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1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esp-training.or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–Donald A. McGavran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–Donald A. McGavran</a:t>
            </a:r>
          </a:p>
        </p:txBody>
      </p:sp>
      <p:sp>
        <p:nvSpPr>
          <p:cNvPr id="101" name="“Insert quote here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“Insert quote here” </a:t>
            </a:r>
          </a:p>
        </p:txBody>
      </p:sp>
      <p:pic>
        <p:nvPicPr>
          <p:cNvPr id="10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5" y="8704402"/>
            <a:ext cx="921859" cy="92186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Quer-2.jpg" descr="Que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994" y="-109013"/>
            <a:ext cx="13939244" cy="989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691" y="2702747"/>
            <a:ext cx="13456182" cy="3850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5" y="8704402"/>
            <a:ext cx="921859" cy="92186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 - Foto Kopi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9615" y="8553752"/>
            <a:ext cx="277829" cy="290528"/>
          </a:xfrm>
          <a:prstGeom prst="rect">
            <a:avLst/>
          </a:prstGeom>
        </p:spPr>
        <p:txBody>
          <a:bodyPr lIns="30963" tIns="30963" rIns="30963" bIns="30963"/>
          <a:lstStyle>
            <a:lvl1pPr defTabSz="603794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 -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9615" y="8553752"/>
            <a:ext cx="277829" cy="290528"/>
          </a:xfrm>
          <a:prstGeom prst="rect">
            <a:avLst/>
          </a:prstGeom>
        </p:spPr>
        <p:txBody>
          <a:bodyPr lIns="30963" tIns="30963" rIns="30963" bIns="30963"/>
          <a:lstStyle>
            <a:lvl1pPr defTabSz="603794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pic>
        <p:nvPicPr>
          <p:cNvPr id="14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5" y="8704402"/>
            <a:ext cx="921859" cy="92186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 -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hteck"/>
          <p:cNvSpPr/>
          <p:nvPr/>
        </p:nvSpPr>
        <p:spPr>
          <a:xfrm>
            <a:off x="-280845" y="-250267"/>
            <a:ext cx="13555006" cy="1014401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9615" y="8553752"/>
            <a:ext cx="277829" cy="290528"/>
          </a:xfrm>
          <a:prstGeom prst="rect">
            <a:avLst/>
          </a:prstGeom>
        </p:spPr>
        <p:txBody>
          <a:bodyPr lIns="30963" tIns="30963" rIns="30963" bIns="30963"/>
          <a:lstStyle>
            <a:lvl1pPr defTabSz="603794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 -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nect with me at facebook.com/ChristianA.Schwarz"/>
          <p:cNvSpPr txBox="1"/>
          <p:nvPr/>
        </p:nvSpPr>
        <p:spPr>
          <a:xfrm>
            <a:off x="4638496" y="8328986"/>
            <a:ext cx="7935288" cy="43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704" tIns="38704" rIns="38704" bIns="38704" anchor="ctr">
            <a:spAutoFit/>
          </a:bodyPr>
          <a:lstStyle/>
          <a:p>
            <a:pPr algn="r" defTabSz="603794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Connect with me at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facebook.com/ChristianA.Schwarz</a:t>
            </a:r>
          </a:p>
        </p:txBody>
      </p:sp>
      <p:sp>
        <p:nvSpPr>
          <p:cNvPr id="159" name="Connect with me at facebook.com/ChristianA.Schwarz"/>
          <p:cNvSpPr txBox="1"/>
          <p:nvPr/>
        </p:nvSpPr>
        <p:spPr>
          <a:xfrm>
            <a:off x="4623014" y="8328986"/>
            <a:ext cx="7935288" cy="43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704" tIns="38704" rIns="38704" bIns="38704" anchor="ctr">
            <a:spAutoFit/>
          </a:bodyPr>
          <a:lstStyle/>
          <a:p>
            <a:pPr algn="r" defTabSz="603794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Connect with me at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facebook.com/ChristianA.Schwarz</a:t>
            </a:r>
          </a:p>
        </p:txBody>
      </p:sp>
      <p:sp>
        <p:nvSpPr>
          <p:cNvPr id="16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9615" y="8553752"/>
            <a:ext cx="277829" cy="290528"/>
          </a:xfrm>
          <a:prstGeom prst="rect">
            <a:avLst/>
          </a:prstGeom>
        </p:spPr>
        <p:txBody>
          <a:bodyPr lIns="30963" tIns="30963" rIns="30963" bIns="30963"/>
          <a:lstStyle>
            <a:lvl1pPr defTabSz="603794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 -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hteck"/>
          <p:cNvSpPr/>
          <p:nvPr/>
        </p:nvSpPr>
        <p:spPr>
          <a:xfrm>
            <a:off x="-280845" y="-250267"/>
            <a:ext cx="13555006" cy="1014401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9615" y="8553752"/>
            <a:ext cx="277829" cy="290528"/>
          </a:xfrm>
          <a:prstGeom prst="rect">
            <a:avLst/>
          </a:prstGeom>
        </p:spPr>
        <p:txBody>
          <a:bodyPr lIns="30963" tIns="30963" rIns="30963" bIns="30963"/>
          <a:lstStyle>
            <a:lvl1pPr defTabSz="603794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794">
              <a:defRPr sz="5800" cap="all"/>
            </a:lvl1pPr>
          </a:lstStyle>
          <a:p>
            <a:r>
              <a:t>Titeltext</a:t>
            </a:r>
          </a:p>
        </p:txBody>
      </p:sp>
      <p:sp>
        <p:nvSpPr>
          <p:cNvPr id="176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pic>
        <p:nvPicPr>
          <p:cNvPr id="21" name="Quer-4.jpg" descr="Quer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559" y="609873"/>
            <a:ext cx="7067233" cy="605762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23" name="Three-color-logo-small.jpeg" descr="Three-color-logo-smal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0" y="8476059"/>
            <a:ext cx="1130301" cy="11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85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hteck"/>
          <p:cNvSpPr/>
          <p:nvPr/>
        </p:nvSpPr>
        <p:spPr>
          <a:xfrm>
            <a:off x="-816769" y="-12403"/>
            <a:ext cx="16487528" cy="990044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hteck"/>
          <p:cNvSpPr/>
          <p:nvPr/>
        </p:nvSpPr>
        <p:spPr>
          <a:xfrm>
            <a:off x="-816769" y="-12403"/>
            <a:ext cx="16487528" cy="990044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0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794">
              <a:defRPr sz="5800" cap="all"/>
            </a:lvl1pPr>
          </a:lstStyle>
          <a:p>
            <a:r>
              <a:t>Titeltext</a:t>
            </a:r>
          </a:p>
        </p:txBody>
      </p:sp>
      <p:sp>
        <p:nvSpPr>
          <p:cNvPr id="219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794">
              <a:defRPr sz="5800" cap="all"/>
            </a:lvl1pPr>
          </a:lstStyle>
          <a:p>
            <a:r>
              <a:t>Titeltext</a:t>
            </a:r>
          </a:p>
        </p:txBody>
      </p:sp>
      <p:sp>
        <p:nvSpPr>
          <p:cNvPr id="228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229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5" y="8704402"/>
            <a:ext cx="921859" cy="92186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eltext"/>
          <p:cNvSpPr txBox="1">
            <a:spLocks noGrp="1"/>
          </p:cNvSpPr>
          <p:nvPr>
            <p:ph type="title"/>
          </p:nvPr>
        </p:nvSpPr>
        <p:spPr>
          <a:xfrm>
            <a:off x="1877483" y="1183216"/>
            <a:ext cx="9249834" cy="1799168"/>
          </a:xfrm>
          <a:prstGeom prst="rect">
            <a:avLst/>
          </a:prstGeom>
        </p:spPr>
        <p:txBody>
          <a:bodyPr lIns="42333" tIns="42333" rIns="42333" bIns="42333"/>
          <a:lstStyle>
            <a:lvl1pPr>
              <a:defRPr sz="7800"/>
            </a:lvl1pPr>
          </a:lstStyle>
          <a:p>
            <a:r>
              <a:t>Titeltext</a:t>
            </a:r>
          </a:p>
        </p:txBody>
      </p:sp>
      <p:sp>
        <p:nvSpPr>
          <p:cNvPr id="238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877483" y="2982383"/>
            <a:ext cx="9249834" cy="5238751"/>
          </a:xfrm>
          <a:prstGeom prst="rect">
            <a:avLst/>
          </a:prstGeom>
        </p:spPr>
        <p:txBody>
          <a:bodyPr lIns="42333" tIns="42333" rIns="42333" bIns="42333"/>
          <a:lstStyle>
            <a:lvl1pPr marL="419805" indent="-419805"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864305" indent="-419805"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1308805" indent="-419805"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1753305" indent="-419805"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2197805" indent="-419805"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239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25" y="8066468"/>
            <a:ext cx="768217" cy="76821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Visit me at: esp-training.org"/>
          <p:cNvSpPr txBox="1"/>
          <p:nvPr/>
        </p:nvSpPr>
        <p:spPr>
          <a:xfrm>
            <a:off x="9903341" y="8481714"/>
            <a:ext cx="2603095" cy="35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963" tIns="30963" rIns="30963" bIns="30963" anchor="ctr">
            <a:spAutoFit/>
          </a:bodyPr>
          <a:lstStyle/>
          <a:p>
            <a:pPr algn="r" defTabSz="427300">
              <a:defRPr sz="20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Visit me at: </a:t>
            </a:r>
            <a:r>
              <a:rPr>
                <a:hlinkClick r:id="rId3"/>
              </a:rPr>
              <a:t>esp-training.org</a:t>
            </a:r>
          </a:p>
        </p:txBody>
      </p:sp>
      <p:sp>
        <p:nvSpPr>
          <p:cNvPr id="24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35445" y="8522758"/>
            <a:ext cx="323326" cy="325968"/>
          </a:xfrm>
          <a:prstGeom prst="rect">
            <a:avLst/>
          </a:prstGeom>
        </p:spPr>
        <p:txBody>
          <a:bodyPr lIns="42333" tIns="42333" rIns="42333" bIns="42333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5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pic>
        <p:nvPicPr>
          <p:cNvPr id="32" name="Three-color-logo-small.jpeg" descr="Three-color-logo-smal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180" y="322659"/>
            <a:ext cx="11303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NCD_logo.jpeg" descr="NCD_log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045" y="216758"/>
            <a:ext cx="2464204" cy="215489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7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938388" indent="-938388" algn="ctr">
              <a:defRPr sz="7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82888" indent="-938388" algn="ctr">
              <a:defRPr sz="7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827388" indent="-938388" algn="ctr">
              <a:defRPr sz="7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71888" indent="-938388" algn="ctr">
              <a:defRPr sz="7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716388" indent="-938388" algn="ctr">
              <a:defRPr sz="7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8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9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43" name="Quadrat2a.jpg" descr="Quadrat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767" y="336212"/>
            <a:ext cx="5025040" cy="922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Three-color-logo-small.jpeg" descr="Three-color-logo-smal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0" y="8476059"/>
            <a:ext cx="11303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NCD_logo.jpeg" descr="NCD_logo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5" y="8493055"/>
            <a:ext cx="1292540" cy="11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2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685800" indent="-342900">
              <a:spcBef>
                <a:spcPts val="3200"/>
              </a:spcBef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028700" indent="-342900">
              <a:spcBef>
                <a:spcPts val="3200"/>
              </a:spcBef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371600" indent="-342900">
              <a:spcBef>
                <a:spcPts val="3200"/>
              </a:spcBef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714500" indent="-342900">
              <a:spcBef>
                <a:spcPts val="3200"/>
              </a:spcBef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72" name="Quadrat3.jpg" descr="Quadra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859" y="2762001"/>
            <a:ext cx="6707426" cy="6726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5" y="8704402"/>
            <a:ext cx="921859" cy="92186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ebene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8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5" y="8704402"/>
            <a:ext cx="921859" cy="92186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Hoch-1.jpg" descr="Hoch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433" y="812006"/>
            <a:ext cx="5994401" cy="820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Quer-3.jpg" descr="Quer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60" y="812155"/>
            <a:ext cx="5054986" cy="4448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Quer-5.jpg" descr="Quer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91" y="5538118"/>
            <a:ext cx="5054985" cy="3522092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4.jpeg"/><Relationship Id="rId21" Type="http://schemas.openxmlformats.org/officeDocument/2006/relationships/image" Target="../media/image69.jpeg"/><Relationship Id="rId42" Type="http://schemas.openxmlformats.org/officeDocument/2006/relationships/image" Target="../media/image90.jpeg"/><Relationship Id="rId47" Type="http://schemas.openxmlformats.org/officeDocument/2006/relationships/image" Target="../media/image95.jpeg"/><Relationship Id="rId63" Type="http://schemas.openxmlformats.org/officeDocument/2006/relationships/image" Target="../media/image111.jpeg"/><Relationship Id="rId68" Type="http://schemas.openxmlformats.org/officeDocument/2006/relationships/image" Target="../media/image116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29" Type="http://schemas.openxmlformats.org/officeDocument/2006/relationships/image" Target="../media/image77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32" Type="http://schemas.openxmlformats.org/officeDocument/2006/relationships/image" Target="../media/image80.jpe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93.jpeg"/><Relationship Id="rId53" Type="http://schemas.openxmlformats.org/officeDocument/2006/relationships/image" Target="../media/image101.jpeg"/><Relationship Id="rId58" Type="http://schemas.openxmlformats.org/officeDocument/2006/relationships/image" Target="../media/image106.jpeg"/><Relationship Id="rId66" Type="http://schemas.openxmlformats.org/officeDocument/2006/relationships/image" Target="../media/image114.jpeg"/><Relationship Id="rId5" Type="http://schemas.openxmlformats.org/officeDocument/2006/relationships/image" Target="../media/image53.jpeg"/><Relationship Id="rId61" Type="http://schemas.openxmlformats.org/officeDocument/2006/relationships/image" Target="../media/image109.jpeg"/><Relationship Id="rId19" Type="http://schemas.openxmlformats.org/officeDocument/2006/relationships/image" Target="../media/image6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Relationship Id="rId27" Type="http://schemas.openxmlformats.org/officeDocument/2006/relationships/image" Target="../media/image75.jpeg"/><Relationship Id="rId30" Type="http://schemas.openxmlformats.org/officeDocument/2006/relationships/image" Target="../media/image78.jpeg"/><Relationship Id="rId35" Type="http://schemas.openxmlformats.org/officeDocument/2006/relationships/image" Target="../media/image83.jpeg"/><Relationship Id="rId43" Type="http://schemas.openxmlformats.org/officeDocument/2006/relationships/image" Target="../media/image91.jpeg"/><Relationship Id="rId48" Type="http://schemas.openxmlformats.org/officeDocument/2006/relationships/image" Target="../media/image96.jpeg"/><Relationship Id="rId56" Type="http://schemas.openxmlformats.org/officeDocument/2006/relationships/image" Target="../media/image104.jpeg"/><Relationship Id="rId64" Type="http://schemas.openxmlformats.org/officeDocument/2006/relationships/image" Target="../media/image112.jpeg"/><Relationship Id="rId69" Type="http://schemas.openxmlformats.org/officeDocument/2006/relationships/image" Target="../media/image117.jpeg"/><Relationship Id="rId8" Type="http://schemas.openxmlformats.org/officeDocument/2006/relationships/image" Target="../media/image56.jpeg"/><Relationship Id="rId51" Type="http://schemas.openxmlformats.org/officeDocument/2006/relationships/image" Target="../media/image99.jpeg"/><Relationship Id="rId3" Type="http://schemas.openxmlformats.org/officeDocument/2006/relationships/image" Target="../media/image51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33" Type="http://schemas.openxmlformats.org/officeDocument/2006/relationships/image" Target="../media/image81.jpeg"/><Relationship Id="rId38" Type="http://schemas.openxmlformats.org/officeDocument/2006/relationships/image" Target="../media/image86.jpeg"/><Relationship Id="rId46" Type="http://schemas.openxmlformats.org/officeDocument/2006/relationships/image" Target="../media/image94.jpeg"/><Relationship Id="rId59" Type="http://schemas.openxmlformats.org/officeDocument/2006/relationships/image" Target="../media/image107.jpeg"/><Relationship Id="rId67" Type="http://schemas.openxmlformats.org/officeDocument/2006/relationships/image" Target="../media/image115.jpeg"/><Relationship Id="rId20" Type="http://schemas.openxmlformats.org/officeDocument/2006/relationships/image" Target="../media/image68.jpeg"/><Relationship Id="rId41" Type="http://schemas.openxmlformats.org/officeDocument/2006/relationships/image" Target="../media/image89.jpeg"/><Relationship Id="rId54" Type="http://schemas.openxmlformats.org/officeDocument/2006/relationships/image" Target="../media/image102.jpeg"/><Relationship Id="rId6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28" Type="http://schemas.openxmlformats.org/officeDocument/2006/relationships/image" Target="../media/image76.jpeg"/><Relationship Id="rId36" Type="http://schemas.openxmlformats.org/officeDocument/2006/relationships/image" Target="../media/image84.jpeg"/><Relationship Id="rId49" Type="http://schemas.openxmlformats.org/officeDocument/2006/relationships/image" Target="../media/image97.jpeg"/><Relationship Id="rId57" Type="http://schemas.openxmlformats.org/officeDocument/2006/relationships/image" Target="../media/image105.jpeg"/><Relationship Id="rId10" Type="http://schemas.openxmlformats.org/officeDocument/2006/relationships/image" Target="../media/image58.jpeg"/><Relationship Id="rId31" Type="http://schemas.openxmlformats.org/officeDocument/2006/relationships/image" Target="../media/image79.jpeg"/><Relationship Id="rId44" Type="http://schemas.openxmlformats.org/officeDocument/2006/relationships/image" Target="../media/image92.jpeg"/><Relationship Id="rId52" Type="http://schemas.openxmlformats.org/officeDocument/2006/relationships/image" Target="../media/image100.jpeg"/><Relationship Id="rId60" Type="http://schemas.openxmlformats.org/officeDocument/2006/relationships/image" Target="../media/image108.jpeg"/><Relationship Id="rId65" Type="http://schemas.openxmlformats.org/officeDocument/2006/relationships/image" Target="../media/image11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9" Type="http://schemas.openxmlformats.org/officeDocument/2006/relationships/image" Target="../media/image87.jpeg"/><Relationship Id="rId34" Type="http://schemas.openxmlformats.org/officeDocument/2006/relationships/image" Target="../media/image82.jpeg"/><Relationship Id="rId50" Type="http://schemas.openxmlformats.org/officeDocument/2006/relationships/image" Target="../media/image98.jpeg"/><Relationship Id="rId55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wenty-two years after Pretoria"/>
          <p:cNvSpPr txBox="1">
            <a:spLocks noGrp="1"/>
          </p:cNvSpPr>
          <p:nvPr>
            <p:ph type="ctrTitle"/>
          </p:nvPr>
        </p:nvSpPr>
        <p:spPr>
          <a:xfrm>
            <a:off x="1270000" y="11303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Twenty-two years after Pretoria</a:t>
            </a:r>
          </a:p>
        </p:txBody>
      </p:sp>
      <p:sp>
        <p:nvSpPr>
          <p:cNvPr id="300" name="HISTORY"/>
          <p:cNvSpPr txBox="1">
            <a:spLocks noGrp="1"/>
          </p:cNvSpPr>
          <p:nvPr>
            <p:ph type="subTitle" sz="quarter" idx="1"/>
          </p:nvPr>
        </p:nvSpPr>
        <p:spPr>
          <a:xfrm>
            <a:off x="952483" y="873470"/>
            <a:ext cx="10464801" cy="1130301"/>
          </a:xfrm>
          <a:prstGeom prst="rect">
            <a:avLst/>
          </a:prstGeom>
        </p:spPr>
        <p:txBody>
          <a:bodyPr/>
          <a:lstStyle/>
          <a:p>
            <a:r>
              <a:t>HISTORY</a:t>
            </a:r>
          </a:p>
        </p:txBody>
      </p:sp>
      <p:sp>
        <p:nvSpPr>
          <p:cNvPr id="301" name="Oslo, June 16, 2026"/>
          <p:cNvSpPr txBox="1"/>
          <p:nvPr/>
        </p:nvSpPr>
        <p:spPr>
          <a:xfrm>
            <a:off x="1270000" y="448945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Oslo, June 16, 2026</a:t>
            </a:r>
          </a:p>
        </p:txBody>
      </p:sp>
      <p:pic>
        <p:nvPicPr>
          <p:cNvPr id="30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24" y="1504259"/>
            <a:ext cx="5044719" cy="242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Summit.png" descr="Summ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187" y="5485910"/>
            <a:ext cx="7404426" cy="2937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C5DF6EF2-75E3-47BF-92BA-681ABD65B22D.png" descr="C5DF6EF2-75E3-47BF-92BA-681ABD65B22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07" y="1222756"/>
            <a:ext cx="9456381" cy="945638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he 3 pillars of the NCD paradigm"/>
          <p:cNvSpPr txBox="1">
            <a:spLocks noGrp="1"/>
          </p:cNvSpPr>
          <p:nvPr>
            <p:ph type="title"/>
          </p:nvPr>
        </p:nvSpPr>
        <p:spPr>
          <a:xfrm>
            <a:off x="952500" y="67556"/>
            <a:ext cx="11099800" cy="2159001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The 3 pillars of the NCD paradigm</a:t>
            </a:r>
          </a:p>
        </p:txBody>
      </p:sp>
      <p:sp>
        <p:nvSpPr>
          <p:cNvPr id="363" name="Quality-based implementation strategy"/>
          <p:cNvSpPr txBox="1"/>
          <p:nvPr/>
        </p:nvSpPr>
        <p:spPr>
          <a:xfrm>
            <a:off x="5157754" y="3113328"/>
            <a:ext cx="299568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Quality-based</a:t>
            </a:r>
            <a:br/>
            <a:r>
              <a:t>implementation</a:t>
            </a:r>
            <a:br/>
            <a:r>
              <a:t>strategy</a:t>
            </a:r>
          </a:p>
        </p:txBody>
      </p:sp>
      <p:sp>
        <p:nvSpPr>
          <p:cNvPr id="364" name="Energy Paradigm"/>
          <p:cNvSpPr txBox="1"/>
          <p:nvPr/>
        </p:nvSpPr>
        <p:spPr>
          <a:xfrm>
            <a:off x="7724519" y="7259811"/>
            <a:ext cx="17995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Energy</a:t>
            </a:r>
            <a:br/>
            <a:r>
              <a:t>Paradigm</a:t>
            </a:r>
          </a:p>
        </p:txBody>
      </p:sp>
      <p:sp>
        <p:nvSpPr>
          <p:cNvPr id="365" name="Trinitarian Compass"/>
          <p:cNvSpPr txBox="1"/>
          <p:nvPr/>
        </p:nvSpPr>
        <p:spPr>
          <a:xfrm>
            <a:off x="3677901" y="7259811"/>
            <a:ext cx="19957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Trinitarian</a:t>
            </a:r>
            <a:br/>
            <a:r>
              <a:t>Compass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he 3 pillars of the NCD paradigm today"/>
          <p:cNvSpPr txBox="1">
            <a:spLocks noGrp="1"/>
          </p:cNvSpPr>
          <p:nvPr>
            <p:ph type="title"/>
          </p:nvPr>
        </p:nvSpPr>
        <p:spPr>
          <a:xfrm>
            <a:off x="952500" y="1905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The 3 pillars of the NCD paradigm today</a:t>
            </a:r>
          </a:p>
        </p:txBody>
      </p:sp>
      <p:sp>
        <p:nvSpPr>
          <p:cNvPr id="368" name="1. quality-based strategy (universal principles, measuring quality,  minimum factor)…"/>
          <p:cNvSpPr txBox="1">
            <a:spLocks noGrp="1"/>
          </p:cNvSpPr>
          <p:nvPr>
            <p:ph type="body" idx="1"/>
          </p:nvPr>
        </p:nvSpPr>
        <p:spPr>
          <a:xfrm>
            <a:off x="101872" y="2891701"/>
            <a:ext cx="12801056" cy="6286501"/>
          </a:xfrm>
          <a:prstGeom prst="rect">
            <a:avLst/>
          </a:prstGeom>
        </p:spPr>
        <p:txBody>
          <a:bodyPr/>
          <a:lstStyle/>
          <a:p>
            <a:pPr marL="0" indent="0" algn="ctr" defTabSz="578358">
              <a:spcBef>
                <a:spcPts val="4100"/>
              </a:spcBef>
              <a:buSzTx/>
              <a:buNone/>
              <a:defRPr sz="4950" b="1"/>
            </a:pPr>
            <a:r>
              <a:t>1. quality-based strategy</a:t>
            </a:r>
            <a:br/>
            <a:r>
              <a:rPr b="0"/>
              <a:t>(universal principles, measuring quality, </a:t>
            </a:r>
            <a:br>
              <a:rPr b="0"/>
            </a:br>
            <a:r>
              <a:rPr b="0"/>
              <a:t>minimum factor)</a:t>
            </a:r>
          </a:p>
          <a:p>
            <a:pPr marL="0" indent="0" algn="ctr" defTabSz="578358">
              <a:spcBef>
                <a:spcPts val="4100"/>
              </a:spcBef>
              <a:buSzTx/>
              <a:buNone/>
              <a:defRPr sz="4950" b="1"/>
            </a:pPr>
            <a:r>
              <a:t>2. Trinitarian Compass</a:t>
            </a:r>
            <a:br/>
            <a:r>
              <a:rPr b="0"/>
              <a:t>(the theological heart of NCD)</a:t>
            </a:r>
          </a:p>
          <a:p>
            <a:pPr marL="0" indent="0" algn="ctr" defTabSz="578358">
              <a:spcBef>
                <a:spcPts val="4100"/>
              </a:spcBef>
              <a:buSzTx/>
              <a:buNone/>
              <a:defRPr sz="4950" b="1"/>
            </a:pPr>
            <a:r>
              <a:t>3. energy paradigm</a:t>
            </a:r>
            <a:br/>
            <a:r>
              <a:rPr b="0"/>
              <a:t>(the strategic heart of NCD)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  <p:bldP spid="368" grpId="2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ifts in my own role within  the NCD Network"/>
          <p:cNvSpPr txBox="1">
            <a:spLocks noGrp="1"/>
          </p:cNvSpPr>
          <p:nvPr>
            <p:ph type="title"/>
          </p:nvPr>
        </p:nvSpPr>
        <p:spPr>
          <a:xfrm>
            <a:off x="-12110" y="44298"/>
            <a:ext cx="13029020" cy="2191471"/>
          </a:xfrm>
          <a:prstGeom prst="rect">
            <a:avLst/>
          </a:prstGeom>
        </p:spPr>
        <p:txBody>
          <a:bodyPr/>
          <a:lstStyle/>
          <a:p>
            <a:pPr>
              <a:defRPr sz="6100"/>
            </a:pPr>
            <a:r>
              <a:t>Shifts in my own role within </a:t>
            </a:r>
            <a:br/>
            <a:r>
              <a:t>the NCD Network</a:t>
            </a:r>
          </a:p>
        </p:txBody>
      </p:sp>
      <p:sp>
        <p:nvSpPr>
          <p:cNvPr id="371" name="From receiving and casting a vision  to strategically investing in a sustainable  support structure  to stepping into a  predominantly empowering role"/>
          <p:cNvSpPr txBox="1"/>
          <p:nvPr/>
        </p:nvSpPr>
        <p:spPr>
          <a:xfrm>
            <a:off x="1636811" y="4865370"/>
            <a:ext cx="9223178" cy="434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4400">
                <a:latin typeface="Gill Sans"/>
                <a:ea typeface="Gill Sans"/>
                <a:cs typeface="Gill Sans"/>
                <a:sym typeface="Gill Sans"/>
              </a:defRPr>
            </a:pPr>
            <a:r>
              <a:t>    From receiving and casting a </a:t>
            </a:r>
            <a:r>
              <a:rPr b="1"/>
              <a:t>vision</a:t>
            </a:r>
            <a:r>
              <a:t> </a:t>
            </a:r>
            <a:br/>
            <a:r>
              <a:t>to strategically investing in a sustainable </a:t>
            </a:r>
            <a:br/>
            <a:r>
              <a:rPr b="1"/>
              <a:t>support structure</a:t>
            </a:r>
            <a:r>
              <a:t> </a:t>
            </a:r>
            <a:br/>
            <a:r>
              <a:t>to stepping into a </a:t>
            </a:r>
            <a:br/>
            <a:r>
              <a:rPr b="1"/>
              <a:t>predominantly empowering role</a:t>
            </a:r>
          </a:p>
        </p:txBody>
      </p:sp>
      <p:pic>
        <p:nvPicPr>
          <p:cNvPr id="372" name="Vision.png" descr="Vis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646" y="2253357"/>
            <a:ext cx="4071508" cy="2289625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vision"/>
          <p:cNvSpPr txBox="1"/>
          <p:nvPr/>
        </p:nvSpPr>
        <p:spPr>
          <a:xfrm>
            <a:off x="8946864" y="4870450"/>
            <a:ext cx="176587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defRPr sz="44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/>
            </a:pPr>
            <a:r>
              <a:rPr b="1"/>
              <a:t>vision</a:t>
            </a:r>
          </a:p>
        </p:txBody>
      </p:sp>
      <p:sp>
        <p:nvSpPr>
          <p:cNvPr id="374" name="support structure"/>
          <p:cNvSpPr txBox="1"/>
          <p:nvPr/>
        </p:nvSpPr>
        <p:spPr>
          <a:xfrm>
            <a:off x="3673512" y="6661150"/>
            <a:ext cx="514977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defRPr sz="44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/>
            </a:pPr>
            <a:r>
              <a:rPr b="1"/>
              <a:t>support structure</a:t>
            </a:r>
          </a:p>
        </p:txBody>
      </p:sp>
      <p:sp>
        <p:nvSpPr>
          <p:cNvPr id="375" name="predominantly empowering role"/>
          <p:cNvSpPr txBox="1"/>
          <p:nvPr/>
        </p:nvSpPr>
        <p:spPr>
          <a:xfrm>
            <a:off x="1636811" y="8451850"/>
            <a:ext cx="922317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defRPr sz="44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/>
            </a:pPr>
            <a:r>
              <a:rPr b="1"/>
              <a:t>predominantly empowering role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3" grpId="2" animBg="1" advAuto="0"/>
      <p:bldP spid="374" grpId="3" animBg="1" advAuto="0"/>
      <p:bldP spid="375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he Synthesis: Energy-Trilogy plus Volume on God as Trinity"/>
          <p:cNvSpPr txBox="1">
            <a:spLocks noGrp="1"/>
          </p:cNvSpPr>
          <p:nvPr>
            <p:ph type="title"/>
          </p:nvPr>
        </p:nvSpPr>
        <p:spPr>
          <a:xfrm>
            <a:off x="952500" y="142526"/>
            <a:ext cx="11099800" cy="2159001"/>
          </a:xfrm>
          <a:prstGeom prst="rect">
            <a:avLst/>
          </a:prstGeom>
        </p:spPr>
        <p:txBody>
          <a:bodyPr/>
          <a:lstStyle>
            <a:lvl1pPr defTabSz="567566">
              <a:defRPr sz="5452"/>
            </a:lvl1pPr>
          </a:lstStyle>
          <a:p>
            <a:r>
              <a:t>The Synthesis: Energy-Trilogy plus Volume on God as Trinity</a:t>
            </a:r>
          </a:p>
        </p:txBody>
      </p:sp>
      <p:pic>
        <p:nvPicPr>
          <p:cNvPr id="378" name="Trilogy_EN.jpg" descr="Trilogy_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581" y="2725208"/>
            <a:ext cx="4291925" cy="5741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he Synthesis: Energy-Trilogy plus Volume on God as Trinity"/>
          <p:cNvSpPr txBox="1">
            <a:spLocks noGrp="1"/>
          </p:cNvSpPr>
          <p:nvPr>
            <p:ph type="title"/>
          </p:nvPr>
        </p:nvSpPr>
        <p:spPr>
          <a:xfrm>
            <a:off x="952500" y="142526"/>
            <a:ext cx="11099800" cy="2159001"/>
          </a:xfrm>
          <a:prstGeom prst="rect">
            <a:avLst/>
          </a:prstGeom>
        </p:spPr>
        <p:txBody>
          <a:bodyPr/>
          <a:lstStyle>
            <a:lvl1pPr defTabSz="567566">
              <a:defRPr sz="5452"/>
            </a:lvl1pPr>
          </a:lstStyle>
          <a:p>
            <a:r>
              <a:t>The Synthesis: Energy-Trilogy plus Volume on God as Trinity</a:t>
            </a:r>
          </a:p>
        </p:txBody>
      </p:sp>
      <p:pic>
        <p:nvPicPr>
          <p:cNvPr id="381" name="Trilogy_EN.jpg" descr="Trilogy_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81" y="2725208"/>
            <a:ext cx="4291925" cy="5741705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+"/>
          <p:cNvSpPr txBox="1"/>
          <p:nvPr/>
        </p:nvSpPr>
        <p:spPr>
          <a:xfrm>
            <a:off x="6275460" y="4165599"/>
            <a:ext cx="75954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pic>
        <p:nvPicPr>
          <p:cNvPr id="383" name="Trinity-CoverEN.png" descr="Trinity-Cove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939" y="2700249"/>
            <a:ext cx="3693305" cy="5596725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1" build="p" animBg="1" advAuto="0"/>
      <p:bldP spid="38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C5DF6EF2-75E3-47BF-92BA-681ABD65B22D.png" descr="C5DF6EF2-75E3-47BF-92BA-681ABD65B22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07" y="1222756"/>
            <a:ext cx="9456381" cy="945638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he 3 pillars of the NCD paradigm"/>
          <p:cNvSpPr txBox="1">
            <a:spLocks noGrp="1"/>
          </p:cNvSpPr>
          <p:nvPr>
            <p:ph type="title"/>
          </p:nvPr>
        </p:nvSpPr>
        <p:spPr>
          <a:xfrm>
            <a:off x="952500" y="67556"/>
            <a:ext cx="11099800" cy="2159001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The 3 pillars of the NCD paradigm</a:t>
            </a:r>
          </a:p>
        </p:txBody>
      </p:sp>
      <p:sp>
        <p:nvSpPr>
          <p:cNvPr id="387" name="Quality-based implementation strategy"/>
          <p:cNvSpPr txBox="1"/>
          <p:nvPr/>
        </p:nvSpPr>
        <p:spPr>
          <a:xfrm>
            <a:off x="5157754" y="3113328"/>
            <a:ext cx="299568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Quality-based</a:t>
            </a:r>
            <a:br/>
            <a:r>
              <a:t>implementation</a:t>
            </a:r>
            <a:br/>
            <a:r>
              <a:t>strategy</a:t>
            </a:r>
          </a:p>
        </p:txBody>
      </p:sp>
      <p:sp>
        <p:nvSpPr>
          <p:cNvPr id="388" name="Energy Paradigm"/>
          <p:cNvSpPr txBox="1"/>
          <p:nvPr/>
        </p:nvSpPr>
        <p:spPr>
          <a:xfrm>
            <a:off x="7724519" y="7259811"/>
            <a:ext cx="17995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Energy</a:t>
            </a:r>
            <a:br/>
            <a:r>
              <a:t>Paradigm</a:t>
            </a:r>
          </a:p>
        </p:txBody>
      </p:sp>
      <p:sp>
        <p:nvSpPr>
          <p:cNvPr id="389" name="Trinitarian Compass"/>
          <p:cNvSpPr txBox="1"/>
          <p:nvPr/>
        </p:nvSpPr>
        <p:spPr>
          <a:xfrm>
            <a:off x="3677901" y="7259811"/>
            <a:ext cx="19957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Trinitarian</a:t>
            </a:r>
            <a:br/>
            <a:r>
              <a:t>Compass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C5DF6EF2-75E3-47BF-92BA-681ABD65B22D.png" descr="C5DF6EF2-75E3-47BF-92BA-681ABD65B22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07" y="1095756"/>
            <a:ext cx="9456381" cy="945638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Quality-based implementation strategy"/>
          <p:cNvSpPr txBox="1"/>
          <p:nvPr/>
        </p:nvSpPr>
        <p:spPr>
          <a:xfrm>
            <a:off x="5157754" y="2986328"/>
            <a:ext cx="299568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Quality-based</a:t>
            </a:r>
            <a:br/>
            <a:r>
              <a:t>implementation</a:t>
            </a:r>
            <a:br/>
            <a:r>
              <a:t>strategy</a:t>
            </a:r>
          </a:p>
        </p:txBody>
      </p:sp>
      <p:sp>
        <p:nvSpPr>
          <p:cNvPr id="393" name="Energy Paradigm"/>
          <p:cNvSpPr txBox="1"/>
          <p:nvPr/>
        </p:nvSpPr>
        <p:spPr>
          <a:xfrm>
            <a:off x="7724519" y="7132811"/>
            <a:ext cx="17995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Energy</a:t>
            </a:r>
            <a:br/>
            <a:r>
              <a:t>Paradigm</a:t>
            </a:r>
          </a:p>
        </p:txBody>
      </p:sp>
      <p:sp>
        <p:nvSpPr>
          <p:cNvPr id="394" name="Trinitarian Compass"/>
          <p:cNvSpPr txBox="1"/>
          <p:nvPr/>
        </p:nvSpPr>
        <p:spPr>
          <a:xfrm>
            <a:off x="3677901" y="7120111"/>
            <a:ext cx="19957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Trinitarian</a:t>
            </a:r>
            <a:br/>
            <a:r>
              <a:t>Compass</a:t>
            </a:r>
          </a:p>
        </p:txBody>
      </p:sp>
      <p:sp>
        <p:nvSpPr>
          <p:cNvPr id="395" name="It results…"/>
          <p:cNvSpPr txBox="1"/>
          <p:nvPr/>
        </p:nvSpPr>
        <p:spPr>
          <a:xfrm>
            <a:off x="4060018" y="283622"/>
            <a:ext cx="4884764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t>It results </a:t>
            </a:r>
          </a:p>
          <a:p>
            <a:pPr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t>qualitative and quantitative </a:t>
            </a:r>
            <a:br/>
            <a:r>
              <a:t>growth</a:t>
            </a:r>
          </a:p>
        </p:txBody>
      </p:sp>
      <p:sp>
        <p:nvSpPr>
          <p:cNvPr id="396" name="It transforms heads, hands,  and hearts…"/>
          <p:cNvSpPr txBox="1"/>
          <p:nvPr/>
        </p:nvSpPr>
        <p:spPr>
          <a:xfrm>
            <a:off x="310508" y="7019708"/>
            <a:ext cx="2511030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t>It transforms</a:t>
            </a:r>
            <a:br/>
            <a:r>
              <a:t>heads, hands, </a:t>
            </a:r>
            <a:br/>
            <a:r>
              <a:t>and hearts </a:t>
            </a:r>
          </a:p>
          <a:p>
            <a:pPr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t>of people</a:t>
            </a:r>
          </a:p>
        </p:txBody>
      </p:sp>
      <p:sp>
        <p:nvSpPr>
          <p:cNvPr id="397" name="It helps us  get in sync  with God,  other people,  and ourselves"/>
          <p:cNvSpPr txBox="1"/>
          <p:nvPr/>
        </p:nvSpPr>
        <p:spPr>
          <a:xfrm>
            <a:off x="10380160" y="6759358"/>
            <a:ext cx="2457674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t>It helps us </a:t>
            </a:r>
            <a:br/>
            <a:r>
              <a:t>get in sync </a:t>
            </a:r>
            <a:br/>
            <a:r>
              <a:t>with God, </a:t>
            </a:r>
            <a:br/>
            <a:r>
              <a:t>other people, </a:t>
            </a:r>
            <a:br/>
            <a:r>
              <a:t>and ourselves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1" animBg="1" advAuto="0"/>
      <p:bldP spid="396" grpId="3" animBg="1" advAuto="0"/>
      <p:bldP spid="397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3 Color Bracelets"/>
          <p:cNvSpPr txBox="1">
            <a:spLocks noGrp="1"/>
          </p:cNvSpPr>
          <p:nvPr>
            <p:ph type="title"/>
          </p:nvPr>
        </p:nvSpPr>
        <p:spPr>
          <a:xfrm>
            <a:off x="952500" y="-300567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3 Color Bracelets</a:t>
            </a:r>
          </a:p>
        </p:txBody>
      </p:sp>
      <p:pic>
        <p:nvPicPr>
          <p:cNvPr id="400" name="Bracelet.png" descr="Bracel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368" y="4025866"/>
            <a:ext cx="5746064" cy="42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Creativity, thinking out of the box,  questioning everything (particularly one’s own view)"/>
          <p:cNvSpPr txBox="1"/>
          <p:nvPr/>
        </p:nvSpPr>
        <p:spPr>
          <a:xfrm>
            <a:off x="3789932" y="1720850"/>
            <a:ext cx="566200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Creativity, thinking out of the box, </a:t>
            </a:r>
            <a:br/>
            <a:r>
              <a:t>questioning everything</a:t>
            </a:r>
            <a:br/>
            <a:r>
              <a:t>(particularly one’s own view)</a:t>
            </a:r>
          </a:p>
        </p:txBody>
      </p:sp>
      <p:sp>
        <p:nvSpPr>
          <p:cNvPr id="402" name="Implementation,  getting things  done,  convincing  others"/>
          <p:cNvSpPr txBox="1"/>
          <p:nvPr/>
        </p:nvSpPr>
        <p:spPr>
          <a:xfrm>
            <a:off x="9866018" y="4446462"/>
            <a:ext cx="2857031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Implementation, </a:t>
            </a:r>
            <a:br/>
            <a:r>
              <a:t>getting things </a:t>
            </a:r>
            <a:br/>
            <a:r>
              <a:t>done, </a:t>
            </a:r>
            <a:br/>
            <a:r>
              <a:t>convincing </a:t>
            </a:r>
            <a:br/>
            <a:r>
              <a:t>others</a:t>
            </a:r>
          </a:p>
        </p:txBody>
      </p:sp>
      <p:sp>
        <p:nvSpPr>
          <p:cNvPr id="403" name="Restoration, receiving,  perception"/>
          <p:cNvSpPr txBox="1"/>
          <p:nvPr/>
        </p:nvSpPr>
        <p:spPr>
          <a:xfrm>
            <a:off x="518092" y="5408638"/>
            <a:ext cx="207954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Restoration,</a:t>
            </a:r>
            <a:br/>
            <a:r>
              <a:t>receiving, </a:t>
            </a:r>
            <a:br/>
            <a:r>
              <a:t>perception</a:t>
            </a:r>
          </a:p>
        </p:txBody>
      </p:sp>
      <p:sp>
        <p:nvSpPr>
          <p:cNvPr id="404" name="Pfeil"/>
          <p:cNvSpPr/>
          <p:nvPr/>
        </p:nvSpPr>
        <p:spPr>
          <a:xfrm rot="5493704">
            <a:off x="6036733" y="314113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5" name="Pfeil"/>
          <p:cNvSpPr/>
          <p:nvPr/>
        </p:nvSpPr>
        <p:spPr>
          <a:xfrm rot="10811979">
            <a:off x="8610600" y="5247214"/>
            <a:ext cx="1270000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6" name="Pfeil"/>
          <p:cNvSpPr/>
          <p:nvPr/>
        </p:nvSpPr>
        <p:spPr>
          <a:xfrm rot="46490">
            <a:off x="2827866" y="5493592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2" animBg="1" advAuto="0"/>
      <p:bldP spid="402" grpId="4" animBg="1" advAuto="0"/>
      <p:bldP spid="403" grpId="6" animBg="1" advAuto="0"/>
      <p:bldP spid="404" grpId="1" animBg="1" advAuto="0"/>
      <p:bldP spid="405" grpId="3" animBg="1" advAuto="0"/>
      <p:bldP spid="406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Understanding the  “all by itself” principle as an expression of God’s energy"/>
          <p:cNvSpPr txBox="1">
            <a:spLocks noGrp="1"/>
          </p:cNvSpPr>
          <p:nvPr>
            <p:ph type="ctrTitle"/>
          </p:nvPr>
        </p:nvSpPr>
        <p:spPr>
          <a:xfrm>
            <a:off x="1270000" y="22733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25779">
              <a:defRPr sz="7200"/>
            </a:pPr>
            <a:r>
              <a:t>Understanding the </a:t>
            </a:r>
            <a:br/>
            <a:r>
              <a:t>“all by itself” principle as an expression of God’s energy</a:t>
            </a:r>
          </a:p>
        </p:txBody>
      </p:sp>
      <p:sp>
        <p:nvSpPr>
          <p:cNvPr id="409" name="ENERGY"/>
          <p:cNvSpPr txBox="1">
            <a:spLocks noGrp="1"/>
          </p:cNvSpPr>
          <p:nvPr>
            <p:ph type="subTitle" sz="quarter" idx="1"/>
          </p:nvPr>
        </p:nvSpPr>
        <p:spPr>
          <a:xfrm>
            <a:off x="952483" y="873470"/>
            <a:ext cx="10464801" cy="1130301"/>
          </a:xfrm>
          <a:prstGeom prst="rect">
            <a:avLst/>
          </a:prstGeom>
        </p:spPr>
        <p:txBody>
          <a:bodyPr/>
          <a:lstStyle/>
          <a:p>
            <a:r>
              <a:t>ENERGY</a:t>
            </a:r>
          </a:p>
        </p:txBody>
      </p:sp>
      <p:pic>
        <p:nvPicPr>
          <p:cNvPr id="410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24" y="1504259"/>
            <a:ext cx="5044719" cy="242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energy_logo.psd" descr="energy_logo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431" y="6757318"/>
            <a:ext cx="4299938" cy="2867636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Rechteck"/>
          <p:cNvSpPr/>
          <p:nvPr/>
        </p:nvSpPr>
        <p:spPr>
          <a:xfrm>
            <a:off x="4264871" y="9087680"/>
            <a:ext cx="4887440" cy="87703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3" name="Rechteck"/>
          <p:cNvSpPr/>
          <p:nvPr/>
        </p:nvSpPr>
        <p:spPr>
          <a:xfrm>
            <a:off x="4113037" y="6755668"/>
            <a:ext cx="4778725" cy="53725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4" name="Oslo, June 17, 2026"/>
          <p:cNvSpPr txBox="1"/>
          <p:nvPr/>
        </p:nvSpPr>
        <p:spPr>
          <a:xfrm>
            <a:off x="1133824" y="5844829"/>
            <a:ext cx="104648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Oslo, June 17,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C5DF6EF2-75E3-47BF-92BA-681ABD65B22D.png" descr="C5DF6EF2-75E3-47BF-92BA-681ABD65B22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07" y="1222756"/>
            <a:ext cx="9456381" cy="945638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he 3 pillars of the NCD paradigm"/>
          <p:cNvSpPr txBox="1">
            <a:spLocks noGrp="1"/>
          </p:cNvSpPr>
          <p:nvPr>
            <p:ph type="title"/>
          </p:nvPr>
        </p:nvSpPr>
        <p:spPr>
          <a:xfrm>
            <a:off x="952500" y="67556"/>
            <a:ext cx="11099800" cy="2159001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The 3 pillars of the NCD paradigm</a:t>
            </a:r>
          </a:p>
        </p:txBody>
      </p:sp>
      <p:sp>
        <p:nvSpPr>
          <p:cNvPr id="418" name="Quality-based implementation strategy"/>
          <p:cNvSpPr txBox="1"/>
          <p:nvPr/>
        </p:nvSpPr>
        <p:spPr>
          <a:xfrm>
            <a:off x="5157754" y="3113328"/>
            <a:ext cx="299568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Quality-based</a:t>
            </a:r>
            <a:br/>
            <a:r>
              <a:t>implementation</a:t>
            </a:r>
            <a:br/>
            <a:r>
              <a:t>strategy</a:t>
            </a:r>
          </a:p>
        </p:txBody>
      </p:sp>
      <p:sp>
        <p:nvSpPr>
          <p:cNvPr id="419" name="Energy Paradigm"/>
          <p:cNvSpPr txBox="1"/>
          <p:nvPr/>
        </p:nvSpPr>
        <p:spPr>
          <a:xfrm>
            <a:off x="7724519" y="7259811"/>
            <a:ext cx="17995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Energy</a:t>
            </a:r>
            <a:br/>
            <a:r>
              <a:t>Paradigm</a:t>
            </a:r>
          </a:p>
        </p:txBody>
      </p:sp>
      <p:sp>
        <p:nvSpPr>
          <p:cNvPr id="420" name="Trinitarian Compass"/>
          <p:cNvSpPr txBox="1"/>
          <p:nvPr/>
        </p:nvSpPr>
        <p:spPr>
          <a:xfrm>
            <a:off x="3677901" y="7259811"/>
            <a:ext cx="19957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Trinitarian</a:t>
            </a:r>
            <a:br/>
            <a:r>
              <a:t>Compass</a:t>
            </a:r>
          </a:p>
        </p:txBody>
      </p:sp>
      <p:pic>
        <p:nvPicPr>
          <p:cNvPr id="421" name="1382519138.png" descr="1382519138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7401835" y="6530658"/>
            <a:ext cx="3099070" cy="30184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Summit-cas.png"/>
          <p:cNvGrpSpPr/>
          <p:nvPr/>
        </p:nvGrpSpPr>
        <p:grpSpPr>
          <a:xfrm>
            <a:off x="4484980" y="1802724"/>
            <a:ext cx="3751413" cy="2909542"/>
            <a:chOff x="0" y="0"/>
            <a:chExt cx="3751411" cy="2909541"/>
          </a:xfrm>
        </p:grpSpPr>
        <p:pic>
          <p:nvPicPr>
            <p:cNvPr id="306" name="Summit-cas.png" descr="Summit-ca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3497412" cy="2579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Summit-cas.png" descr="Summit-cas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51412" cy="2909542"/>
            </a:xfrm>
            <a:prstGeom prst="rect">
              <a:avLst/>
            </a:prstGeom>
            <a:effectLst/>
          </p:spPr>
        </p:pic>
      </p:grpSp>
      <p:sp>
        <p:nvSpPr>
          <p:cNvPr id="308" name="NCD Summit Pretoria 2004"/>
          <p:cNvSpPr txBox="1"/>
          <p:nvPr/>
        </p:nvSpPr>
        <p:spPr>
          <a:xfrm>
            <a:off x="356083" y="328875"/>
            <a:ext cx="12292634" cy="101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704" tIns="38704" rIns="38704" bIns="38704" anchor="ctr"/>
          <a:lstStyle>
            <a:lvl1pPr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NCD Summit Pretoria 2004</a:t>
            </a:r>
          </a:p>
        </p:txBody>
      </p:sp>
      <p:pic>
        <p:nvPicPr>
          <p:cNvPr id="309" name="Summit.png" descr="Summ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48" y="5175125"/>
            <a:ext cx="11391458" cy="4519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1" animBg="1" advAuto="0"/>
      <p:bldP spid="308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Bibel.jpeg" descr="Bibe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56" y="2706121"/>
            <a:ext cx="8271682" cy="505888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424" name="1382519138.png" descr="1382519138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5598037" y="2632127"/>
            <a:ext cx="5090020" cy="495767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25" name="“enérgeia toú theoú”"/>
          <p:cNvSpPr txBox="1">
            <a:spLocks noGrp="1"/>
          </p:cNvSpPr>
          <p:nvPr>
            <p:ph type="title"/>
          </p:nvPr>
        </p:nvSpPr>
        <p:spPr>
          <a:xfrm>
            <a:off x="952500" y="190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r>
              <a:t>“enérgeia toú theoú”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hteck"/>
          <p:cNvSpPr/>
          <p:nvPr/>
        </p:nvSpPr>
        <p:spPr>
          <a:xfrm>
            <a:off x="-257791" y="2751312"/>
            <a:ext cx="13520382" cy="74931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8" name="34 derivatives of energeia  in the New Testament"/>
          <p:cNvSpPr txBox="1">
            <a:spLocks noGrp="1"/>
          </p:cNvSpPr>
          <p:nvPr>
            <p:ph type="title"/>
          </p:nvPr>
        </p:nvSpPr>
        <p:spPr>
          <a:xfrm>
            <a:off x="952500" y="291302"/>
            <a:ext cx="11099800" cy="2159001"/>
          </a:xfrm>
          <a:prstGeom prst="rect">
            <a:avLst/>
          </a:prstGeom>
        </p:spPr>
        <p:txBody>
          <a:bodyPr/>
          <a:lstStyle/>
          <a:p>
            <a: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34 derivatives of </a:t>
            </a: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energeia</a:t>
            </a:r>
            <a:r>
              <a:t> </a:t>
            </a:r>
            <a:br/>
            <a:r>
              <a:t>in the New Testament</a:t>
            </a:r>
          </a:p>
        </p:txBody>
      </p:sp>
      <p:sp>
        <p:nvSpPr>
          <p:cNvPr id="429" name="Nouns:  Ephesians 1:19 • Ephesians 3:7 • Ephesians 4:16 • Philippians 3:21 • Colossians 1:29 • Colossians 2:12 •  2 Thessalonians 2:9 • 2 Thessalonians 2:11 • 1 Corinthians  12:6 • 1 Corinthians 12:10…"/>
          <p:cNvSpPr txBox="1"/>
          <p:nvPr/>
        </p:nvSpPr>
        <p:spPr>
          <a:xfrm>
            <a:off x="325957" y="2840278"/>
            <a:ext cx="12693325" cy="7315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lnSpc>
                <a:spcPct val="120000"/>
              </a:lnSpc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3"/>
                </a:solidFill>
              </a:rPr>
              <a:t>Nouns:</a:t>
            </a:r>
            <a:r>
              <a:rPr i="1">
                <a:solidFill>
                  <a:schemeClr val="accent4"/>
                </a:solidFill>
              </a:rPr>
              <a:t>  </a:t>
            </a:r>
            <a:r>
              <a:t>Ephesians 1:19 • Ephesians 3:7 • Ephesians 4:16 • Philippians 3:21 • Colossians 1:29 • Colossians 2:12 • </a:t>
            </a:r>
            <a:br/>
            <a:r>
              <a:t>2 Thessalonians 2:9 • 2 Thessalonians 2:11 </a:t>
            </a:r>
            <a:r>
              <a:rPr b="0" i="1"/>
              <a:t>• </a:t>
            </a:r>
            <a:r>
              <a:t>1 Corinthians </a:t>
            </a:r>
            <a:br/>
            <a:r>
              <a:t>12:6 • 1 Corinthians 12:10    </a:t>
            </a:r>
          </a:p>
          <a:p>
            <a:pPr algn="l" defTabSz="12700">
              <a:lnSpc>
                <a:spcPct val="120000"/>
              </a:lnSpc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3"/>
                </a:solidFill>
              </a:rPr>
              <a:t>Adjectives:</a:t>
            </a:r>
            <a:r>
              <a:rPr i="1"/>
              <a:t>  </a:t>
            </a:r>
            <a:r>
              <a:t>1 Corinthians 16:9 • Philemon 1:6</a:t>
            </a:r>
            <a:r>
              <a:rPr i="1"/>
              <a:t> • </a:t>
            </a:r>
            <a:r>
              <a:t>Hebrews 4:12   </a:t>
            </a:r>
          </a:p>
          <a:p>
            <a:pPr algn="l" defTabSz="12700">
              <a:lnSpc>
                <a:spcPct val="120000"/>
              </a:lnSpc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3"/>
                </a:solidFill>
              </a:rPr>
              <a:t>Verbs active:</a:t>
            </a:r>
            <a:r>
              <a:rPr i="1">
                <a:solidFill>
                  <a:schemeClr val="accent4"/>
                </a:solidFill>
              </a:rPr>
              <a:t>  </a:t>
            </a:r>
            <a:r>
              <a:t>Matthew 14:2 • Mark 6:14 • 1 Corinthians 12:6 • </a:t>
            </a:r>
            <a:br/>
            <a:r>
              <a:t>1 Corinthians 12:11</a:t>
            </a:r>
            <a:r>
              <a:rPr b="0"/>
              <a:t> • </a:t>
            </a:r>
            <a:r>
              <a:t>Galatians 2:8</a:t>
            </a:r>
            <a:r>
              <a:rPr b="0"/>
              <a:t> • </a:t>
            </a:r>
            <a:r>
              <a:t>Galatians 3:5 • Ephesians 1:11 • Ephesians 1:20 • Ephesians 2:2</a:t>
            </a:r>
            <a:r>
              <a:rPr b="0"/>
              <a:t> • </a:t>
            </a:r>
            <a:r>
              <a:t>Philippians 2:13   </a:t>
            </a:r>
          </a:p>
          <a:p>
            <a:pPr algn="l" defTabSz="12700">
              <a:lnSpc>
                <a:spcPct val="120000"/>
              </a:lnSpc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chemeClr val="accent3"/>
                </a:solidFill>
              </a:rPr>
              <a:t>Verbs passive: </a:t>
            </a:r>
            <a:r>
              <a:t>Romans 7:5 • 2 Corinthians 1:6 • 2 Corinthians 4:12 • Galatians 5:6 • Ephesians 3:20 • Colossians 1:29 • </a:t>
            </a:r>
            <a:br/>
            <a:r>
              <a:t>1 Thessalonians 2:13</a:t>
            </a:r>
            <a:r>
              <a:rPr b="0"/>
              <a:t> • </a:t>
            </a:r>
            <a:r>
              <a:t>2 Thessalonians 2:7 • James 5:16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1" animBg="1" advAuto="0"/>
      <p:bldP spid="429" grpId="2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Why speaking about God’s energy today?"/>
          <p:cNvSpPr txBox="1">
            <a:spLocks noGrp="1"/>
          </p:cNvSpPr>
          <p:nvPr>
            <p:ph type="title"/>
          </p:nvPr>
        </p:nvSpPr>
        <p:spPr>
          <a:xfrm>
            <a:off x="952500" y="1905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Why speaking about God’s energy today?</a:t>
            </a:r>
          </a:p>
        </p:txBody>
      </p:sp>
      <p:sp>
        <p:nvSpPr>
          <p:cNvPr id="432" name="1. It is an important category in Scripture…"/>
          <p:cNvSpPr txBox="1">
            <a:spLocks noGrp="1"/>
          </p:cNvSpPr>
          <p:nvPr>
            <p:ph type="body" idx="1"/>
          </p:nvPr>
        </p:nvSpPr>
        <p:spPr>
          <a:xfrm>
            <a:off x="472832" y="2609850"/>
            <a:ext cx="12059137" cy="6286500"/>
          </a:xfrm>
          <a:prstGeom prst="rect">
            <a:avLst/>
          </a:prstGeom>
        </p:spPr>
        <p:txBody>
          <a:bodyPr/>
          <a:lstStyle/>
          <a:p>
            <a:pPr marL="0" indent="0" algn="ctr" defTabSz="443991">
              <a:spcBef>
                <a:spcPts val="3100"/>
              </a:spcBef>
              <a:buSzTx/>
              <a:buNone/>
              <a:defRPr sz="38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1. It is an important category in Scripture</a:t>
            </a:r>
          </a:p>
          <a:p>
            <a:pPr marL="0" indent="0" algn="ctr" defTabSz="443991">
              <a:spcBef>
                <a:spcPts val="3100"/>
              </a:spcBef>
              <a:buSzTx/>
              <a:buNone/>
              <a:defRPr sz="38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2. It explains the theological, spiritual, and strategical dynamics of “all by itself” growth</a:t>
            </a:r>
            <a:endParaRPr b="1" i="1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 defTabSz="443991">
              <a:spcBef>
                <a:spcPts val="3100"/>
              </a:spcBef>
              <a:buSzTx/>
              <a:buNone/>
              <a:defRPr sz="38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3</a:t>
            </a:r>
            <a:r>
              <a:t>. Its dynamics apply to believers and non-believers alike</a:t>
            </a:r>
          </a:p>
          <a:p>
            <a:pPr marL="0" indent="0" algn="ctr" defTabSz="443991">
              <a:spcBef>
                <a:spcPts val="3100"/>
              </a:spcBef>
              <a:buSzTx/>
              <a:buNone/>
              <a:defRPr sz="38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4. It combines faithfulness to Scripture with contemporary relevance in an unparalleled way</a:t>
            </a:r>
          </a:p>
          <a:p>
            <a:pPr marL="0" indent="0" algn="ctr" defTabSz="443991">
              <a:spcBef>
                <a:spcPts val="3100"/>
              </a:spcBef>
              <a:buSzTx/>
              <a:buNone/>
              <a:defRPr sz="38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5. It relates to the transpersonal dimension of God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1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not: personal minus…"/>
          <p:cNvSpPr txBox="1"/>
          <p:nvPr/>
        </p:nvSpPr>
        <p:spPr>
          <a:xfrm>
            <a:off x="3680494" y="4151973"/>
            <a:ext cx="5643812" cy="1727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/>
              <a:t>not:</a:t>
            </a:r>
            <a:r>
              <a:t> personal minus</a:t>
            </a:r>
          </a:p>
          <a:p>
            <a:pPr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/>
              <a:t>but:</a:t>
            </a:r>
            <a:r>
              <a:t> personal plus</a:t>
            </a:r>
          </a:p>
        </p:txBody>
      </p:sp>
      <p:sp>
        <p:nvSpPr>
          <p:cNvPr id="435" name="Transpersonal"/>
          <p:cNvSpPr txBox="1"/>
          <p:nvPr/>
        </p:nvSpPr>
        <p:spPr>
          <a:xfrm>
            <a:off x="3864198" y="2827992"/>
            <a:ext cx="527640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Transpersonal</a:t>
            </a:r>
          </a:p>
        </p:txBody>
      </p:sp>
      <p:sp>
        <p:nvSpPr>
          <p:cNvPr id="436" name="“More than a person”"/>
          <p:cNvSpPr txBox="1"/>
          <p:nvPr/>
        </p:nvSpPr>
        <p:spPr>
          <a:xfrm>
            <a:off x="3290168" y="6730420"/>
            <a:ext cx="642446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“More than a person”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1" build="p" bldLvl="5" animBg="1" advAuto="0"/>
      <p:bldP spid="436" grpId="2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52" y="2756852"/>
            <a:ext cx="5255896" cy="5255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452" y="2756852"/>
            <a:ext cx="5255896" cy="525589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Energy System Part of the unconscious self"/>
          <p:cNvSpPr txBox="1"/>
          <p:nvPr/>
        </p:nvSpPr>
        <p:spPr>
          <a:xfrm>
            <a:off x="1536389" y="4603205"/>
            <a:ext cx="4090022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Energy System</a:t>
            </a:r>
            <a:br/>
            <a:r>
              <a:rPr i="1">
                <a:latin typeface="Gill Sans"/>
                <a:ea typeface="Gill Sans"/>
                <a:cs typeface="Gill Sans"/>
                <a:sym typeface="Gill Sans"/>
              </a:rPr>
              <a:t>Part of the unconscious</a:t>
            </a:r>
            <a:br>
              <a:rPr i="1">
                <a:latin typeface="Gill Sans"/>
                <a:ea typeface="Gill Sans"/>
                <a:cs typeface="Gill Sans"/>
                <a:sym typeface="Gill Sans"/>
              </a:rPr>
            </a:br>
            <a:r>
              <a:rPr i="1">
                <a:latin typeface="Gill Sans"/>
                <a:ea typeface="Gill Sans"/>
                <a:cs typeface="Gill Sans"/>
                <a:sym typeface="Gill Sans"/>
              </a:rPr>
              <a:t>self</a:t>
            </a:r>
          </a:p>
        </p:txBody>
      </p:sp>
      <p:sp>
        <p:nvSpPr>
          <p:cNvPr id="441" name="Cognitive System…"/>
          <p:cNvSpPr txBox="1"/>
          <p:nvPr/>
        </p:nvSpPr>
        <p:spPr>
          <a:xfrm>
            <a:off x="7624440" y="4698455"/>
            <a:ext cx="435992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Cognitive System</a:t>
            </a:r>
          </a:p>
          <a:p>
            <a:pPr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t>Part of the conscious self</a:t>
            </a:r>
          </a:p>
        </p:txBody>
      </p:sp>
      <p:sp>
        <p:nvSpPr>
          <p:cNvPr id="442" name="Energy Synchronization Process"/>
          <p:cNvSpPr txBox="1">
            <a:spLocks noGrp="1"/>
          </p:cNvSpPr>
          <p:nvPr>
            <p:ph type="title"/>
          </p:nvPr>
        </p:nvSpPr>
        <p:spPr>
          <a:xfrm>
            <a:off x="952500" y="190500"/>
            <a:ext cx="11099800" cy="2159000"/>
          </a:xfrm>
          <a:prstGeom prst="rect">
            <a:avLst/>
          </a:prstGeom>
        </p:spPr>
        <p:txBody>
          <a:bodyPr/>
          <a:lstStyle>
            <a:lvl1pPr defTabSz="438150">
              <a:defRPr sz="6825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Energy Synchronization Process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3" animBg="1" advAuto="0"/>
      <p:bldP spid="439" grpId="1" animBg="1" advAuto="0"/>
      <p:bldP spid="440" grpId="4" animBg="1" advAuto="0"/>
      <p:bldP spid="441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452" y="2248852"/>
            <a:ext cx="5255896" cy="5255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352" y="2248852"/>
            <a:ext cx="5255896" cy="5255896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Energy  System Part of the  unconscious self"/>
          <p:cNvSpPr txBox="1"/>
          <p:nvPr/>
        </p:nvSpPr>
        <p:spPr>
          <a:xfrm>
            <a:off x="3237427" y="3602989"/>
            <a:ext cx="1805546" cy="231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Energy </a:t>
            </a:r>
            <a:b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</a:b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System</a:t>
            </a:r>
            <a:br/>
            <a:r>
              <a:rPr i="1">
                <a:latin typeface="Gill Sans"/>
                <a:ea typeface="Gill Sans"/>
                <a:cs typeface="Gill Sans"/>
                <a:sym typeface="Gill Sans"/>
              </a:rPr>
              <a:t>Part of the </a:t>
            </a:r>
            <a:br>
              <a:rPr i="1">
                <a:latin typeface="Gill Sans"/>
                <a:ea typeface="Gill Sans"/>
                <a:cs typeface="Gill Sans"/>
                <a:sym typeface="Gill Sans"/>
              </a:rPr>
            </a:br>
            <a:r>
              <a:rPr i="1">
                <a:latin typeface="Gill Sans"/>
                <a:ea typeface="Gill Sans"/>
                <a:cs typeface="Gill Sans"/>
                <a:sym typeface="Gill Sans"/>
              </a:rPr>
              <a:t>unconscious</a:t>
            </a:r>
            <a:br>
              <a:rPr i="1">
                <a:latin typeface="Gill Sans"/>
                <a:ea typeface="Gill Sans"/>
                <a:cs typeface="Gill Sans"/>
                <a:sym typeface="Gill Sans"/>
              </a:rPr>
            </a:br>
            <a:r>
              <a:rPr i="1">
                <a:latin typeface="Gill Sans"/>
                <a:ea typeface="Gill Sans"/>
                <a:cs typeface="Gill Sans"/>
                <a:sym typeface="Gill Sans"/>
              </a:rPr>
              <a:t>self</a:t>
            </a:r>
          </a:p>
        </p:txBody>
      </p:sp>
      <p:pic>
        <p:nvPicPr>
          <p:cNvPr id="447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900" y="2577312"/>
            <a:ext cx="2661997" cy="459897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ynchroni-…"/>
          <p:cNvSpPr txBox="1"/>
          <p:nvPr/>
        </p:nvSpPr>
        <p:spPr>
          <a:xfrm>
            <a:off x="5568719" y="4305300"/>
            <a:ext cx="2210359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Synchroni-</a:t>
            </a:r>
          </a:p>
          <a:p>
            <a:pPr>
              <a:defRPr sz="30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zation</a:t>
            </a:r>
          </a:p>
        </p:txBody>
      </p:sp>
      <p:sp>
        <p:nvSpPr>
          <p:cNvPr id="449" name="Cognitive  System…"/>
          <p:cNvSpPr txBox="1"/>
          <p:nvPr/>
        </p:nvSpPr>
        <p:spPr>
          <a:xfrm>
            <a:off x="8110543" y="3632199"/>
            <a:ext cx="2030463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Cognitive </a:t>
            </a:r>
            <a:br/>
            <a:r>
              <a:t>System</a:t>
            </a:r>
          </a:p>
          <a:p>
            <a:pPr>
              <a:defRPr sz="3000" i="1">
                <a:latin typeface="Gill Sans"/>
                <a:ea typeface="Gill Sans"/>
                <a:cs typeface="Gill Sans"/>
                <a:sym typeface="Gill Sans"/>
              </a:defRPr>
            </a:pPr>
            <a:r>
              <a:t>Part of the </a:t>
            </a:r>
          </a:p>
          <a:p>
            <a:pPr>
              <a:defRPr sz="3000" i="1">
                <a:latin typeface="Gill Sans"/>
                <a:ea typeface="Gill Sans"/>
                <a:cs typeface="Gill Sans"/>
                <a:sym typeface="Gill Sans"/>
              </a:defRPr>
            </a:pPr>
            <a:r>
              <a:t>conscious self</a:t>
            </a:r>
          </a:p>
        </p:txBody>
      </p:sp>
      <p:sp>
        <p:nvSpPr>
          <p:cNvPr id="450" name="Synchronization as a sign of psychological and spiritual health"/>
          <p:cNvSpPr txBox="1"/>
          <p:nvPr/>
        </p:nvSpPr>
        <p:spPr>
          <a:xfrm>
            <a:off x="3371077" y="7934533"/>
            <a:ext cx="697458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Synchronization as a sign of</a:t>
            </a:r>
            <a:br/>
            <a:r>
              <a:t>psychological and spiritual health</a:t>
            </a:r>
          </a:p>
        </p:txBody>
      </p:sp>
      <p:sp>
        <p:nvSpPr>
          <p:cNvPr id="451" name="Energy Synchronization Process"/>
          <p:cNvSpPr txBox="1">
            <a:spLocks noGrp="1"/>
          </p:cNvSpPr>
          <p:nvPr>
            <p:ph type="title"/>
          </p:nvPr>
        </p:nvSpPr>
        <p:spPr>
          <a:xfrm>
            <a:off x="952500" y="190500"/>
            <a:ext cx="11099800" cy="2159000"/>
          </a:xfrm>
          <a:prstGeom prst="rect">
            <a:avLst/>
          </a:prstGeom>
        </p:spPr>
        <p:txBody>
          <a:bodyPr/>
          <a:lstStyle>
            <a:lvl1pPr defTabSz="438150">
              <a:defRPr sz="6825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Energy Synchronization Process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1" animBg="1" advAuto="0"/>
      <p:bldP spid="448" grpId="2" animBg="1" advAuto="0"/>
      <p:bldP spid="450" grpId="3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1. Intrapersonale Sync: Sync between conscious and unconscious mind"/>
          <p:cNvSpPr txBox="1"/>
          <p:nvPr/>
        </p:nvSpPr>
        <p:spPr>
          <a:xfrm>
            <a:off x="1280308" y="2527386"/>
            <a:ext cx="88310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1. Intrapersonale Sync:</a:t>
            </a:r>
            <a:br/>
            <a:r>
              <a:t>Sync between conscious and unconscious mind</a:t>
            </a:r>
          </a:p>
        </p:txBody>
      </p:sp>
      <p:sp>
        <p:nvSpPr>
          <p:cNvPr id="454" name="The threefold Sync Experience of Energy Synchronization"/>
          <p:cNvSpPr txBox="1">
            <a:spLocks noGrp="1"/>
          </p:cNvSpPr>
          <p:nvPr>
            <p:ph type="title"/>
          </p:nvPr>
        </p:nvSpPr>
        <p:spPr>
          <a:xfrm>
            <a:off x="952500" y="-365045"/>
            <a:ext cx="11099800" cy="2667001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threefold Sync Experience of Energy Synchronization</a:t>
            </a:r>
          </a:p>
        </p:txBody>
      </p:sp>
      <p:sp>
        <p:nvSpPr>
          <p:cNvPr id="455" name="Congruence"/>
          <p:cNvSpPr txBox="1"/>
          <p:nvPr/>
        </p:nvSpPr>
        <p:spPr>
          <a:xfrm>
            <a:off x="1294608" y="3647118"/>
            <a:ext cx="291351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5000" i="1">
                <a:solidFill>
                  <a:schemeClr val="accent1">
                    <a:satOff val="-3355"/>
                    <a:lumOff val="26614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chemeClr val="accent1">
                    <a:satOff val="-3355"/>
                    <a:lumOff val="26614"/>
                  </a:schemeClr>
                </a:solidFill>
              </a:rPr>
              <a:t>Congruence</a:t>
            </a:r>
          </a:p>
        </p:txBody>
      </p:sp>
      <p:sp>
        <p:nvSpPr>
          <p:cNvPr id="456" name="Resonance"/>
          <p:cNvSpPr txBox="1"/>
          <p:nvPr/>
        </p:nvSpPr>
        <p:spPr>
          <a:xfrm>
            <a:off x="1270868" y="5773331"/>
            <a:ext cx="288498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5000">
                <a:solidFill>
                  <a:schemeClr val="accent1">
                    <a:satOff val="-3355"/>
                    <a:lumOff val="26614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Resonance</a:t>
            </a:r>
          </a:p>
        </p:txBody>
      </p:sp>
      <p:sp>
        <p:nvSpPr>
          <p:cNvPr id="457" name="Self-transcendence"/>
          <p:cNvSpPr txBox="1"/>
          <p:nvPr/>
        </p:nvSpPr>
        <p:spPr>
          <a:xfrm>
            <a:off x="1316858" y="7950547"/>
            <a:ext cx="453542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S</a:t>
            </a:r>
            <a:r>
              <a:rPr i="1">
                <a:solidFill>
                  <a:schemeClr val="accent1">
                    <a:satOff val="-3355"/>
                    <a:lumOff val="26614"/>
                  </a:schemeClr>
                </a:solidFill>
              </a:rPr>
              <a:t>elf-transcendence</a:t>
            </a:r>
            <a:br/>
            <a:endParaRPr/>
          </a:p>
        </p:txBody>
      </p:sp>
      <p:sp>
        <p:nvSpPr>
          <p:cNvPr id="458" name="2. Interpersonale Sync: Sync between yourself and the unconscious mind of others"/>
          <p:cNvSpPr txBox="1"/>
          <p:nvPr/>
        </p:nvSpPr>
        <p:spPr>
          <a:xfrm>
            <a:off x="1282734" y="4767829"/>
            <a:ext cx="111627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2. Interpersonale Sync:</a:t>
            </a:r>
            <a:br/>
            <a:r>
              <a:t>Sync between yourself and the unconscious mind of others </a:t>
            </a:r>
          </a:p>
        </p:txBody>
      </p:sp>
      <p:sp>
        <p:nvSpPr>
          <p:cNvPr id="459" name="3. Transcendent Sync: Sync between unconscious mind and divine reality"/>
          <p:cNvSpPr txBox="1"/>
          <p:nvPr/>
        </p:nvSpPr>
        <p:spPr>
          <a:xfrm>
            <a:off x="1310800" y="6943133"/>
            <a:ext cx="936411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3. Transcendent Sync:</a:t>
            </a:r>
            <a:br/>
            <a:r>
              <a:t>Sync between unconscious mind and divine reality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" animBg="1" advAuto="0"/>
      <p:bldP spid="455" grpId="2" animBg="1" advAuto="0"/>
      <p:bldP spid="456" grpId="4" animBg="1" advAuto="0"/>
      <p:bldP spid="457" grpId="6" animBg="1" advAuto="0"/>
      <p:bldP spid="458" grpId="3" animBg="1" advAuto="0"/>
      <p:bldP spid="459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r. Nicholas Bundock"/>
          <p:cNvSpPr txBox="1"/>
          <p:nvPr/>
        </p:nvSpPr>
        <p:spPr>
          <a:xfrm>
            <a:off x="2530519" y="285750"/>
            <a:ext cx="770704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Dr. Nicholas Bundock</a:t>
            </a:r>
          </a:p>
        </p:txBody>
      </p:sp>
      <p:sp>
        <p:nvSpPr>
          <p:cNvPr id="462" name="Bishop of Glasgow and Galloway, Scotland"/>
          <p:cNvSpPr txBox="1"/>
          <p:nvPr/>
        </p:nvSpPr>
        <p:spPr>
          <a:xfrm>
            <a:off x="1806165" y="1466849"/>
            <a:ext cx="939247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Bishop of Glasgow and Galloway, Scotland </a:t>
            </a:r>
          </a:p>
        </p:txBody>
      </p:sp>
      <p:grpSp>
        <p:nvGrpSpPr>
          <p:cNvPr id="465" name="494547169_1134011365437636_5251008307346724488_n.jpg"/>
          <p:cNvGrpSpPr/>
          <p:nvPr/>
        </p:nvGrpSpPr>
        <p:grpSpPr>
          <a:xfrm>
            <a:off x="3069965" y="3018828"/>
            <a:ext cx="6864870" cy="4740510"/>
            <a:chOff x="0" y="0"/>
            <a:chExt cx="6864869" cy="4740508"/>
          </a:xfrm>
        </p:grpSpPr>
        <p:pic>
          <p:nvPicPr>
            <p:cNvPr id="464" name="494547169_1134011365437636_5251008307346724488_n.jpg" descr="494547169_1134011365437636_5251008307346724488_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6610870" cy="44103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3" name="494547169_1134011365437636_5251008307346724488_n.jpg" descr="494547169_1134011365437636_5251008307346724488_n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864870" cy="474050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96" y="1761676"/>
            <a:ext cx="12190535" cy="4619295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Pfeil"/>
          <p:cNvSpPr/>
          <p:nvPr/>
        </p:nvSpPr>
        <p:spPr>
          <a:xfrm>
            <a:off x="2701422" y="6865486"/>
            <a:ext cx="7578594" cy="774096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5F5F7"/>
                </a:solidFill>
              </a:defRPr>
            </a:pPr>
            <a:endParaRPr/>
          </a:p>
        </p:txBody>
      </p:sp>
      <p:grpSp>
        <p:nvGrpSpPr>
          <p:cNvPr id="471" name="Gruppieren"/>
          <p:cNvGrpSpPr/>
          <p:nvPr/>
        </p:nvGrpSpPr>
        <p:grpSpPr>
          <a:xfrm>
            <a:off x="931087" y="6460990"/>
            <a:ext cx="1333653" cy="2141309"/>
            <a:chOff x="-33283" y="-145203"/>
            <a:chExt cx="1333652" cy="2141308"/>
          </a:xfrm>
        </p:grpSpPr>
        <p:sp>
          <p:nvSpPr>
            <p:cNvPr id="469" name="A"/>
            <p:cNvSpPr txBox="1"/>
            <p:nvPr/>
          </p:nvSpPr>
          <p:spPr>
            <a:xfrm>
              <a:off x="156683" y="-145204"/>
              <a:ext cx="953720" cy="1614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470" name="cause"/>
            <p:cNvSpPr txBox="1"/>
            <p:nvPr/>
          </p:nvSpPr>
          <p:spPr>
            <a:xfrm>
              <a:off x="-33284" y="1361206"/>
              <a:ext cx="1333654" cy="634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cause</a:t>
              </a:r>
            </a:p>
          </p:txBody>
        </p:sp>
      </p:grpSp>
      <p:grpSp>
        <p:nvGrpSpPr>
          <p:cNvPr id="474" name="Gruppieren"/>
          <p:cNvGrpSpPr/>
          <p:nvPr/>
        </p:nvGrpSpPr>
        <p:grpSpPr>
          <a:xfrm>
            <a:off x="10855953" y="6381886"/>
            <a:ext cx="1258673" cy="2078026"/>
            <a:chOff x="-172308" y="-145203"/>
            <a:chExt cx="1258671" cy="2078024"/>
          </a:xfrm>
        </p:grpSpPr>
        <p:sp>
          <p:nvSpPr>
            <p:cNvPr id="472" name="B"/>
            <p:cNvSpPr txBox="1"/>
            <p:nvPr/>
          </p:nvSpPr>
          <p:spPr>
            <a:xfrm>
              <a:off x="4366" y="-145204"/>
              <a:ext cx="1001650" cy="1614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473" name="effect"/>
            <p:cNvSpPr txBox="1"/>
            <p:nvPr/>
          </p:nvSpPr>
          <p:spPr>
            <a:xfrm>
              <a:off x="-172309" y="1297923"/>
              <a:ext cx="1258672" cy="63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effect</a:t>
              </a:r>
            </a:p>
          </p:txBody>
        </p:sp>
      </p:grpSp>
      <p:sp>
        <p:nvSpPr>
          <p:cNvPr id="475" name="God"/>
          <p:cNvSpPr txBox="1"/>
          <p:nvPr/>
        </p:nvSpPr>
        <p:spPr>
          <a:xfrm>
            <a:off x="5735107" y="1995778"/>
            <a:ext cx="1484072" cy="9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God</a:t>
            </a:r>
          </a:p>
        </p:txBody>
      </p:sp>
      <p:sp>
        <p:nvSpPr>
          <p:cNvPr id="476" name="Pfeil"/>
          <p:cNvSpPr/>
          <p:nvPr/>
        </p:nvSpPr>
        <p:spPr>
          <a:xfrm rot="16200000" flipH="1">
            <a:off x="5002943" y="4139343"/>
            <a:ext cx="2998914" cy="774096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Pfeil"/>
          <p:cNvSpPr/>
          <p:nvPr/>
        </p:nvSpPr>
        <p:spPr>
          <a:xfrm rot="19200000" flipH="1">
            <a:off x="1402723" y="4007410"/>
            <a:ext cx="4952186" cy="774096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6912F5">
                    <a:alpha val="50000"/>
                  </a:srgbClr>
                </a:solidFill>
              </a:defRPr>
            </a:pPr>
            <a:endParaRPr/>
          </a:p>
        </p:txBody>
      </p:sp>
      <p:sp>
        <p:nvSpPr>
          <p:cNvPr id="478" name="Pfeil"/>
          <p:cNvSpPr/>
          <p:nvPr/>
        </p:nvSpPr>
        <p:spPr>
          <a:xfrm rot="13200000" flipH="1">
            <a:off x="6614859" y="4007410"/>
            <a:ext cx="4952185" cy="774096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1"/>
          <p:cNvSpPr txBox="1"/>
          <p:nvPr/>
        </p:nvSpPr>
        <p:spPr>
          <a:xfrm>
            <a:off x="3061637" y="3691514"/>
            <a:ext cx="834543" cy="163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480" name="2"/>
          <p:cNvSpPr txBox="1"/>
          <p:nvPr/>
        </p:nvSpPr>
        <p:spPr>
          <a:xfrm>
            <a:off x="6067612" y="3675693"/>
            <a:ext cx="834544" cy="163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  <p:sp>
        <p:nvSpPr>
          <p:cNvPr id="481" name="3"/>
          <p:cNvSpPr txBox="1"/>
          <p:nvPr/>
        </p:nvSpPr>
        <p:spPr>
          <a:xfrm>
            <a:off x="8899558" y="3644051"/>
            <a:ext cx="834543" cy="163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</a:t>
            </a:r>
          </a:p>
        </p:txBody>
      </p:sp>
      <p:sp>
        <p:nvSpPr>
          <p:cNvPr id="482" name="4"/>
          <p:cNvSpPr txBox="1"/>
          <p:nvPr/>
        </p:nvSpPr>
        <p:spPr>
          <a:xfrm>
            <a:off x="6138388" y="6323933"/>
            <a:ext cx="834543" cy="163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4</a:t>
            </a:r>
          </a:p>
        </p:txBody>
      </p:sp>
      <p:sp>
        <p:nvSpPr>
          <p:cNvPr id="483" name="empirical layer"/>
          <p:cNvSpPr txBox="1"/>
          <p:nvPr/>
        </p:nvSpPr>
        <p:spPr>
          <a:xfrm>
            <a:off x="9024846" y="8491573"/>
            <a:ext cx="31117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empirical layer</a:t>
            </a:r>
          </a:p>
        </p:txBody>
      </p:sp>
      <p:sp>
        <p:nvSpPr>
          <p:cNvPr id="484" name="Trans- empirical layer"/>
          <p:cNvSpPr txBox="1"/>
          <p:nvPr/>
        </p:nvSpPr>
        <p:spPr>
          <a:xfrm>
            <a:off x="9248793" y="1954071"/>
            <a:ext cx="311170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/>
            <a:r>
              <a:t>Trans-</a:t>
            </a:r>
            <a:br/>
            <a:r>
              <a:t>empirical layer</a:t>
            </a:r>
          </a:p>
        </p:txBody>
      </p:sp>
      <p:sp>
        <p:nvSpPr>
          <p:cNvPr id="485" name="How God works through his energy"/>
          <p:cNvSpPr txBox="1"/>
          <p:nvPr/>
        </p:nvSpPr>
        <p:spPr>
          <a:xfrm>
            <a:off x="3139287" y="229344"/>
            <a:ext cx="622399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How God works through</a:t>
            </a:r>
            <a:br/>
            <a:r>
              <a:t>his energy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13" animBg="1" advAuto="0"/>
      <p:bldP spid="468" grpId="3" animBg="1" advAuto="0"/>
      <p:bldP spid="471" grpId="1" animBg="1" advAuto="0"/>
      <p:bldP spid="474" grpId="2" animBg="1" advAuto="0"/>
      <p:bldP spid="475" grpId="4" animBg="1" advAuto="0"/>
      <p:bldP spid="476" grpId="7" animBg="1" advAuto="0"/>
      <p:bldP spid="477" grpId="5" animBg="1" advAuto="0"/>
      <p:bldP spid="478" grpId="6" animBg="1" advAuto="0"/>
      <p:bldP spid="479" grpId="8" animBg="1" advAuto="0"/>
      <p:bldP spid="480" grpId="9" animBg="1" advAuto="0"/>
      <p:bldP spid="481" grpId="10" animBg="1" advAuto="0"/>
      <p:bldP spid="482" grpId="11" animBg="1" advAuto="0"/>
      <p:bldP spid="483" grpId="12" animBg="1" advAuto="0"/>
      <p:bldP spid="484" grpId="1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uppieren"/>
          <p:cNvGrpSpPr/>
          <p:nvPr/>
        </p:nvGrpSpPr>
        <p:grpSpPr>
          <a:xfrm>
            <a:off x="517084" y="1926901"/>
            <a:ext cx="8152994" cy="4747590"/>
            <a:chOff x="-83934" y="-50343"/>
            <a:chExt cx="8152993" cy="4747589"/>
          </a:xfrm>
        </p:grpSpPr>
        <p:pic>
          <p:nvPicPr>
            <p:cNvPr id="487" name="pasted-image.pdf" descr="pasted-imag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83935" y="-50344"/>
              <a:ext cx="7943129" cy="3009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8" name="A"/>
            <p:cNvSpPr txBox="1"/>
            <p:nvPr/>
          </p:nvSpPr>
          <p:spPr>
            <a:xfrm>
              <a:off x="323045" y="3067956"/>
              <a:ext cx="1088662" cy="1277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489" name="B"/>
            <p:cNvSpPr txBox="1"/>
            <p:nvPr/>
          </p:nvSpPr>
          <p:spPr>
            <a:xfrm>
              <a:off x="6899899" y="3016104"/>
              <a:ext cx="944422" cy="120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490" name="Pfeil"/>
            <p:cNvSpPr/>
            <p:nvPr/>
          </p:nvSpPr>
          <p:spPr>
            <a:xfrm>
              <a:off x="1376780" y="3237918"/>
              <a:ext cx="4967646" cy="50740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1" name="doctor"/>
            <p:cNvSpPr txBox="1"/>
            <p:nvPr/>
          </p:nvSpPr>
          <p:spPr>
            <a:xfrm>
              <a:off x="160761" y="3850056"/>
              <a:ext cx="1403517" cy="84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doctor</a:t>
              </a:r>
            </a:p>
          </p:txBody>
        </p:sp>
        <p:sp>
          <p:nvSpPr>
            <p:cNvPr id="492" name="patient"/>
            <p:cNvSpPr txBox="1"/>
            <p:nvPr/>
          </p:nvSpPr>
          <p:spPr>
            <a:xfrm>
              <a:off x="6807070" y="3883723"/>
              <a:ext cx="1261989" cy="732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patient</a:t>
              </a:r>
            </a:p>
          </p:txBody>
        </p:sp>
        <p:sp>
          <p:nvSpPr>
            <p:cNvPr id="493" name="God"/>
            <p:cNvSpPr txBox="1"/>
            <p:nvPr/>
          </p:nvSpPr>
          <p:spPr>
            <a:xfrm>
              <a:off x="3202881" y="20976"/>
              <a:ext cx="1337759" cy="50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God</a:t>
              </a:r>
            </a:p>
          </p:txBody>
        </p:sp>
        <p:sp>
          <p:nvSpPr>
            <p:cNvPr id="494" name="Pfeil"/>
            <p:cNvSpPr/>
            <p:nvPr/>
          </p:nvSpPr>
          <p:spPr>
            <a:xfrm rot="16200000" flipH="1">
              <a:off x="2885390" y="1450976"/>
              <a:ext cx="1965740" cy="50740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Pfeil"/>
            <p:cNvSpPr/>
            <p:nvPr/>
          </p:nvSpPr>
          <p:spPr>
            <a:xfrm rot="19200000" flipH="1">
              <a:off x="525504" y="1364496"/>
              <a:ext cx="3246078" cy="507407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6" name="Pfeil"/>
            <p:cNvSpPr/>
            <p:nvPr/>
          </p:nvSpPr>
          <p:spPr>
            <a:xfrm rot="13200000" flipH="1">
              <a:off x="3941974" y="1364496"/>
              <a:ext cx="3246078" cy="507407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7" name="1"/>
            <p:cNvSpPr txBox="1"/>
            <p:nvPr/>
          </p:nvSpPr>
          <p:spPr>
            <a:xfrm>
              <a:off x="1539093" y="1149235"/>
              <a:ext cx="729598" cy="1087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498" name="2"/>
            <p:cNvSpPr txBox="1"/>
            <p:nvPr/>
          </p:nvSpPr>
          <p:spPr>
            <a:xfrm>
              <a:off x="3509462" y="1138864"/>
              <a:ext cx="765011" cy="1082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499" name="3"/>
            <p:cNvSpPr txBox="1"/>
            <p:nvPr/>
          </p:nvSpPr>
          <p:spPr>
            <a:xfrm>
              <a:off x="5365756" y="1118124"/>
              <a:ext cx="857626" cy="1269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00" name="4"/>
            <p:cNvSpPr txBox="1"/>
            <p:nvPr/>
          </p:nvSpPr>
          <p:spPr>
            <a:xfrm>
              <a:off x="3555854" y="2976224"/>
              <a:ext cx="728500" cy="1302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502" name="Empirical layer:…"/>
          <p:cNvSpPr txBox="1"/>
          <p:nvPr/>
        </p:nvSpPr>
        <p:spPr>
          <a:xfrm>
            <a:off x="8934880" y="5213577"/>
            <a:ext cx="2591131" cy="1719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Empirical</a:t>
            </a:r>
            <a:r>
              <a:t> layer: 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doctor heals</a:t>
            </a:r>
            <a:br/>
            <a:r>
              <a:t>the patient (4)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</p:txBody>
      </p:sp>
      <p:sp>
        <p:nvSpPr>
          <p:cNvPr id="503" name="Application: healing"/>
          <p:cNvSpPr txBox="1"/>
          <p:nvPr/>
        </p:nvSpPr>
        <p:spPr>
          <a:xfrm>
            <a:off x="356083" y="389331"/>
            <a:ext cx="12292634" cy="101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704" tIns="38704" rIns="38704" bIns="38704" anchor="ctr"/>
          <a:lstStyle>
            <a:lvl1pPr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Application: healing</a:t>
            </a:r>
          </a:p>
        </p:txBody>
      </p:sp>
      <p:sp>
        <p:nvSpPr>
          <p:cNvPr id="504" name="Transempirical layer:  Healing works…"/>
          <p:cNvSpPr txBox="1"/>
          <p:nvPr/>
        </p:nvSpPr>
        <p:spPr>
          <a:xfrm>
            <a:off x="8568050" y="2307445"/>
            <a:ext cx="4521518" cy="212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Transempirical</a:t>
            </a:r>
            <a:r>
              <a:t> layer: </a:t>
            </a:r>
            <a:br/>
            <a:r>
              <a:t>Healing works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 through the doctor (1)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 through the patient (3)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 through the medical art (2)</a:t>
            </a:r>
          </a:p>
        </p:txBody>
      </p:sp>
      <p:sp>
        <p:nvSpPr>
          <p:cNvPr id="505" name="Immanent: The doctor applies a therapy,  and the patient is healed (4)"/>
          <p:cNvSpPr txBox="1"/>
          <p:nvPr/>
        </p:nvSpPr>
        <p:spPr>
          <a:xfrm>
            <a:off x="1795177" y="6850216"/>
            <a:ext cx="9035215" cy="111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Immanent</a:t>
            </a:r>
            <a:r>
              <a:t>: The doctor applies a therapy, </a:t>
            </a:r>
            <a:br/>
            <a:r>
              <a:t>and the patient is healed (4)</a:t>
            </a:r>
          </a:p>
        </p:txBody>
      </p:sp>
      <p:sp>
        <p:nvSpPr>
          <p:cNvPr id="506" name="Transcendent: God works through the arrows (1), (2), and (3)"/>
          <p:cNvSpPr txBox="1"/>
          <p:nvPr/>
        </p:nvSpPr>
        <p:spPr>
          <a:xfrm>
            <a:off x="1751376" y="8070984"/>
            <a:ext cx="9658208" cy="111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Transcendent</a:t>
            </a:r>
            <a:r>
              <a:t>: God works through the arrows (1), (2), and 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1" animBg="1" advAuto="0"/>
      <p:bldP spid="504" grpId="2" build="p" bldLvl="5" animBg="1" advAuto="0"/>
      <p:bldP spid="505" grpId="3" animBg="1" advAuto="0"/>
      <p:bldP spid="506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A tribute to Fritz Schwarz  (1930–1985)"/>
          <p:cNvSpPr txBox="1"/>
          <p:nvPr/>
        </p:nvSpPr>
        <p:spPr>
          <a:xfrm>
            <a:off x="517300" y="456399"/>
            <a:ext cx="12167234" cy="201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704" tIns="38704" rIns="38704" bIns="38704" anchor="ctr"/>
          <a:lstStyle/>
          <a:p>
            <a:pPr>
              <a:defRPr sz="6400">
                <a:latin typeface="Gill Sans"/>
                <a:ea typeface="Gill Sans"/>
                <a:cs typeface="Gill Sans"/>
                <a:sym typeface="Gill Sans"/>
              </a:defRPr>
            </a:pPr>
            <a:r>
              <a:t>A tribute to Fritz Schwarz </a:t>
            </a:r>
            <a:br/>
            <a:r>
              <a:t>(1930–1985)</a:t>
            </a:r>
          </a:p>
        </p:txBody>
      </p:sp>
      <p:grpSp>
        <p:nvGrpSpPr>
          <p:cNvPr id="314" name="IMG_0044.jpeg"/>
          <p:cNvGrpSpPr/>
          <p:nvPr/>
        </p:nvGrpSpPr>
        <p:grpSpPr>
          <a:xfrm>
            <a:off x="3346815" y="2697764"/>
            <a:ext cx="6311170" cy="6571781"/>
            <a:chOff x="0" y="0"/>
            <a:chExt cx="6311169" cy="6571780"/>
          </a:xfrm>
        </p:grpSpPr>
        <p:pic>
          <p:nvPicPr>
            <p:cNvPr id="313" name="IMG_0044.jpeg" descr="IMG_0044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6057170" cy="62415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IMG_0044.jpeg" descr="IMG_0044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6311170" cy="65717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ruppieren"/>
          <p:cNvGrpSpPr/>
          <p:nvPr/>
        </p:nvGrpSpPr>
        <p:grpSpPr>
          <a:xfrm>
            <a:off x="253780" y="1926901"/>
            <a:ext cx="8530598" cy="4758608"/>
            <a:chOff x="-347238" y="-61361"/>
            <a:chExt cx="8530597" cy="4758607"/>
          </a:xfrm>
        </p:grpSpPr>
        <p:pic>
          <p:nvPicPr>
            <p:cNvPr id="508" name="pasted-image.pdf" descr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3935" y="-61362"/>
              <a:ext cx="7943129" cy="3009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9" name="A"/>
            <p:cNvSpPr txBox="1"/>
            <p:nvPr/>
          </p:nvSpPr>
          <p:spPr>
            <a:xfrm>
              <a:off x="323045" y="3067956"/>
              <a:ext cx="1088662" cy="1277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510" name="B"/>
            <p:cNvSpPr txBox="1"/>
            <p:nvPr/>
          </p:nvSpPr>
          <p:spPr>
            <a:xfrm>
              <a:off x="6899899" y="3016104"/>
              <a:ext cx="944422" cy="120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511" name="Pfeil"/>
            <p:cNvSpPr/>
            <p:nvPr/>
          </p:nvSpPr>
          <p:spPr>
            <a:xfrm>
              <a:off x="1376780" y="3237918"/>
              <a:ext cx="4967646" cy="50740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2" name="pastor/ coach"/>
            <p:cNvSpPr txBox="1"/>
            <p:nvPr/>
          </p:nvSpPr>
          <p:spPr>
            <a:xfrm>
              <a:off x="-347239" y="3850056"/>
              <a:ext cx="2326616" cy="84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pastor/ coach</a:t>
              </a:r>
            </a:p>
          </p:txBody>
        </p:sp>
        <p:sp>
          <p:nvSpPr>
            <p:cNvPr id="513" name="church"/>
            <p:cNvSpPr txBox="1"/>
            <p:nvPr/>
          </p:nvSpPr>
          <p:spPr>
            <a:xfrm>
              <a:off x="6474720" y="3883723"/>
              <a:ext cx="1708639" cy="7591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church</a:t>
              </a:r>
            </a:p>
          </p:txBody>
        </p:sp>
        <p:sp>
          <p:nvSpPr>
            <p:cNvPr id="514" name="God"/>
            <p:cNvSpPr txBox="1"/>
            <p:nvPr/>
          </p:nvSpPr>
          <p:spPr>
            <a:xfrm>
              <a:off x="3202881" y="20976"/>
              <a:ext cx="1337759" cy="50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God</a:t>
              </a:r>
            </a:p>
          </p:txBody>
        </p:sp>
        <p:sp>
          <p:nvSpPr>
            <p:cNvPr id="515" name="Pfeil"/>
            <p:cNvSpPr/>
            <p:nvPr/>
          </p:nvSpPr>
          <p:spPr>
            <a:xfrm rot="16200000" flipH="1">
              <a:off x="2885390" y="1450976"/>
              <a:ext cx="1965740" cy="50740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Pfeil"/>
            <p:cNvSpPr/>
            <p:nvPr/>
          </p:nvSpPr>
          <p:spPr>
            <a:xfrm rot="19200000" flipH="1">
              <a:off x="525504" y="1364496"/>
              <a:ext cx="3246078" cy="507407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7" name="Pfeil"/>
            <p:cNvSpPr/>
            <p:nvPr/>
          </p:nvSpPr>
          <p:spPr>
            <a:xfrm rot="13200000" flipH="1">
              <a:off x="3941974" y="1364496"/>
              <a:ext cx="3246078" cy="507407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8" name="1"/>
            <p:cNvSpPr txBox="1"/>
            <p:nvPr/>
          </p:nvSpPr>
          <p:spPr>
            <a:xfrm>
              <a:off x="1539093" y="1149235"/>
              <a:ext cx="729598" cy="1087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19" name="2"/>
            <p:cNvSpPr txBox="1"/>
            <p:nvPr/>
          </p:nvSpPr>
          <p:spPr>
            <a:xfrm>
              <a:off x="3509462" y="1138864"/>
              <a:ext cx="765011" cy="1082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20" name="3"/>
            <p:cNvSpPr txBox="1"/>
            <p:nvPr/>
          </p:nvSpPr>
          <p:spPr>
            <a:xfrm>
              <a:off x="5365756" y="1118124"/>
              <a:ext cx="857626" cy="1269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21" name="4"/>
            <p:cNvSpPr txBox="1"/>
            <p:nvPr/>
          </p:nvSpPr>
          <p:spPr>
            <a:xfrm>
              <a:off x="3555854" y="2976224"/>
              <a:ext cx="728500" cy="1302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523" name="Empirical layer:…"/>
          <p:cNvSpPr txBox="1"/>
          <p:nvPr/>
        </p:nvSpPr>
        <p:spPr>
          <a:xfrm>
            <a:off x="8818056" y="5136872"/>
            <a:ext cx="3526588" cy="1719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Empirical</a:t>
            </a:r>
            <a:r>
              <a:t> layer: 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Pastor/coach leads the</a:t>
            </a:r>
            <a:br/>
            <a:r>
              <a:t>church to growth (4)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</p:txBody>
      </p:sp>
      <p:sp>
        <p:nvSpPr>
          <p:cNvPr id="524" name="Transempirical layer:  God makes the church grow through…"/>
          <p:cNvSpPr txBox="1"/>
          <p:nvPr/>
        </p:nvSpPr>
        <p:spPr>
          <a:xfrm>
            <a:off x="8592666" y="1392792"/>
            <a:ext cx="4694667" cy="3751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Transempirical</a:t>
            </a:r>
            <a:r>
              <a:t> layer: </a:t>
            </a:r>
            <a:br/>
            <a:r>
              <a:t>God makes the church grow</a:t>
            </a:r>
            <a:br/>
            <a:r>
              <a:t>through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 Empowerment of the   </a:t>
            </a:r>
            <a:br/>
            <a:r>
              <a:t>    coach (1)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 Application of biblical </a:t>
            </a:r>
            <a:br/>
            <a:r>
              <a:t>     principles (2)</a:t>
            </a:r>
          </a:p>
          <a:p>
            <a:pPr algn="l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… Releasing “all by itself” </a:t>
            </a:r>
            <a:br/>
            <a:r>
              <a:t>    growth in the church (3)</a:t>
            </a:r>
          </a:p>
        </p:txBody>
      </p:sp>
      <p:sp>
        <p:nvSpPr>
          <p:cNvPr id="525" name="Immanent: Pastor/coach uses NCD principles and the church grows (4)"/>
          <p:cNvSpPr txBox="1"/>
          <p:nvPr/>
        </p:nvSpPr>
        <p:spPr>
          <a:xfrm>
            <a:off x="1851026" y="6894919"/>
            <a:ext cx="10115279" cy="1118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Immanent</a:t>
            </a:r>
            <a:r>
              <a:t>: Pastor/coach uses NCD principles</a:t>
            </a:r>
            <a:br/>
            <a:r>
              <a:t>and the church grows (4)</a:t>
            </a:r>
          </a:p>
        </p:txBody>
      </p:sp>
      <p:sp>
        <p:nvSpPr>
          <p:cNvPr id="526" name="Transcendent: God works through the arrows (1), (2), and (3)"/>
          <p:cNvSpPr txBox="1"/>
          <p:nvPr/>
        </p:nvSpPr>
        <p:spPr>
          <a:xfrm>
            <a:off x="1861420" y="8222540"/>
            <a:ext cx="8892333" cy="111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Transcendent</a:t>
            </a:r>
            <a:r>
              <a:t>: God works through the arrows (1), (2), and (3)</a:t>
            </a:r>
          </a:p>
        </p:txBody>
      </p:sp>
      <p:sp>
        <p:nvSpPr>
          <p:cNvPr id="527" name="Application: church growth"/>
          <p:cNvSpPr txBox="1"/>
          <p:nvPr/>
        </p:nvSpPr>
        <p:spPr>
          <a:xfrm>
            <a:off x="356083" y="389331"/>
            <a:ext cx="12292634" cy="101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704" tIns="38704" rIns="38704" bIns="38704" anchor="ctr"/>
          <a:lstStyle>
            <a:lvl1pPr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Application: church growth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  <p:bldP spid="524" grpId="2" build="p" bldLvl="5" animBg="1" advAuto="0"/>
      <p:bldP spid="525" grpId="3" animBg="1" advAuto="0"/>
      <p:bldP spid="526" grpId="4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ruppieren"/>
          <p:cNvGrpSpPr/>
          <p:nvPr/>
        </p:nvGrpSpPr>
        <p:grpSpPr>
          <a:xfrm>
            <a:off x="3364809" y="589805"/>
            <a:ext cx="5816024" cy="3218926"/>
            <a:chOff x="0" y="0"/>
            <a:chExt cx="5816022" cy="3218924"/>
          </a:xfrm>
        </p:grpSpPr>
        <p:pic>
          <p:nvPicPr>
            <p:cNvPr id="529" name="pasted-image.pdf" descr="pasted-imag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5816023" cy="2203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A"/>
            <p:cNvSpPr txBox="1"/>
            <p:nvPr/>
          </p:nvSpPr>
          <p:spPr>
            <a:xfrm>
              <a:off x="297994" y="2283245"/>
              <a:ext cx="797127" cy="935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531" name="B"/>
            <p:cNvSpPr txBox="1"/>
            <p:nvPr/>
          </p:nvSpPr>
          <p:spPr>
            <a:xfrm>
              <a:off x="5113620" y="2245278"/>
              <a:ext cx="691514" cy="884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532" name="Pfeil"/>
            <p:cNvSpPr/>
            <p:nvPr/>
          </p:nvSpPr>
          <p:spPr>
            <a:xfrm>
              <a:off x="1069547" y="2407693"/>
              <a:ext cx="3637352" cy="37152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3" name="God"/>
            <p:cNvSpPr txBox="1"/>
            <p:nvPr/>
          </p:nvSpPr>
          <p:spPr>
            <a:xfrm>
              <a:off x="2406633" y="52221"/>
              <a:ext cx="979518" cy="370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God</a:t>
              </a:r>
            </a:p>
          </p:txBody>
        </p:sp>
        <p:sp>
          <p:nvSpPr>
            <p:cNvPr id="534" name="Pfeil"/>
            <p:cNvSpPr/>
            <p:nvPr/>
          </p:nvSpPr>
          <p:spPr>
            <a:xfrm rot="16200000" flipH="1">
              <a:off x="2174164" y="1099278"/>
              <a:ext cx="1439331" cy="371529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5" name="Pfeil"/>
            <p:cNvSpPr/>
            <p:nvPr/>
          </p:nvSpPr>
          <p:spPr>
            <a:xfrm rot="19200000" flipH="1">
              <a:off x="446236" y="1035957"/>
              <a:ext cx="2376805" cy="37152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6" name="Pfeil"/>
            <p:cNvSpPr/>
            <p:nvPr/>
          </p:nvSpPr>
          <p:spPr>
            <a:xfrm rot="13200000" flipH="1">
              <a:off x="2947803" y="1035957"/>
              <a:ext cx="2376805" cy="37152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7" name="1"/>
            <p:cNvSpPr txBox="1"/>
            <p:nvPr/>
          </p:nvSpPr>
          <p:spPr>
            <a:xfrm>
              <a:off x="1188394" y="878341"/>
              <a:ext cx="534218" cy="796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5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38" name="2"/>
            <p:cNvSpPr txBox="1"/>
            <p:nvPr/>
          </p:nvSpPr>
          <p:spPr>
            <a:xfrm>
              <a:off x="2631114" y="870748"/>
              <a:ext cx="560148" cy="79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5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39" name="3"/>
            <p:cNvSpPr txBox="1"/>
            <p:nvPr/>
          </p:nvSpPr>
          <p:spPr>
            <a:xfrm>
              <a:off x="3990308" y="855562"/>
              <a:ext cx="627961" cy="929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5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40" name="4"/>
            <p:cNvSpPr txBox="1"/>
            <p:nvPr/>
          </p:nvSpPr>
          <p:spPr>
            <a:xfrm>
              <a:off x="2665083" y="2216078"/>
              <a:ext cx="533414" cy="953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5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542" name="I planted the seed,…"/>
          <p:cNvSpPr txBox="1"/>
          <p:nvPr/>
        </p:nvSpPr>
        <p:spPr>
          <a:xfrm>
            <a:off x="-461247" y="4802661"/>
            <a:ext cx="12647770" cy="3933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963" tIns="30963" rIns="30963" bIns="30963" anchor="ctr">
            <a:spAutoFit/>
          </a:bodyPr>
          <a:lstStyle/>
          <a:p>
            <a:pPr defTabSz="334409">
              <a:lnSpc>
                <a:spcPct val="120000"/>
              </a:lnSpc>
              <a:spcBef>
                <a:spcPts val="600"/>
              </a:spcBef>
              <a:defRPr sz="72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I </a:t>
            </a:r>
            <a:r>
              <a:t>planted the seed</a:t>
            </a:r>
            <a:r>
              <a:rPr i="0"/>
              <a:t>,</a:t>
            </a:r>
          </a:p>
          <a:p>
            <a:pPr defTabSz="334409">
              <a:lnSpc>
                <a:spcPct val="120000"/>
              </a:lnSpc>
              <a:spcBef>
                <a:spcPts val="600"/>
              </a:spcBef>
              <a:defRPr sz="72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Apollos</a:t>
            </a:r>
            <a:r>
              <a:t> watered it,</a:t>
            </a:r>
          </a:p>
          <a:p>
            <a:pPr defTabSz="334409">
              <a:lnSpc>
                <a:spcPct val="120000"/>
              </a:lnSpc>
              <a:spcBef>
                <a:spcPts val="600"/>
              </a:spcBef>
              <a:defRPr sz="7200" i="1">
                <a:latin typeface="Helvetica"/>
                <a:ea typeface="Helvetica"/>
                <a:cs typeface="Helvetica"/>
                <a:sym typeface="Helvetica"/>
              </a:defRPr>
            </a:pPr>
            <a:r>
              <a:t>but </a:t>
            </a:r>
            <a:r>
              <a:rPr b="1"/>
              <a:t>God</a:t>
            </a:r>
            <a:r>
              <a:t> made it grow.</a:t>
            </a:r>
          </a:p>
        </p:txBody>
      </p:sp>
      <p:sp>
        <p:nvSpPr>
          <p:cNvPr id="543" name="4"/>
          <p:cNvSpPr txBox="1"/>
          <p:nvPr/>
        </p:nvSpPr>
        <p:spPr>
          <a:xfrm>
            <a:off x="11236842" y="4863212"/>
            <a:ext cx="498300" cy="979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963" tIns="30963" rIns="30963" bIns="30963" anchor="ctr">
            <a:spAutoFit/>
          </a:bodyPr>
          <a:lstStyle>
            <a:lvl1pPr defTabSz="603794">
              <a:defRPr sz="6000" b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4</a:t>
            </a:r>
          </a:p>
        </p:txBody>
      </p:sp>
      <p:sp>
        <p:nvSpPr>
          <p:cNvPr id="544" name="4"/>
          <p:cNvSpPr txBox="1"/>
          <p:nvPr/>
        </p:nvSpPr>
        <p:spPr>
          <a:xfrm>
            <a:off x="11252662" y="6288393"/>
            <a:ext cx="498301" cy="979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963" tIns="30963" rIns="30963" bIns="30963" anchor="ctr">
            <a:spAutoFit/>
          </a:bodyPr>
          <a:lstStyle>
            <a:lvl1pPr defTabSz="603794">
              <a:defRPr sz="6000" b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4</a:t>
            </a:r>
          </a:p>
        </p:txBody>
      </p:sp>
      <p:sp>
        <p:nvSpPr>
          <p:cNvPr id="545" name="1, 2, 3"/>
          <p:cNvSpPr txBox="1"/>
          <p:nvPr/>
        </p:nvSpPr>
        <p:spPr>
          <a:xfrm>
            <a:off x="10421140" y="7713142"/>
            <a:ext cx="2192988" cy="979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963" tIns="30963" rIns="30963" bIns="30963" anchor="ctr">
            <a:spAutoFit/>
          </a:bodyPr>
          <a:lstStyle>
            <a:lvl1pPr defTabSz="603794">
              <a:defRPr sz="6000" b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1, 2, 3</a:t>
            </a:r>
          </a:p>
        </p:txBody>
      </p:sp>
      <p:sp>
        <p:nvSpPr>
          <p:cNvPr id="546" name="1 Cor. 3:6"/>
          <p:cNvSpPr txBox="1"/>
          <p:nvPr/>
        </p:nvSpPr>
        <p:spPr>
          <a:xfrm>
            <a:off x="5665430" y="8808013"/>
            <a:ext cx="20798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 Cor. 3:6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" grpId="2" build="p" bldLvl="5" animBg="1" advAuto="0"/>
      <p:bldP spid="543" grpId="3" animBg="1" advAuto="0"/>
      <p:bldP spid="544" grpId="4" animBg="1" advAuto="0"/>
      <p:bldP spid="545" grpId="5" animBg="1" advAuto="0"/>
      <p:bldP spid="546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ESP_pic05.jpg" descr="ESP_pic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579" y="9030292"/>
            <a:ext cx="1498601" cy="224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Access to the unconscious mind through the ESP image file"/>
          <p:cNvSpPr txBox="1">
            <a:spLocks noGrp="1"/>
          </p:cNvSpPr>
          <p:nvPr>
            <p:ph type="title"/>
          </p:nvPr>
        </p:nvSpPr>
        <p:spPr>
          <a:xfrm>
            <a:off x="952500" y="2225600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sz="6719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Access to the unconscious mind through the ESP image file</a:t>
            </a:r>
          </a:p>
        </p:txBody>
      </p:sp>
      <p:pic>
        <p:nvPicPr>
          <p:cNvPr id="550" name="ESP_pic58.jpg" descr="ESP_pic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32" y="2006322"/>
            <a:ext cx="14986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ESP_pic01.jpg" descr="ESP_pic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066" y="3713"/>
            <a:ext cx="14986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ESP_pic07.jpg" descr="ESP_pic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569" y="3713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ESP_pic10.jpg" descr="ESP_pic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066" y="3224457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ESP_pic13.jpg" descr="ESP_pic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6949" y="3952626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ESP_pic14.jpg" descr="ESP_pic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9516" y="3713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ESP_pic15.jpg" descr="ESP_pic1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878" y="2230325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ESP_pic17.jpg" descr="ESP_pic1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516" y="5094163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ESP_pic19.jpg" descr="ESP_pic19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4249" y="-47087"/>
            <a:ext cx="14986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ESP_pic21.jpg" descr="ESP_pic2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8358" y="3713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ESP_pic22.jpg" descr="ESP_pic2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3233" y="-165512"/>
            <a:ext cx="1498601" cy="18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ESP_pic23.jpg" descr="ESP_pic2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95152" y="2230325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ESP_pic25.jpg" descr="ESP_pic25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3233" y="1703263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ESP_pic27.jpg" descr="ESP_pic27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21041" y="17090"/>
            <a:ext cx="1498601" cy="220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ESP_pic29.jpg" descr="ESP_pic29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95152" y="496046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ESP_pic30.jpg" descr="ESP_pic30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95152" y="-1960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ESP_pic31.jpg" descr="ESP_pic31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43233" y="263197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ESP_pic34.jpg" descr="ESP_pic34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95152" y="8205421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ESP_pic35.jpg" descr="ESP_pic35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49516" y="4191689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ESP_pic37.jpg" descr="ESP_pic37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89066" y="1080963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ESP_pic39.jpg" descr="ESP_pic39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695152" y="5961658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ESP_pic40.jpg" descr="ESP_pic40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95152" y="3142512"/>
            <a:ext cx="14986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ESP_pic41.jpg" descr="ESP_pic41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98849" y="5949950"/>
            <a:ext cx="1498601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ESP_pic42.jpg" descr="ESP_pic42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81327" y="8109699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ESP_pic43.jpg" descr="ESP_pic43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39543" y="927305"/>
            <a:ext cx="1498601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ESP_pic44.jpg" descr="ESP_pic44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96310" y="1003505"/>
            <a:ext cx="1498601" cy="214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ESP_pic45.jpg" descr="ESP_pic45.jp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196310" y="6939243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ESP_pic46.jpg" descr="ESP_pic46.jp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96310" y="499856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ESP_pic47.jpg" descr="ESP_pic47.jp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96310" y="3124768"/>
            <a:ext cx="1498601" cy="18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ESP_pic49.jpg" descr="ESP_pic49.jp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49516" y="7335628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ESP_pic50.jpg" descr="ESP_pic50.jp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721634" y="2159205"/>
            <a:ext cx="14986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ESP_pic51.jpg" descr="ESP_pic51.jp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3233" y="5754563"/>
            <a:ext cx="1498601" cy="92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ESP_pic52.jpg" descr="ESP_pic52.jp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89066" y="4227321"/>
            <a:ext cx="149860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ESP_pic53.jpg" descr="ESP_pic53.jp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21634" y="3111076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ESP_pic54.jpg" descr="ESP_pic54.jp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53100" y="7240378"/>
            <a:ext cx="1498600" cy="223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ESP_pic55.jpg" descr="ESP_pic55.jp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245773" y="6681663"/>
            <a:ext cx="149860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ESP_pic56.jpg" descr="ESP_pic56.jp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721634" y="4109562"/>
            <a:ext cx="1498601" cy="18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ESP_pic57.jpg" descr="ESP_pic57.jp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739543" y="4185508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ESP_pic59.jpg" descr="ESP_pic59.jp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745939" y="6245914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ESP_pic60.jpg" descr="ESP_pic60.jp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745939" y="3219450"/>
            <a:ext cx="1498601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ESP_pic61.jpg" descr="ESP_pic61.jp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-86526" y="6218075"/>
            <a:ext cx="14986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ESP_pic62.jpg" descr="ESP_pic62.jp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402878" y="8655799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ESP_pic63.jpg" descr="ESP_pic63.jp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721041" y="5976775"/>
            <a:ext cx="14986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ESP_pic65.jpg" descr="ESP_pic65.jp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714645" y="695812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ESP_pic66.jpg" descr="ESP_pic66.jp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832269" y="6415937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ESP_pic67.jpg" descr="ESP_pic67.jp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243233" y="866368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ESP_pic68.jpg" descr="ESP_pic68.jp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829646" y="5420698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ESP_pic69.jpg" descr="ESP_pic69.jp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829646" y="4454276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ESP_pic71.jpg" descr="ESP_pic71.jp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888778" y="866368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ESP_pic72.jpg" descr="ESP_pic72.jp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-81327" y="7126163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ESP_pic73.jpg" descr="ESP_pic73.jpg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829646" y="3645468"/>
            <a:ext cx="14986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ESP_pic74.jpg" descr="ESP_pic74.jpg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721041" y="7952558"/>
            <a:ext cx="1498601" cy="193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ESP_pic75.jpg" descr="ESP_pic75.jp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247551" y="2624908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ESP_pic02.jpg" descr="ESP_pic02.jpg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688253" y="9207148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ESP_pic03.jpg" descr="ESP_pic03.jp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0196310" y="7939858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ESP_pic15.jpg" descr="ESP_pic1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9328" y="9568651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ESP_pic16.jpg" descr="ESP_pic16.jp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409700" y="9658229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ESP_pic18.jpg" descr="ESP_pic18.jpg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901478" y="9665292"/>
            <a:ext cx="14986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ESP_pic06.jpg" descr="ESP_pic06.jpg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758639" y="9355364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ESP_pic38.jpg" descr="ESP_pic38.jpg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832269" y="1009650"/>
            <a:ext cx="1498601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ESP_pic09.jpg" descr="ESP_pic09.jpg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249516" y="1009650"/>
            <a:ext cx="1498601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ESP_pic70.jpg" descr="ESP_pic70.jpg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390178" y="6468836"/>
            <a:ext cx="1461934" cy="219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ESP_pic48.jpg" descr="ESP_pic48.jpg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400961" y="3221291"/>
            <a:ext cx="1502435" cy="225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ESP_pic64.jpg" descr="ESP_pic64.jp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407357" y="5468462"/>
            <a:ext cx="14986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ESP_pic04.jpg" descr="ESP_pic04.jpg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402878" y="-1960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ESP_pic36.jpg" descr="ESP_pic36.jpg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243233" y="3569389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ESP_pic28.jpg" descr="ESP_pic28.jpg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4249516" y="2009672"/>
            <a:ext cx="14986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ESP_pic08.jpg" descr="ESP_pic08.jp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0196310" y="8943392"/>
            <a:ext cx="1498601" cy="100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"/>
                            </p:stCondLst>
                            <p:childTnLst>
                              <p:par>
                                <p:cTn id="12" presetID="15" presetClass="entr" presetSubtype="9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5" presetClass="entr" presetSubtype="9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"/>
                            </p:stCondLst>
                            <p:childTnLst>
                              <p:par>
                                <p:cTn id="26" presetID="15" presetClass="entr" presetSubtype="9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5" presetClass="entr" presetSubtype="9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5" presetClass="entr" presetSubtype="9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15" presetClass="entr" presetSubtype="9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"/>
                            </p:stCondLst>
                            <p:childTnLst>
                              <p:par>
                                <p:cTn id="54" presetID="15" presetClass="entr" presetSubtype="9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"/>
                            </p:stCondLst>
                            <p:childTnLst>
                              <p:par>
                                <p:cTn id="61" presetID="15" presetClass="entr" presetSubtype="9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"/>
                            </p:stCondLst>
                            <p:childTnLst>
                              <p:par>
                                <p:cTn id="68" presetID="15" presetClass="entr" presetSubtype="9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5" presetClass="entr" presetSubtype="9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"/>
                            </p:stCondLst>
                            <p:childTnLst>
                              <p:par>
                                <p:cTn id="82" presetID="15" presetClass="entr" presetSubtype="9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"/>
                            </p:stCondLst>
                            <p:childTnLst>
                              <p:par>
                                <p:cTn id="89" presetID="15" presetClass="entr" presetSubtype="9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"/>
                            </p:stCondLst>
                            <p:childTnLst>
                              <p:par>
                                <p:cTn id="96" presetID="15" presetClass="entr" presetSubtype="9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"/>
                            </p:stCondLst>
                            <p:childTnLst>
                              <p:par>
                                <p:cTn id="103" presetID="15" presetClass="entr" presetSubtype="9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15" presetClass="entr" presetSubtype="9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"/>
                            </p:stCondLst>
                            <p:childTnLst>
                              <p:par>
                                <p:cTn id="117" presetID="15" presetClass="entr" presetSubtype="9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"/>
                            </p:stCondLst>
                            <p:childTnLst>
                              <p:par>
                                <p:cTn id="124" presetID="15" presetClass="entr" presetSubtype="9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"/>
                            </p:stCondLst>
                            <p:childTnLst>
                              <p:par>
                                <p:cTn id="131" presetID="15" presetClass="entr" presetSubtype="9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"/>
                            </p:stCondLst>
                            <p:childTnLst>
                              <p:par>
                                <p:cTn id="138" presetID="15" presetClass="entr" presetSubtype="9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5" presetClass="entr" presetSubtype="9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"/>
                            </p:stCondLst>
                            <p:childTnLst>
                              <p:par>
                                <p:cTn id="152" presetID="15" presetClass="entr" presetSubtype="9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00"/>
                            </p:stCondLst>
                            <p:childTnLst>
                              <p:par>
                                <p:cTn id="159" presetID="15" presetClass="entr" presetSubtype="9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6" presetID="15" presetClass="entr" presetSubtype="9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"/>
                            </p:stCondLst>
                            <p:childTnLst>
                              <p:par>
                                <p:cTn id="173" presetID="15" presetClass="entr" presetSubtype="9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250"/>
                            </p:stCondLst>
                            <p:childTnLst>
                              <p:par>
                                <p:cTn id="180" presetID="15" presetClass="entr" presetSubtype="9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00"/>
                            </p:stCondLst>
                            <p:childTnLst>
                              <p:par>
                                <p:cTn id="187" presetID="15" presetClass="entr" presetSubtype="9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350"/>
                            </p:stCondLst>
                            <p:childTnLst>
                              <p:par>
                                <p:cTn id="194" presetID="15" presetClass="entr" presetSubtype="9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400"/>
                            </p:stCondLst>
                            <p:childTnLst>
                              <p:par>
                                <p:cTn id="201" presetID="15" presetClass="entr" presetSubtype="9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450"/>
                            </p:stCondLst>
                            <p:childTnLst>
                              <p:par>
                                <p:cTn id="208" presetID="15" presetClass="entr" presetSubtype="9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5" presetClass="entr" presetSubtype="9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2" presetID="15" presetClass="entr" presetSubtype="9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29" presetID="15" presetClass="entr" presetSubtype="9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650"/>
                            </p:stCondLst>
                            <p:childTnLst>
                              <p:par>
                                <p:cTn id="236" presetID="15" presetClass="entr" presetSubtype="9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"/>
                            </p:stCondLst>
                            <p:childTnLst>
                              <p:par>
                                <p:cTn id="243" presetID="15" presetClass="entr" presetSubtype="9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750"/>
                            </p:stCondLst>
                            <p:childTnLst>
                              <p:par>
                                <p:cTn id="250" presetID="15" presetClass="entr" presetSubtype="9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1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800"/>
                            </p:stCondLst>
                            <p:childTnLst>
                              <p:par>
                                <p:cTn id="257" presetID="15" presetClass="entr" presetSubtype="9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850"/>
                            </p:stCondLst>
                            <p:childTnLst>
                              <p:par>
                                <p:cTn id="264" presetID="15" presetClass="entr" presetSubtype="9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5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"/>
                            </p:stCondLst>
                            <p:childTnLst>
                              <p:par>
                                <p:cTn id="271" presetID="15" presetClass="entr" presetSubtype="9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2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950"/>
                            </p:stCondLst>
                            <p:childTnLst>
                              <p:par>
                                <p:cTn id="278" presetID="15" presetClass="entr" presetSubtype="9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000"/>
                            </p:stCondLst>
                            <p:childTnLst>
                              <p:par>
                                <p:cTn id="285" presetID="15" presetClass="entr" presetSubtype="9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050"/>
                            </p:stCondLst>
                            <p:childTnLst>
                              <p:par>
                                <p:cTn id="292" presetID="15" presetClass="entr" presetSubtype="9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3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9" presetID="15" presetClass="entr" presetSubtype="9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150"/>
                            </p:stCondLst>
                            <p:childTnLst>
                              <p:par>
                                <p:cTn id="306" presetID="15" presetClass="entr" presetSubtype="9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00"/>
                            </p:stCondLst>
                            <p:childTnLst>
                              <p:par>
                                <p:cTn id="313" presetID="15" presetClass="entr" presetSubtype="9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4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250"/>
                            </p:stCondLst>
                            <p:childTnLst>
                              <p:par>
                                <p:cTn id="320" presetID="15" presetClass="entr" presetSubtype="9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300"/>
                            </p:stCondLst>
                            <p:childTnLst>
                              <p:par>
                                <p:cTn id="327" presetID="15" presetClass="entr" presetSubtype="9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350"/>
                            </p:stCondLst>
                            <p:childTnLst>
                              <p:par>
                                <p:cTn id="334" presetID="15" presetClass="entr" presetSubtype="9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5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400"/>
                            </p:stCondLst>
                            <p:childTnLst>
                              <p:par>
                                <p:cTn id="341" presetID="15" presetClass="entr" presetSubtype="9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2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450"/>
                            </p:stCondLst>
                            <p:childTnLst>
                              <p:par>
                                <p:cTn id="348" presetID="15" presetClass="entr" presetSubtype="9" fill="hold" grpId="5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9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5" presetID="15" presetClass="entr" presetSubtype="9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550"/>
                            </p:stCondLst>
                            <p:childTnLst>
                              <p:par>
                                <p:cTn id="362" presetID="15" presetClass="entr" presetSubtype="9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600"/>
                            </p:stCondLst>
                            <p:childTnLst>
                              <p:par>
                                <p:cTn id="369" presetID="15" presetClass="entr" presetSubtype="9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650"/>
                            </p:stCondLst>
                            <p:childTnLst>
                              <p:par>
                                <p:cTn id="376" presetID="15" presetClass="entr" presetSubtype="9" fill="hold" grpId="5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7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700"/>
                            </p:stCondLst>
                            <p:childTnLst>
                              <p:par>
                                <p:cTn id="383" presetID="15" presetClass="entr" presetSubtype="9" fill="hold" grpId="5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4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750"/>
                            </p:stCondLst>
                            <p:childTnLst>
                              <p:par>
                                <p:cTn id="390" presetID="15" presetClass="entr" presetSubtype="9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2800"/>
                            </p:stCondLst>
                            <p:childTnLst>
                              <p:par>
                                <p:cTn id="397" presetID="15" presetClass="entr" presetSubtype="9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850"/>
                            </p:stCondLst>
                            <p:childTnLst>
                              <p:par>
                                <p:cTn id="404" presetID="15" presetClass="entr" presetSubtype="9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5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1" presetID="15" presetClass="entr" presetSubtype="9" fill="hold" grpId="5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2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950"/>
                            </p:stCondLst>
                            <p:childTnLst>
                              <p:par>
                                <p:cTn id="418" presetID="15" presetClass="entr" presetSubtype="9" fill="hold" grpId="6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9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000"/>
                            </p:stCondLst>
                            <p:childTnLst>
                              <p:par>
                                <p:cTn id="425" presetID="15" presetClass="entr" presetSubtype="9" fill="hold" grpId="6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3050"/>
                            </p:stCondLst>
                            <p:childTnLst>
                              <p:par>
                                <p:cTn id="432" presetID="15" presetClass="entr" presetSubtype="9" fill="hold" grpId="6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3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3100"/>
                            </p:stCondLst>
                            <p:childTnLst>
                              <p:par>
                                <p:cTn id="439" presetID="15" presetClass="entr" presetSubtype="9" fill="hold" grpId="6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3150"/>
                            </p:stCondLst>
                            <p:childTnLst>
                              <p:par>
                                <p:cTn id="446" presetID="15" presetClass="entr" presetSubtype="9" fill="hold" grpId="6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7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3200"/>
                            </p:stCondLst>
                            <p:childTnLst>
                              <p:par>
                                <p:cTn id="453" presetID="15" presetClass="entr" presetSubtype="9" fill="hold" grpId="6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250"/>
                            </p:stCondLst>
                            <p:childTnLst>
                              <p:par>
                                <p:cTn id="460" presetID="15" presetClass="entr" presetSubtype="9" fill="hold" grpId="6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1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3300"/>
                            </p:stCondLst>
                            <p:childTnLst>
                              <p:par>
                                <p:cTn id="467" presetID="15" presetClass="entr" presetSubtype="9" fill="hold" grpId="6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8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3350"/>
                            </p:stCondLst>
                            <p:childTnLst>
                              <p:par>
                                <p:cTn id="474" presetID="15" presetClass="entr" presetSubtype="9" fill="hold" grpId="6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5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400"/>
                            </p:stCondLst>
                            <p:childTnLst>
                              <p:par>
                                <p:cTn id="481" presetID="15" presetClass="entr" presetSubtype="9" fill="hold" grpId="6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66" animBg="1" advAuto="0"/>
      <p:bldP spid="550" grpId="11" animBg="1" advAuto="0"/>
      <p:bldP spid="551" grpId="3" animBg="1" advAuto="0"/>
      <p:bldP spid="552" grpId="18" animBg="1" advAuto="0"/>
      <p:bldP spid="553" grpId="23" animBg="1" advAuto="0"/>
      <p:bldP spid="554" grpId="26" animBg="1" advAuto="0"/>
      <p:bldP spid="555" grpId="6" animBg="1" advAuto="0"/>
      <p:bldP spid="556" grpId="15" animBg="1" advAuto="0"/>
      <p:bldP spid="557" grpId="33" animBg="1" advAuto="0"/>
      <p:bldP spid="558" grpId="16" animBg="1" advAuto="0"/>
      <p:bldP spid="559" grpId="7" animBg="1" advAuto="0"/>
      <p:bldP spid="560" grpId="2" animBg="1" advAuto="0"/>
      <p:bldP spid="561" grpId="53" animBg="1" advAuto="0"/>
      <p:bldP spid="562" grpId="10" animBg="1" advAuto="0"/>
      <p:bldP spid="563" grpId="69" animBg="1" advAuto="0"/>
      <p:bldP spid="564" grpId="31" animBg="1" advAuto="0"/>
      <p:bldP spid="565" grpId="38" animBg="1" advAuto="0"/>
      <p:bldP spid="566" grpId="14" animBg="1" advAuto="0"/>
      <p:bldP spid="567" grpId="43" animBg="1" advAuto="0"/>
      <p:bldP spid="568" grpId="28" animBg="1" advAuto="0"/>
      <p:bldP spid="569" grpId="17" animBg="1" advAuto="0"/>
      <p:bldP spid="570" grpId="40" animBg="1" advAuto="0"/>
      <p:bldP spid="571" grpId="39" animBg="1" advAuto="0"/>
      <p:bldP spid="572" grpId="41" animBg="1" advAuto="0"/>
      <p:bldP spid="573" grpId="54" animBg="1" advAuto="0"/>
      <p:bldP spid="574" grpId="8" animBg="1" advAuto="0"/>
      <p:bldP spid="575" grpId="9" animBg="1" advAuto="0"/>
      <p:bldP spid="576" grpId="52" animBg="1" advAuto="0"/>
      <p:bldP spid="577" grpId="32" animBg="1" advAuto="0"/>
      <p:bldP spid="578" grpId="21" animBg="1" advAuto="0"/>
      <p:bldP spid="579" grpId="50" animBg="1" advAuto="0"/>
      <p:bldP spid="580" grpId="12" animBg="1" advAuto="0"/>
      <p:bldP spid="581" grpId="36" animBg="1" advAuto="0"/>
      <p:bldP spid="582" grpId="29" animBg="1" advAuto="0"/>
      <p:bldP spid="583" grpId="19" animBg="1" advAuto="0"/>
      <p:bldP spid="584" grpId="64" animBg="1" advAuto="0"/>
      <p:bldP spid="585" grpId="46" animBg="1" advAuto="0"/>
      <p:bldP spid="586" grpId="27" animBg="1" advAuto="0"/>
      <p:bldP spid="587" grpId="22" animBg="1" advAuto="0"/>
      <p:bldP spid="588" grpId="42" animBg="1" advAuto="0"/>
      <p:bldP spid="589" grpId="34" animBg="1" advAuto="0"/>
      <p:bldP spid="590" grpId="49" animBg="1" advAuto="0"/>
      <p:bldP spid="591" grpId="58" animBg="1" advAuto="0"/>
      <p:bldP spid="592" grpId="1" animBg="1" advAuto="0"/>
      <p:bldP spid="593" grpId="48" animBg="1" advAuto="0"/>
      <p:bldP spid="594" grpId="60" animBg="1" advAuto="0"/>
      <p:bldP spid="595" grpId="57" animBg="1" advAuto="0"/>
      <p:bldP spid="596" grpId="47" animBg="1" advAuto="0"/>
      <p:bldP spid="597" grpId="30" animBg="1" advAuto="0"/>
      <p:bldP spid="598" grpId="44" animBg="1" advAuto="0"/>
      <p:bldP spid="599" grpId="55" animBg="1" advAuto="0"/>
      <p:bldP spid="600" grpId="25" animBg="1" advAuto="0"/>
      <p:bldP spid="601" grpId="62" animBg="1" advAuto="0"/>
      <p:bldP spid="602" grpId="5" animBg="1" advAuto="0"/>
      <p:bldP spid="603" grpId="59" animBg="1" advAuto="0"/>
      <p:bldP spid="604" grpId="51" animBg="1" advAuto="0"/>
      <p:bldP spid="605" grpId="63" animBg="1" advAuto="0"/>
      <p:bldP spid="606" grpId="65" animBg="1" advAuto="0"/>
      <p:bldP spid="607" grpId="56" animBg="1" advAuto="0"/>
      <p:bldP spid="608" grpId="61" animBg="1" advAuto="0"/>
      <p:bldP spid="609" grpId="68" animBg="1" advAuto="0"/>
      <p:bldP spid="610" grpId="20" animBg="1" advAuto="0"/>
      <p:bldP spid="611" grpId="45" animBg="1" advAuto="0"/>
      <p:bldP spid="612" grpId="13" animBg="1" advAuto="0"/>
      <p:bldP spid="613" grpId="35" animBg="1" advAuto="0"/>
      <p:bldP spid="614" grpId="4" animBg="1" advAuto="0"/>
      <p:bldP spid="615" grpId="24" animBg="1" advAuto="0"/>
      <p:bldP spid="616" grpId="37" animBg="1" advAuto="0"/>
      <p:bldP spid="617" grpId="67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Which were the three most important changes you could detect as a result of  ESP training?"/>
          <p:cNvSpPr txBox="1">
            <a:spLocks noGrp="1"/>
          </p:cNvSpPr>
          <p:nvPr>
            <p:ph type="title"/>
          </p:nvPr>
        </p:nvSpPr>
        <p:spPr>
          <a:xfrm>
            <a:off x="952500" y="149456"/>
            <a:ext cx="11099800" cy="2159001"/>
          </a:xfrm>
          <a:prstGeom prst="rect">
            <a:avLst/>
          </a:prstGeom>
        </p:spPr>
        <p:txBody>
          <a:bodyPr/>
          <a:lstStyle/>
          <a:p>
            <a:pPr defTabSz="332993">
              <a:defRPr sz="456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Which were the three most important changes you could detect as a result of </a:t>
            </a:r>
            <a:br/>
            <a:r>
              <a:t>ESP training?</a:t>
            </a:r>
          </a:p>
        </p:txBody>
      </p:sp>
      <p:sp>
        <p:nvSpPr>
          <p:cNvPr id="620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sp>
        <p:nvSpPr>
          <p:cNvPr id="621" name="Bill Bickle, NCD Partner for Canada  and the United Kingdom"/>
          <p:cNvSpPr txBox="1"/>
          <p:nvPr/>
        </p:nvSpPr>
        <p:spPr>
          <a:xfrm>
            <a:off x="2638712" y="8191500"/>
            <a:ext cx="74903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Bill Bickle, NCD Partner for Canada </a:t>
            </a:r>
            <a:br/>
            <a:r>
              <a:t>and the United Kingdom</a:t>
            </a:r>
          </a:p>
        </p:txBody>
      </p:sp>
      <p:pic>
        <p:nvPicPr>
          <p:cNvPr id="622" name="Bildschirmfoto 2026-06-22 um 13.36.05.png" descr="Bildschirmfoto 2026-06-22 um 13.36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66" y="2723856"/>
            <a:ext cx="8432801" cy="473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Interested in the training (for yourself or others)?"/>
          <p:cNvSpPr txBox="1">
            <a:spLocks noGrp="1"/>
          </p:cNvSpPr>
          <p:nvPr>
            <p:ph type="title"/>
          </p:nvPr>
        </p:nvSpPr>
        <p:spPr>
          <a:xfrm>
            <a:off x="952500" y="149456"/>
            <a:ext cx="11099800" cy="2159001"/>
          </a:xfrm>
          <a:prstGeom prst="rect">
            <a:avLst/>
          </a:prstGeom>
        </p:spPr>
        <p:txBody>
          <a:bodyPr/>
          <a:lstStyle>
            <a:lvl1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Interested in the training (for yourself or others)?</a:t>
            </a:r>
          </a:p>
        </p:txBody>
      </p:sp>
      <p:sp>
        <p:nvSpPr>
          <p:cNvPr id="625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sp>
        <p:nvSpPr>
          <p:cNvPr id="626" name="esp-training.org"/>
          <p:cNvSpPr txBox="1"/>
          <p:nvPr/>
        </p:nvSpPr>
        <p:spPr>
          <a:xfrm>
            <a:off x="4006545" y="8242726"/>
            <a:ext cx="499171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esp-training.org</a:t>
            </a:r>
          </a:p>
        </p:txBody>
      </p:sp>
      <p:grpSp>
        <p:nvGrpSpPr>
          <p:cNvPr id="629" name="pic.png"/>
          <p:cNvGrpSpPr/>
          <p:nvPr/>
        </p:nvGrpSpPr>
        <p:grpSpPr>
          <a:xfrm>
            <a:off x="3225800" y="2492333"/>
            <a:ext cx="6553200" cy="5384801"/>
            <a:chOff x="0" y="0"/>
            <a:chExt cx="6553200" cy="5384800"/>
          </a:xfrm>
        </p:grpSpPr>
        <p:pic>
          <p:nvPicPr>
            <p:cNvPr id="628" name="pic.png" descr="pi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6299200" cy="5054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7" name="pic.png" descr="pic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553200" cy="5384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You Can Act Right Now — Wherever You Are, Whatever Your Situation"/>
          <p:cNvSpPr txBox="1">
            <a:spLocks noGrp="1"/>
          </p:cNvSpPr>
          <p:nvPr>
            <p:ph type="ctrTitle"/>
          </p:nvPr>
        </p:nvSpPr>
        <p:spPr>
          <a:xfrm>
            <a:off x="1270000" y="1739900"/>
            <a:ext cx="10464800" cy="3302000"/>
          </a:xfrm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You Can Act Right Now — Wherever You Are, Whatever Your Situation</a:t>
            </a:r>
          </a:p>
        </p:txBody>
      </p:sp>
      <p:sp>
        <p:nvSpPr>
          <p:cNvPr id="632" name="STRATEGY"/>
          <p:cNvSpPr txBox="1">
            <a:spLocks noGrp="1"/>
          </p:cNvSpPr>
          <p:nvPr>
            <p:ph type="subTitle" sz="quarter" idx="1"/>
          </p:nvPr>
        </p:nvSpPr>
        <p:spPr>
          <a:xfrm>
            <a:off x="952483" y="619470"/>
            <a:ext cx="10464801" cy="1130301"/>
          </a:xfrm>
          <a:prstGeom prst="rect">
            <a:avLst/>
          </a:prstGeom>
        </p:spPr>
        <p:txBody>
          <a:bodyPr/>
          <a:lstStyle/>
          <a:p>
            <a:r>
              <a:t>STRATEGY</a:t>
            </a:r>
          </a:p>
        </p:txBody>
      </p:sp>
      <p:sp>
        <p:nvSpPr>
          <p:cNvPr id="633" name="Oslo, June 18, 2026"/>
          <p:cNvSpPr txBox="1"/>
          <p:nvPr/>
        </p:nvSpPr>
        <p:spPr>
          <a:xfrm>
            <a:off x="1270000" y="7976554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br/>
            <a:r>
              <a:t>Oslo, June 18, 2026</a:t>
            </a:r>
          </a:p>
        </p:txBody>
      </p:sp>
      <p:pic>
        <p:nvPicPr>
          <p:cNvPr id="634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24" y="1250259"/>
            <a:ext cx="5044719" cy="2426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Holtekilen_folk_high_school.jpg"/>
          <p:cNvGrpSpPr/>
          <p:nvPr/>
        </p:nvGrpSpPr>
        <p:grpSpPr>
          <a:xfrm>
            <a:off x="4423515" y="5196814"/>
            <a:ext cx="4157770" cy="3258027"/>
            <a:chOff x="0" y="0"/>
            <a:chExt cx="4157768" cy="3258026"/>
          </a:xfrm>
        </p:grpSpPr>
        <p:pic>
          <p:nvPicPr>
            <p:cNvPr id="636" name="Holtekilen_folk_high_school.jpg" descr="Holtekilen_folk_high_schoo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3903769" cy="29278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5" name="Holtekilen_folk_high_school.jpg" descr="Holtekilen_folk_high_school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4157769" cy="325802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How has NCD ministry changed over the past  30 years?"/>
          <p:cNvSpPr txBox="1"/>
          <p:nvPr/>
        </p:nvSpPr>
        <p:spPr>
          <a:xfrm>
            <a:off x="478745" y="1197960"/>
            <a:ext cx="12047309" cy="388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500">
                <a:latin typeface="Gill Sans"/>
                <a:ea typeface="Gill Sans"/>
                <a:cs typeface="Gill Sans"/>
                <a:sym typeface="Gill Sans"/>
              </a:defRPr>
            </a:pPr>
            <a:r>
              <a:t>    How has NCD ministry changed over the past </a:t>
            </a:r>
            <a:br/>
            <a:r>
              <a:t>30 years?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Developments within NCD"/>
          <p:cNvSpPr txBox="1">
            <a:spLocks noGrp="1"/>
          </p:cNvSpPr>
          <p:nvPr>
            <p:ph type="title"/>
          </p:nvPr>
        </p:nvSpPr>
        <p:spPr>
          <a:xfrm>
            <a:off x="-12110" y="21166"/>
            <a:ext cx="13029020" cy="219147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Developments within NCD</a:t>
            </a:r>
          </a:p>
        </p:txBody>
      </p:sp>
      <p:pic>
        <p:nvPicPr>
          <p:cNvPr id="642" name="no1.jpeg" descr="no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73" y="2494624"/>
            <a:ext cx="1747702" cy="26505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43" name="Increased focus on therapy  (rather than chiefly diagnosis)"/>
          <p:cNvSpPr txBox="1"/>
          <p:nvPr/>
        </p:nvSpPr>
        <p:spPr>
          <a:xfrm>
            <a:off x="1809532" y="6498928"/>
            <a:ext cx="9385736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>
                <a:latin typeface="Gill Sans"/>
                <a:ea typeface="Gill Sans"/>
                <a:cs typeface="Gill Sans"/>
                <a:sym typeface="Gill Sans"/>
              </a:defRPr>
            </a:pPr>
            <a:r>
              <a:t>Increased focus on therapy </a:t>
            </a:r>
            <a:br/>
            <a:r>
              <a:t>(rather than chiefly diagnosis)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" grpId="1" animBg="1" advAuto="0"/>
      <p:bldP spid="643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Developments within NCD"/>
          <p:cNvSpPr txBox="1">
            <a:spLocks noGrp="1"/>
          </p:cNvSpPr>
          <p:nvPr>
            <p:ph type="title"/>
          </p:nvPr>
        </p:nvSpPr>
        <p:spPr>
          <a:xfrm>
            <a:off x="-12110" y="21166"/>
            <a:ext cx="13029020" cy="219147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Developments within NCD</a:t>
            </a:r>
          </a:p>
        </p:txBody>
      </p:sp>
      <p:pic>
        <p:nvPicPr>
          <p:cNvPr id="646" name="no2.jpeg" descr="no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73" y="2494624"/>
            <a:ext cx="1747702" cy="26505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47" name="Increased focus on spirituality (rather than chiefly targeting structual questions)"/>
          <p:cNvSpPr txBox="1"/>
          <p:nvPr/>
        </p:nvSpPr>
        <p:spPr>
          <a:xfrm>
            <a:off x="681930" y="5978228"/>
            <a:ext cx="11640940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r>
              <a:t>Increased focus on spirituality</a:t>
            </a:r>
            <a:br/>
            <a:r>
              <a:t>(rather than chiefly targeting structual questions)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" grpId="1" animBg="1" advAuto="0"/>
      <p:bldP spid="647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97" y="2606717"/>
            <a:ext cx="9214206" cy="623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920" y="4193381"/>
            <a:ext cx="7626960" cy="2154238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Spiritual, institutional, and contextual factors"/>
          <p:cNvSpPr txBox="1">
            <a:spLocks noGrp="1"/>
          </p:cNvSpPr>
          <p:nvPr>
            <p:ph type="title" idx="4294967295"/>
          </p:nvPr>
        </p:nvSpPr>
        <p:spPr>
          <a:xfrm>
            <a:off x="952500" y="190500"/>
            <a:ext cx="11099800" cy="2159000"/>
          </a:xfrm>
          <a:prstGeom prst="rect">
            <a:avLst/>
          </a:prstGeom>
        </p:spPr>
        <p:txBody>
          <a:bodyPr/>
          <a:lstStyle>
            <a:lvl1pPr defTabSz="438150">
              <a:defRPr sz="6825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Spiritual, institutional, and contextual factors</a:t>
            </a:r>
          </a:p>
        </p:txBody>
      </p:sp>
      <p:pic>
        <p:nvPicPr>
          <p:cNvPr id="652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864" y="6065171"/>
            <a:ext cx="4355072" cy="925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054" y="4790668"/>
            <a:ext cx="3385415" cy="133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198" y="4799602"/>
            <a:ext cx="3551073" cy="13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0796" y="7115719"/>
            <a:ext cx="7643208" cy="1211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021" y="7706018"/>
            <a:ext cx="6764758" cy="5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622" y="4211199"/>
            <a:ext cx="6145556" cy="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5" animBg="1" advAuto="0"/>
      <p:bldP spid="652" grpId="7" animBg="1" advAuto="0"/>
      <p:bldP spid="653" grpId="1" animBg="1" advAuto="0"/>
      <p:bldP spid="654" grpId="2" animBg="1" advAuto="0"/>
      <p:bldP spid="655" grpId="3" animBg="1" advAuto="0"/>
      <p:bldP spid="656" grpId="4" animBg="1" advAuto="0"/>
      <p:bldP spid="657" grpId="6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Key features of his ministry"/>
          <p:cNvSpPr txBox="1">
            <a:spLocks noGrp="1"/>
          </p:cNvSpPr>
          <p:nvPr>
            <p:ph type="title"/>
          </p:nvPr>
        </p:nvSpPr>
        <p:spPr>
          <a:xfrm>
            <a:off x="952500" y="-190500"/>
            <a:ext cx="11099800" cy="2159000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Key features of his ministry</a:t>
            </a:r>
          </a:p>
        </p:txBody>
      </p:sp>
      <p:sp>
        <p:nvSpPr>
          <p:cNvPr id="317" name="1. “the simple gospel” (versus complicated theology)…"/>
          <p:cNvSpPr txBox="1">
            <a:spLocks noGrp="1"/>
          </p:cNvSpPr>
          <p:nvPr>
            <p:ph type="body" idx="1"/>
          </p:nvPr>
        </p:nvSpPr>
        <p:spPr>
          <a:xfrm>
            <a:off x="101872" y="3966746"/>
            <a:ext cx="12801056" cy="62865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700" b="1"/>
            </a:pPr>
            <a:r>
              <a:t>1. “the simple gospel”</a:t>
            </a:r>
            <a:br/>
            <a:r>
              <a:rPr b="0"/>
              <a:t>(versus complicated theology)</a:t>
            </a:r>
          </a:p>
          <a:p>
            <a:pPr marL="0" indent="0" algn="ctr">
              <a:buSzTx/>
              <a:buNone/>
              <a:defRPr sz="3700" b="1"/>
            </a:pPr>
            <a:r>
              <a:t>2. “redeemed imagination”</a:t>
            </a:r>
            <a:br/>
            <a:r>
              <a:rPr b="0"/>
              <a:t>(versus purely administrating the status quo)</a:t>
            </a:r>
          </a:p>
          <a:p>
            <a:pPr marL="0" indent="0" algn="ctr">
              <a:buSzTx/>
              <a:buNone/>
              <a:defRPr sz="3700" b="1"/>
            </a:pPr>
            <a:r>
              <a:t>3. “intentional and strategic action”</a:t>
            </a:r>
            <a:br/>
            <a:r>
              <a:rPr b="0"/>
              <a:t>(versus merely discussing the church of the future)</a:t>
            </a:r>
          </a:p>
        </p:txBody>
      </p:sp>
      <p:grpSp>
        <p:nvGrpSpPr>
          <p:cNvPr id="320" name="IMG_0044.jpeg"/>
          <p:cNvGrpSpPr/>
          <p:nvPr/>
        </p:nvGrpSpPr>
        <p:grpSpPr>
          <a:xfrm>
            <a:off x="5021793" y="1618314"/>
            <a:ext cx="2961215" cy="3119836"/>
            <a:chOff x="0" y="0"/>
            <a:chExt cx="2961214" cy="3119835"/>
          </a:xfrm>
        </p:grpSpPr>
        <p:pic>
          <p:nvPicPr>
            <p:cNvPr id="319" name="IMG_0044.jpeg" descr="IMG_0044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2707215" cy="27896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IMG_0044.jpeg" descr="IMG_0044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961215" cy="31198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Developments within NCD"/>
          <p:cNvSpPr txBox="1">
            <a:spLocks noGrp="1"/>
          </p:cNvSpPr>
          <p:nvPr>
            <p:ph type="title"/>
          </p:nvPr>
        </p:nvSpPr>
        <p:spPr>
          <a:xfrm>
            <a:off x="-12110" y="21166"/>
            <a:ext cx="13029020" cy="219147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Developments within NCD</a:t>
            </a:r>
          </a:p>
        </p:txBody>
      </p:sp>
      <p:pic>
        <p:nvPicPr>
          <p:cNvPr id="660" name="no3.jpeg" descr="no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73" y="2494624"/>
            <a:ext cx="1747702" cy="26505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61" name="Increased focus on the…"/>
          <p:cNvSpPr txBox="1"/>
          <p:nvPr/>
        </p:nvSpPr>
        <p:spPr>
          <a:xfrm>
            <a:off x="372008" y="5533728"/>
            <a:ext cx="1226078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Gill Sans"/>
                <a:ea typeface="Gill Sans"/>
                <a:cs typeface="Gill Sans"/>
                <a:sym typeface="Gill Sans"/>
              </a:defRPr>
            </a:pPr>
            <a:r>
              <a:t>Increased focus on the </a:t>
            </a:r>
          </a:p>
          <a:p>
            <a:pPr>
              <a:defRPr sz="7000">
                <a:latin typeface="Gill Sans"/>
                <a:ea typeface="Gill Sans"/>
                <a:cs typeface="Gill Sans"/>
                <a:sym typeface="Gill Sans"/>
              </a:defRPr>
            </a:pPr>
            <a:r>
              <a:t>non-Christian world (rather than exclusively the church)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" grpId="1" animBg="1" advAuto="0"/>
      <p:bldP spid="661" grpId="2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Developments within NCD"/>
          <p:cNvSpPr txBox="1">
            <a:spLocks noGrp="1"/>
          </p:cNvSpPr>
          <p:nvPr>
            <p:ph type="title"/>
          </p:nvPr>
        </p:nvSpPr>
        <p:spPr>
          <a:xfrm>
            <a:off x="-12110" y="21166"/>
            <a:ext cx="13029020" cy="219147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Developments within NCD</a:t>
            </a:r>
          </a:p>
        </p:txBody>
      </p:sp>
      <p:sp>
        <p:nvSpPr>
          <p:cNvPr id="664" name="Increased focus on “all by itself” growth (chiefly through the energy paradigm"/>
          <p:cNvSpPr txBox="1"/>
          <p:nvPr/>
        </p:nvSpPr>
        <p:spPr>
          <a:xfrm>
            <a:off x="216253" y="6582259"/>
            <a:ext cx="12572294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>
                <a:latin typeface="Gill Sans"/>
                <a:ea typeface="Gill Sans"/>
                <a:cs typeface="Gill Sans"/>
                <a:sym typeface="Gill Sans"/>
              </a:defRPr>
            </a:pPr>
            <a:r>
              <a:t>Increased focus on “all by itself” growth</a:t>
            </a:r>
            <a:br/>
            <a:r>
              <a:t>(chiefly through the energy paradigm</a:t>
            </a:r>
          </a:p>
        </p:txBody>
      </p:sp>
      <p:pic>
        <p:nvPicPr>
          <p:cNvPr id="665" name="no4.jpeg" descr="no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73" y="2494624"/>
            <a:ext cx="1747702" cy="26505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" grpId="2" animBg="1" advAuto="0"/>
      <p:bldP spid="665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Developments within NCD"/>
          <p:cNvSpPr txBox="1">
            <a:spLocks noGrp="1"/>
          </p:cNvSpPr>
          <p:nvPr>
            <p:ph type="title"/>
          </p:nvPr>
        </p:nvSpPr>
        <p:spPr>
          <a:xfrm>
            <a:off x="-12110" y="21166"/>
            <a:ext cx="13029020" cy="219147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Developments within NCD</a:t>
            </a:r>
          </a:p>
        </p:txBody>
      </p:sp>
      <p:sp>
        <p:nvSpPr>
          <p:cNvPr id="668" name="The NCD Paradigm is increasingly seen as a tool for addressing conflict situations in Christianity"/>
          <p:cNvSpPr txBox="1"/>
          <p:nvPr/>
        </p:nvSpPr>
        <p:spPr>
          <a:xfrm>
            <a:off x="155162" y="6137759"/>
            <a:ext cx="12694476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The NCD Paradigm is increasingly seen as a tool for addressing conflict situations in Christianity</a:t>
            </a:r>
          </a:p>
        </p:txBody>
      </p:sp>
      <p:pic>
        <p:nvPicPr>
          <p:cNvPr id="669" name="no5.JPG" descr="no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73" y="2494624"/>
            <a:ext cx="1747702" cy="26505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" grpId="2" animBg="1" advAuto="0"/>
      <p:bldP spid="669" grpId="1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Compass-gross.png" descr="Compass-gross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35" y="1850849"/>
            <a:ext cx="8109408" cy="5892974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27" y="1674780"/>
            <a:ext cx="9978747" cy="6632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902" y="1795526"/>
            <a:ext cx="9026996" cy="697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370" y="5246376"/>
            <a:ext cx="3258859" cy="1978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746" y="5246376"/>
            <a:ext cx="3219108" cy="1978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019" y="3239776"/>
            <a:ext cx="3218562" cy="1978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871" y="3252476"/>
            <a:ext cx="3269058" cy="1978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902" y="1694319"/>
            <a:ext cx="9026996" cy="7076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027" y="4671924"/>
            <a:ext cx="9978747" cy="1222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" grpId="1" animBg="1" advAuto="0"/>
      <p:bldP spid="675" grpId="2" animBg="1" advAuto="0"/>
      <p:bldP spid="676" grpId="3" animBg="1" advAuto="0"/>
      <p:bldP spid="677" grpId="4" animBg="1" advAuto="0"/>
      <p:bldP spid="678" grpId="5" animBg="1" advAuto="0"/>
      <p:bldP spid="679" grpId="6" animBg="1" advAuto="0"/>
      <p:bldP spid="679" grpId="8" animBg="1" advAuto="0"/>
      <p:bldP spid="680" grpId="7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What is a typical NCD activity?"/>
          <p:cNvSpPr txBox="1">
            <a:spLocks noGrp="1"/>
          </p:cNvSpPr>
          <p:nvPr>
            <p:ph type="title"/>
          </p:nvPr>
        </p:nvSpPr>
        <p:spPr>
          <a:xfrm>
            <a:off x="952500" y="889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What is a typical NCD activity?</a:t>
            </a:r>
          </a:p>
        </p:txBody>
      </p:sp>
      <p:sp>
        <p:nvSpPr>
          <p:cNvPr id="683" name="Answers hardly heard:  “Loving your enemy”…"/>
          <p:cNvSpPr txBox="1"/>
          <p:nvPr/>
        </p:nvSpPr>
        <p:spPr>
          <a:xfrm>
            <a:off x="1207120" y="5124449"/>
            <a:ext cx="10082560" cy="402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rPr sz="4800">
                <a:solidFill>
                  <a:srgbClr val="A6AAA9"/>
                </a:solidFill>
              </a:rPr>
              <a:t>Answers hardly heard: </a:t>
            </a:r>
            <a:br/>
            <a:r>
              <a:rPr sz="7000"/>
              <a:t>“Loving your enemy”</a:t>
            </a:r>
          </a:p>
          <a:p>
            <a:pPr>
              <a:defRPr sz="7000">
                <a:latin typeface="Gill Sans"/>
                <a:ea typeface="Gill Sans"/>
                <a:cs typeface="Gill Sans"/>
                <a:sym typeface="Gill Sans"/>
              </a:defRPr>
            </a:pPr>
            <a:r>
              <a:t>“Feeding the poor”</a:t>
            </a:r>
          </a:p>
          <a:p>
            <a:pPr>
              <a:defRPr sz="7000">
                <a:latin typeface="Gill Sans"/>
                <a:ea typeface="Gill Sans"/>
                <a:cs typeface="Gill Sans"/>
                <a:sym typeface="Gill Sans"/>
              </a:defRPr>
            </a:pPr>
            <a:r>
              <a:t>“Working for social justice”</a:t>
            </a:r>
          </a:p>
        </p:txBody>
      </p:sp>
      <p:sp>
        <p:nvSpPr>
          <p:cNvPr id="684" name="Most frequent answer:   “Filling in a survey”"/>
          <p:cNvSpPr txBox="1"/>
          <p:nvPr/>
        </p:nvSpPr>
        <p:spPr>
          <a:xfrm>
            <a:off x="2752452" y="2197099"/>
            <a:ext cx="6991896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latin typeface="Gill Sans"/>
                <a:ea typeface="Gill Sans"/>
                <a:cs typeface="Gill Sans"/>
                <a:sym typeface="Gill Sans"/>
              </a:defRPr>
            </a:pPr>
            <a:r>
              <a:rPr sz="4200">
                <a:solidFill>
                  <a:srgbClr val="A6AAA9"/>
                </a:solidFill>
              </a:rPr>
              <a:t>Most frequent answer:  </a:t>
            </a:r>
            <a:br>
              <a:rPr sz="6100"/>
            </a:br>
            <a:r>
              <a:rPr sz="7000"/>
              <a:t>“Filling in a survey”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6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500"/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" grpId="2" build="p" bldLvl="5" animBg="1" advAuto="0"/>
      <p:bldP spid="684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NCD principles must be lived out so authentically that they can literally be smelled"/>
          <p:cNvSpPr txBox="1"/>
          <p:nvPr/>
        </p:nvSpPr>
        <p:spPr>
          <a:xfrm>
            <a:off x="558632" y="2184400"/>
            <a:ext cx="11887536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NCD principles must be lived out so authentically that they can literally be smelled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85" y="1519269"/>
            <a:ext cx="8875230" cy="874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377" y="2238121"/>
            <a:ext cx="6818046" cy="705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785" y="1620869"/>
            <a:ext cx="8875230" cy="874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300" y="6530040"/>
            <a:ext cx="2398712" cy="689502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piritual  center"/>
          <p:cNvSpPr txBox="1"/>
          <p:nvPr/>
        </p:nvSpPr>
        <p:spPr>
          <a:xfrm>
            <a:off x="1260260" y="5613399"/>
            <a:ext cx="120088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200"/>
            </a:pPr>
            <a:r>
              <a:t>Spiritual </a:t>
            </a:r>
            <a:br/>
            <a:r>
              <a:t>center</a:t>
            </a:r>
          </a:p>
        </p:txBody>
      </p:sp>
      <p:sp>
        <p:nvSpPr>
          <p:cNvPr id="693" name="Context  analysis"/>
          <p:cNvSpPr txBox="1"/>
          <p:nvPr/>
        </p:nvSpPr>
        <p:spPr>
          <a:xfrm>
            <a:off x="10924653" y="8197258"/>
            <a:ext cx="115478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Context </a:t>
            </a:r>
            <a:br/>
            <a:r>
              <a:t>analysis</a:t>
            </a:r>
          </a:p>
        </p:txBody>
      </p:sp>
      <p:sp>
        <p:nvSpPr>
          <p:cNvPr id="694" name="Kingdom  strategy based on steps 1 and 2"/>
          <p:cNvSpPr txBox="1"/>
          <p:nvPr/>
        </p:nvSpPr>
        <p:spPr>
          <a:xfrm>
            <a:off x="10924653" y="2506301"/>
            <a:ext cx="2055293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Kingdom </a:t>
            </a:r>
            <a:br/>
            <a:r>
              <a:t>strategy</a:t>
            </a:r>
            <a:br/>
            <a:r>
              <a:t>based on steps</a:t>
            </a:r>
            <a:br/>
            <a:r>
              <a:t>1 and 2</a:t>
            </a:r>
          </a:p>
        </p:txBody>
      </p:sp>
      <p:sp>
        <p:nvSpPr>
          <p:cNvPr id="695" name="Pfeil"/>
          <p:cNvSpPr/>
          <p:nvPr/>
        </p:nvSpPr>
        <p:spPr>
          <a:xfrm rot="10775246">
            <a:off x="8396226" y="7940812"/>
            <a:ext cx="2305080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6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270" y="2773821"/>
            <a:ext cx="2546630" cy="1063152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Pfeil"/>
          <p:cNvSpPr/>
          <p:nvPr/>
        </p:nvSpPr>
        <p:spPr>
          <a:xfrm rot="10775246">
            <a:off x="8654339" y="2566126"/>
            <a:ext cx="2070128" cy="1299549"/>
          </a:xfrm>
          <a:prstGeom prst="rightArrow">
            <a:avLst>
              <a:gd name="adj1" fmla="val 32000"/>
              <a:gd name="adj2" fmla="val 62545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8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495" y="7959501"/>
            <a:ext cx="2546631" cy="1010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4470" y="5448300"/>
            <a:ext cx="2791685" cy="1092200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Pfeil"/>
          <p:cNvSpPr/>
          <p:nvPr/>
        </p:nvSpPr>
        <p:spPr>
          <a:xfrm>
            <a:off x="2600688" y="5326978"/>
            <a:ext cx="2070625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1" name="Understanding the “Bonhoeffer Cycle”"/>
          <p:cNvSpPr txBox="1">
            <a:spLocks noGrp="1"/>
          </p:cNvSpPr>
          <p:nvPr>
            <p:ph type="title"/>
          </p:nvPr>
        </p:nvSpPr>
        <p:spPr>
          <a:xfrm>
            <a:off x="952500" y="47856"/>
            <a:ext cx="11099800" cy="2159001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Understanding the “Bonhoeffer Cycle”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Bonhoeffer’s vision of a “church for others”"/>
          <p:cNvSpPr txBox="1">
            <a:spLocks noGrp="1"/>
          </p:cNvSpPr>
          <p:nvPr>
            <p:ph type="title"/>
          </p:nvPr>
        </p:nvSpPr>
        <p:spPr>
          <a:xfrm>
            <a:off x="952500" y="149456"/>
            <a:ext cx="11099800" cy="2159001"/>
          </a:xfrm>
          <a:prstGeom prst="rect">
            <a:avLst/>
          </a:prstGeom>
        </p:spPr>
        <p:txBody>
          <a:bodyPr/>
          <a:lstStyle>
            <a:lvl1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Bonhoeffer’s vision of a “church for others”</a:t>
            </a:r>
          </a:p>
        </p:txBody>
      </p:sp>
      <p:sp>
        <p:nvSpPr>
          <p:cNvPr id="704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pic>
        <p:nvPicPr>
          <p:cNvPr id="705" name="Film" descr="Film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15" y="2486903"/>
            <a:ext cx="10325235" cy="581611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Mutual mentoring with Molotov’s nephew"/>
          <p:cNvSpPr txBox="1">
            <a:spLocks noGrp="1"/>
          </p:cNvSpPr>
          <p:nvPr>
            <p:ph type="title"/>
          </p:nvPr>
        </p:nvSpPr>
        <p:spPr>
          <a:xfrm>
            <a:off x="952500" y="149456"/>
            <a:ext cx="11099800" cy="2159001"/>
          </a:xfrm>
          <a:prstGeom prst="rect">
            <a:avLst/>
          </a:prstGeom>
        </p:spPr>
        <p:txBody>
          <a:bodyPr/>
          <a:lstStyle>
            <a:lvl1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Mutual mentoring with Molotov’s nephew</a:t>
            </a:r>
          </a:p>
        </p:txBody>
      </p:sp>
      <p:sp>
        <p:nvSpPr>
          <p:cNvPr id="708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pic>
        <p:nvPicPr>
          <p:cNvPr id="709" name="Molotov.png" descr="Molotov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78249" y="2826547"/>
            <a:ext cx="7648302" cy="5853106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 tribute to Dietrich Bonhoeffer (1906–1945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 tribute to Dietrich Bonhoeffer (1906–1945)</a:t>
            </a:r>
          </a:p>
        </p:txBody>
      </p:sp>
      <p:pic>
        <p:nvPicPr>
          <p:cNvPr id="323" name="Bonhoeffer.jpeg" descr="Bonhoeffer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07" y="2709615"/>
            <a:ext cx="8245182" cy="5924307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sp>
        <p:nvSpPr>
          <p:cNvPr id="712" name="Resonance to non-believers"/>
          <p:cNvSpPr txBox="1">
            <a:spLocks noGrp="1"/>
          </p:cNvSpPr>
          <p:nvPr>
            <p:ph type="title"/>
          </p:nvPr>
        </p:nvSpPr>
        <p:spPr>
          <a:xfrm>
            <a:off x="952500" y="149456"/>
            <a:ext cx="11099800" cy="2159001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Resonance to non-believers</a:t>
            </a:r>
          </a:p>
        </p:txBody>
      </p:sp>
      <p:grpSp>
        <p:nvGrpSpPr>
          <p:cNvPr id="715" name="Hände.png"/>
          <p:cNvGrpSpPr/>
          <p:nvPr/>
        </p:nvGrpSpPr>
        <p:grpSpPr>
          <a:xfrm>
            <a:off x="1398736" y="2768600"/>
            <a:ext cx="10452101" cy="6121400"/>
            <a:chOff x="0" y="0"/>
            <a:chExt cx="10452100" cy="6121400"/>
          </a:xfrm>
        </p:grpSpPr>
        <p:pic>
          <p:nvPicPr>
            <p:cNvPr id="714" name="Hände.png" descr="Händ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0198100" cy="579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3" name="Hände.png" descr="Händ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452100" cy="6121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1 Corinthians 16:9"/>
          <p:cNvSpPr txBox="1">
            <a:spLocks noGrp="1"/>
          </p:cNvSpPr>
          <p:nvPr>
            <p:ph type="title"/>
          </p:nvPr>
        </p:nvSpPr>
        <p:spPr>
          <a:xfrm>
            <a:off x="952500" y="-495300"/>
            <a:ext cx="11359853" cy="3722837"/>
          </a:xfrm>
          <a:prstGeom prst="rect">
            <a:avLst/>
          </a:prstGeom>
        </p:spPr>
        <p:txBody>
          <a:bodyPr/>
          <a:lstStyle>
            <a:lvl1pPr>
              <a:defRPr b="1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t>1 Corinthians 16:9</a:t>
            </a:r>
          </a:p>
        </p:txBody>
      </p:sp>
      <p:sp>
        <p:nvSpPr>
          <p:cNvPr id="718" name="For a great and energy-filled (ἐνεργής | energés, KJV: effective) door is opened unto me, but there are many adversaries"/>
          <p:cNvSpPr txBox="1">
            <a:spLocks noGrp="1"/>
          </p:cNvSpPr>
          <p:nvPr>
            <p:ph type="body" idx="1"/>
          </p:nvPr>
        </p:nvSpPr>
        <p:spPr>
          <a:xfrm>
            <a:off x="2556817" y="2349500"/>
            <a:ext cx="8427294" cy="670450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5200" b="0">
                <a:latin typeface="Minion Pro"/>
                <a:ea typeface="Minion Pro"/>
                <a:cs typeface="Minion Pro"/>
                <a:sym typeface="Minion Pro"/>
              </a:defRPr>
            </a:pPr>
            <a:r>
              <a:rPr i="1"/>
              <a:t>For a great and </a:t>
            </a:r>
            <a:r>
              <a:rPr b="1" i="1"/>
              <a:t>energy-filled</a:t>
            </a:r>
            <a:r>
              <a:rPr i="1"/>
              <a:t> </a:t>
            </a:r>
            <a:r>
              <a:t>(ἐνεργής | energés,</a:t>
            </a:r>
            <a:r>
              <a:rPr i="1"/>
              <a:t> </a:t>
            </a:r>
            <a:r>
              <a:t>KJV: effective)</a:t>
            </a:r>
            <a:r>
              <a:rPr i="1"/>
              <a:t> door is opened unto me, but there are many adversaries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1 Corinthians 16:9"/>
          <p:cNvSpPr txBox="1">
            <a:spLocks noGrp="1"/>
          </p:cNvSpPr>
          <p:nvPr>
            <p:ph type="title"/>
          </p:nvPr>
        </p:nvSpPr>
        <p:spPr>
          <a:xfrm>
            <a:off x="952500" y="-495300"/>
            <a:ext cx="11359853" cy="3722837"/>
          </a:xfrm>
          <a:prstGeom prst="rect">
            <a:avLst/>
          </a:prstGeom>
        </p:spPr>
        <p:txBody>
          <a:bodyPr/>
          <a:lstStyle>
            <a:lvl1pPr>
              <a:defRPr b="1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t>1 Corinthians 16:9</a:t>
            </a:r>
          </a:p>
        </p:txBody>
      </p:sp>
      <p:sp>
        <p:nvSpPr>
          <p:cNvPr id="721" name="For a great and energy-filled (ἐνεργής | energés, KJV: effective) door is opened unto me, but there are many adversaries"/>
          <p:cNvSpPr txBox="1">
            <a:spLocks noGrp="1"/>
          </p:cNvSpPr>
          <p:nvPr>
            <p:ph type="body" idx="1"/>
          </p:nvPr>
        </p:nvSpPr>
        <p:spPr>
          <a:xfrm>
            <a:off x="2556817" y="2349500"/>
            <a:ext cx="8427294" cy="670450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5200" b="0">
                <a:latin typeface="Minion Pro"/>
                <a:ea typeface="Minion Pro"/>
                <a:cs typeface="Minion Pro"/>
                <a:sym typeface="Minion Pro"/>
              </a:defRPr>
            </a:pPr>
            <a:r>
              <a:rPr i="1"/>
              <a:t>For a great and energy-filled </a:t>
            </a:r>
            <a:r>
              <a:t>(ἐνεργής | energés, KJV: effective)</a:t>
            </a:r>
            <a:r>
              <a:rPr i="1"/>
              <a:t> door is opened unto me, but there are many adversaries</a:t>
            </a:r>
          </a:p>
        </p:txBody>
      </p:sp>
      <p:sp>
        <p:nvSpPr>
          <p:cNvPr id="722" name="Rechteck"/>
          <p:cNvSpPr/>
          <p:nvPr/>
        </p:nvSpPr>
        <p:spPr>
          <a:xfrm>
            <a:off x="7155741" y="3704902"/>
            <a:ext cx="3638361" cy="747558"/>
          </a:xfrm>
          <a:prstGeom prst="rect">
            <a:avLst/>
          </a:prstGeom>
          <a:blipFill>
            <a:blip r:embed="rId2">
              <a:alphaModFix amt="30000"/>
            </a:blip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3" name="1382519138.png" descr="1382519138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6855845" y="1966406"/>
            <a:ext cx="5110043" cy="497718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" grpId="1" animBg="1" advAuto="0"/>
      <p:bldP spid="723" grpId="2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Open doors"/>
          <p:cNvSpPr txBox="1"/>
          <p:nvPr/>
        </p:nvSpPr>
        <p:spPr>
          <a:xfrm>
            <a:off x="4390507" y="3428999"/>
            <a:ext cx="422378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Open doors</a:t>
            </a:r>
          </a:p>
        </p:txBody>
      </p:sp>
      <p:sp>
        <p:nvSpPr>
          <p:cNvPr id="726" name="= energized bridges of God"/>
          <p:cNvSpPr txBox="1"/>
          <p:nvPr/>
        </p:nvSpPr>
        <p:spPr>
          <a:xfrm>
            <a:off x="3487092" y="4508499"/>
            <a:ext cx="567501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latin typeface="Gill Sans"/>
                <a:ea typeface="Gill Sans"/>
                <a:cs typeface="Gill Sans"/>
                <a:sym typeface="Gill Sans"/>
              </a:defRPr>
            </a:pPr>
            <a:r>
              <a:t>= energized bridges</a:t>
            </a:r>
            <a:br/>
            <a:r>
              <a:t>of God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1" animBg="1" advAuto="0"/>
      <p:bldP spid="726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Mentoring with Thomas Bonhoeffer"/>
          <p:cNvSpPr txBox="1">
            <a:spLocks noGrp="1"/>
          </p:cNvSpPr>
          <p:nvPr>
            <p:ph type="title"/>
          </p:nvPr>
        </p:nvSpPr>
        <p:spPr>
          <a:xfrm>
            <a:off x="952500" y="149456"/>
            <a:ext cx="11099800" cy="2159001"/>
          </a:xfrm>
          <a:prstGeom prst="rect">
            <a:avLst/>
          </a:prstGeom>
        </p:spPr>
        <p:txBody>
          <a:bodyPr/>
          <a:lstStyle>
            <a:lvl1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Mentoring with Thomas Bonhoeffer</a:t>
            </a:r>
          </a:p>
        </p:txBody>
      </p:sp>
      <p:sp>
        <p:nvSpPr>
          <p:cNvPr id="326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grpSp>
        <p:nvGrpSpPr>
          <p:cNvPr id="329" name="Bonhoeffer.png"/>
          <p:cNvGrpSpPr/>
          <p:nvPr/>
        </p:nvGrpSpPr>
        <p:grpSpPr>
          <a:xfrm>
            <a:off x="2258419" y="2441964"/>
            <a:ext cx="8487962" cy="6622272"/>
            <a:chOff x="0" y="0"/>
            <a:chExt cx="8487960" cy="6622271"/>
          </a:xfrm>
        </p:grpSpPr>
        <p:pic>
          <p:nvPicPr>
            <p:cNvPr id="328" name="Bonhoeffer.png" descr="Bonhoeff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8233961" cy="62920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Bonhoeffer.png" descr="Bonhoeffer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487961" cy="662227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ring  &amp; reflection times with Thomas and Adam"/>
          <p:cNvSpPr txBox="1">
            <a:spLocks noGrp="1"/>
          </p:cNvSpPr>
          <p:nvPr>
            <p:ph type="title"/>
          </p:nvPr>
        </p:nvSpPr>
        <p:spPr>
          <a:xfrm>
            <a:off x="731214" y="13280"/>
            <a:ext cx="11099801" cy="2159001"/>
          </a:xfrm>
          <a:prstGeom prst="rect">
            <a:avLst/>
          </a:prstGeom>
        </p:spPr>
        <p:txBody>
          <a:bodyPr/>
          <a:lstStyle>
            <a:lvl1pPr defTabSz="496570">
              <a:defRPr sz="6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Sharing  &amp; reflection times with Thomas and Adam</a:t>
            </a:r>
          </a:p>
        </p:txBody>
      </p:sp>
      <p:sp>
        <p:nvSpPr>
          <p:cNvPr id="332" name="Dietrich  Bonhoeffer…"/>
          <p:cNvSpPr txBox="1"/>
          <p:nvPr/>
        </p:nvSpPr>
        <p:spPr>
          <a:xfrm>
            <a:off x="2778125" y="6051549"/>
            <a:ext cx="237652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Dietrich </a:t>
            </a:r>
            <a:br/>
            <a:r>
              <a:t>Bonhoeffer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1906–1945</a:t>
            </a:r>
          </a:p>
        </p:txBody>
      </p:sp>
      <p:grpSp>
        <p:nvGrpSpPr>
          <p:cNvPr id="335" name="510571626_9723245654465203_496488386844806466_n.jpg"/>
          <p:cNvGrpSpPr/>
          <p:nvPr/>
        </p:nvGrpSpPr>
        <p:grpSpPr>
          <a:xfrm>
            <a:off x="6861154" y="2268994"/>
            <a:ext cx="5460256" cy="7271875"/>
            <a:chOff x="0" y="0"/>
            <a:chExt cx="5460255" cy="7271873"/>
          </a:xfrm>
        </p:grpSpPr>
        <p:pic>
          <p:nvPicPr>
            <p:cNvPr id="334" name="510571626_9723245654465203_496488386844806466_n.jpg" descr="510571626_9723245654465203_496488386844806466_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5206256" cy="69416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3" name="510571626_9723245654465203_496488386844806466_n.jpg" descr="510571626_9723245654465203_496488386844806466_n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460256" cy="7271874"/>
            </a:xfrm>
            <a:prstGeom prst="rect">
              <a:avLst/>
            </a:prstGeom>
            <a:effectLst/>
          </p:spPr>
        </p:pic>
      </p:grpSp>
      <p:grpSp>
        <p:nvGrpSpPr>
          <p:cNvPr id="338" name="510831346_9723245584465210_1428253730493736658_n.jpg"/>
          <p:cNvGrpSpPr/>
          <p:nvPr/>
        </p:nvGrpSpPr>
        <p:grpSpPr>
          <a:xfrm>
            <a:off x="560684" y="2486996"/>
            <a:ext cx="5793669" cy="3900209"/>
            <a:chOff x="0" y="0"/>
            <a:chExt cx="5793668" cy="3900208"/>
          </a:xfrm>
        </p:grpSpPr>
        <p:pic>
          <p:nvPicPr>
            <p:cNvPr id="337" name="510831346_9723245584465210_1428253730493736658_n.jpg" descr="510831346_9723245584465210_1428253730493736658_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5539669" cy="3570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" name="510831346_9723245584465210_1428253730493736658_n.jpg" descr="510831346_9723245584465210_1428253730493736658_n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793669" cy="3900209"/>
            </a:xfrm>
            <a:prstGeom prst="rect">
              <a:avLst/>
            </a:prstGeom>
            <a:effectLst/>
          </p:spPr>
        </p:pic>
      </p:grpSp>
      <p:sp>
        <p:nvSpPr>
          <p:cNvPr id="339" name="Thomas Bonhoeffer, a source of guidance, inspiration, and critical reflection of NCD over the decades"/>
          <p:cNvSpPr txBox="1"/>
          <p:nvPr/>
        </p:nvSpPr>
        <p:spPr>
          <a:xfrm>
            <a:off x="622584" y="6439606"/>
            <a:ext cx="5568270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Thomas Bonhoeffer, a source of guidance, inspiration, and critical reflection of NCD over the decades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85" y="1519269"/>
            <a:ext cx="8875230" cy="874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377" y="2238121"/>
            <a:ext cx="6818046" cy="705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785" y="1620869"/>
            <a:ext cx="8875230" cy="874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300" y="6530040"/>
            <a:ext cx="2398712" cy="689502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piritual  center"/>
          <p:cNvSpPr txBox="1"/>
          <p:nvPr/>
        </p:nvSpPr>
        <p:spPr>
          <a:xfrm>
            <a:off x="1260260" y="5613399"/>
            <a:ext cx="120088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200"/>
            </a:pPr>
            <a:r>
              <a:t>Spiritual </a:t>
            </a:r>
            <a:br/>
            <a:r>
              <a:t>center</a:t>
            </a:r>
          </a:p>
        </p:txBody>
      </p:sp>
      <p:sp>
        <p:nvSpPr>
          <p:cNvPr id="346" name="Context  analysis"/>
          <p:cNvSpPr txBox="1"/>
          <p:nvPr/>
        </p:nvSpPr>
        <p:spPr>
          <a:xfrm>
            <a:off x="10924653" y="8197258"/>
            <a:ext cx="115478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Context </a:t>
            </a:r>
            <a:br/>
            <a:r>
              <a:t>analysis</a:t>
            </a:r>
          </a:p>
        </p:txBody>
      </p:sp>
      <p:sp>
        <p:nvSpPr>
          <p:cNvPr id="347" name="Kingdom  strategy based on steps 1 and 2"/>
          <p:cNvSpPr txBox="1"/>
          <p:nvPr/>
        </p:nvSpPr>
        <p:spPr>
          <a:xfrm>
            <a:off x="10924653" y="2506301"/>
            <a:ext cx="2055293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Kingdom </a:t>
            </a:r>
            <a:br/>
            <a:r>
              <a:t>strategy</a:t>
            </a:r>
            <a:br/>
            <a:r>
              <a:t>based on steps</a:t>
            </a:r>
            <a:br/>
            <a:r>
              <a:t>1 and 2</a:t>
            </a:r>
          </a:p>
        </p:txBody>
      </p:sp>
      <p:sp>
        <p:nvSpPr>
          <p:cNvPr id="348" name="Pfeil"/>
          <p:cNvSpPr/>
          <p:nvPr/>
        </p:nvSpPr>
        <p:spPr>
          <a:xfrm rot="10775246">
            <a:off x="8396226" y="7940812"/>
            <a:ext cx="2305080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9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270" y="2773821"/>
            <a:ext cx="2546630" cy="106315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Pfeil"/>
          <p:cNvSpPr/>
          <p:nvPr/>
        </p:nvSpPr>
        <p:spPr>
          <a:xfrm rot="10775246">
            <a:off x="8654339" y="2566126"/>
            <a:ext cx="2070128" cy="1299549"/>
          </a:xfrm>
          <a:prstGeom prst="rightArrow">
            <a:avLst>
              <a:gd name="adj1" fmla="val 32000"/>
              <a:gd name="adj2" fmla="val 62545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1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495" y="7959501"/>
            <a:ext cx="2546631" cy="1010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4470" y="5448300"/>
            <a:ext cx="2791685" cy="10922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Pfeil"/>
          <p:cNvSpPr/>
          <p:nvPr/>
        </p:nvSpPr>
        <p:spPr>
          <a:xfrm>
            <a:off x="2600688" y="5326978"/>
            <a:ext cx="2070625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Understanding the “Bonhoeffer Cycle”"/>
          <p:cNvSpPr txBox="1">
            <a:spLocks noGrp="1"/>
          </p:cNvSpPr>
          <p:nvPr>
            <p:ph type="title"/>
          </p:nvPr>
        </p:nvSpPr>
        <p:spPr>
          <a:xfrm>
            <a:off x="952500" y="47856"/>
            <a:ext cx="11099800" cy="2159001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Understanding the “Bonhoeffer Cycle”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4" animBg="1" advAuto="0"/>
      <p:bldP spid="345" grpId="6" animBg="1" advAuto="0"/>
      <p:bldP spid="346" grpId="8" animBg="1" advAuto="0"/>
      <p:bldP spid="347" grpId="10" animBg="1" advAuto="0"/>
      <p:bldP spid="348" grpId="7" animBg="1" advAuto="0"/>
      <p:bldP spid="349" grpId="1" animBg="1" advAuto="0"/>
      <p:bldP spid="350" grpId="9" animBg="1" advAuto="0"/>
      <p:bldP spid="351" grpId="2" animBg="1" advAuto="0"/>
      <p:bldP spid="352" grpId="3" animBg="1" advAuto="0"/>
      <p:bldP spid="353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he 3 pillars of the NCD paradigm today"/>
          <p:cNvSpPr txBox="1">
            <a:spLocks noGrp="1"/>
          </p:cNvSpPr>
          <p:nvPr>
            <p:ph type="title"/>
          </p:nvPr>
        </p:nvSpPr>
        <p:spPr>
          <a:xfrm>
            <a:off x="952500" y="1016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The 3 pillars of the NCD paradigm today</a:t>
            </a:r>
          </a:p>
        </p:txBody>
      </p:sp>
      <p:sp>
        <p:nvSpPr>
          <p:cNvPr id="357" name="Quality-based implementation strategy"/>
          <p:cNvSpPr txBox="1"/>
          <p:nvPr/>
        </p:nvSpPr>
        <p:spPr>
          <a:xfrm>
            <a:off x="5157754" y="2605328"/>
            <a:ext cx="299568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Quality-based</a:t>
            </a:r>
            <a:br/>
            <a:r>
              <a:t>implementation</a:t>
            </a:r>
            <a:br/>
            <a:r>
              <a:t>strategy</a:t>
            </a:r>
          </a:p>
        </p:txBody>
      </p:sp>
      <p:sp>
        <p:nvSpPr>
          <p:cNvPr id="358" name="Energy Paradigm"/>
          <p:cNvSpPr txBox="1"/>
          <p:nvPr/>
        </p:nvSpPr>
        <p:spPr>
          <a:xfrm>
            <a:off x="5755820" y="7405961"/>
            <a:ext cx="17995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Energy</a:t>
            </a:r>
            <a:br/>
            <a:r>
              <a:t>Paradigm</a:t>
            </a:r>
          </a:p>
        </p:txBody>
      </p:sp>
      <p:sp>
        <p:nvSpPr>
          <p:cNvPr id="359" name="Trinitarian Compass"/>
          <p:cNvSpPr txBox="1"/>
          <p:nvPr/>
        </p:nvSpPr>
        <p:spPr>
          <a:xfrm>
            <a:off x="5657705" y="5186919"/>
            <a:ext cx="19957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Trinitarian</a:t>
            </a:r>
            <a:br/>
            <a:r>
              <a:t>Compass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Microsoft Office PowerPoint</Application>
  <PresentationFormat>Egendefinert</PresentationFormat>
  <Paragraphs>215</Paragraphs>
  <Slides>53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53</vt:i4>
      </vt:variant>
    </vt:vector>
  </HeadingPairs>
  <TitlesOfParts>
    <vt:vector size="60" baseType="lpstr">
      <vt:lpstr>Gill Sans</vt:lpstr>
      <vt:lpstr>Gill Sans Light</vt:lpstr>
      <vt:lpstr>Gill Sans SemiBold</vt:lpstr>
      <vt:lpstr>Helvetica</vt:lpstr>
      <vt:lpstr>Helvetica Light</vt:lpstr>
      <vt:lpstr>Helvetica Neue</vt:lpstr>
      <vt:lpstr>White</vt:lpstr>
      <vt:lpstr>Twenty-two years after Pretoria</vt:lpstr>
      <vt:lpstr>PowerPoint-presentasjon</vt:lpstr>
      <vt:lpstr>PowerPoint-presentasjon</vt:lpstr>
      <vt:lpstr>Key features of his ministry</vt:lpstr>
      <vt:lpstr>A tribute to Dietrich Bonhoeffer (1906–1945)</vt:lpstr>
      <vt:lpstr>Mentoring with Thomas Bonhoeffer</vt:lpstr>
      <vt:lpstr>Sharing  &amp; reflection times with Thomas and Adam</vt:lpstr>
      <vt:lpstr>Understanding the “Bonhoeffer Cycle”</vt:lpstr>
      <vt:lpstr>The 3 pillars of the NCD paradigm today</vt:lpstr>
      <vt:lpstr>The 3 pillars of the NCD paradigm</vt:lpstr>
      <vt:lpstr>The 3 pillars of the NCD paradigm today</vt:lpstr>
      <vt:lpstr>Shifts in my own role within  the NCD Network</vt:lpstr>
      <vt:lpstr>The Synthesis: Energy-Trilogy plus Volume on God as Trinity</vt:lpstr>
      <vt:lpstr>The Synthesis: Energy-Trilogy plus Volume on God as Trinity</vt:lpstr>
      <vt:lpstr>The 3 pillars of the NCD paradigm</vt:lpstr>
      <vt:lpstr>PowerPoint-presentasjon</vt:lpstr>
      <vt:lpstr>3 Color Bracelets</vt:lpstr>
      <vt:lpstr>Understanding the  “all by itself” principle as an expression of God’s energy</vt:lpstr>
      <vt:lpstr>The 3 pillars of the NCD paradigm</vt:lpstr>
      <vt:lpstr>“enérgeia toú theoú”</vt:lpstr>
      <vt:lpstr>34 derivatives of energeia  in the New Testament</vt:lpstr>
      <vt:lpstr>Why speaking about God’s energy today?</vt:lpstr>
      <vt:lpstr>PowerPoint-presentasjon</vt:lpstr>
      <vt:lpstr>Energy Synchronization Process</vt:lpstr>
      <vt:lpstr>Energy Synchronization Process</vt:lpstr>
      <vt:lpstr>The threefold Sync Experience of Energy Synchronization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Access to the unconscious mind through the ESP image file</vt:lpstr>
      <vt:lpstr>Which were the three most important changes you could detect as a result of  ESP training?</vt:lpstr>
      <vt:lpstr>Interested in the training (for yourself or others)?</vt:lpstr>
      <vt:lpstr>You Can Act Right Now — Wherever You Are, Whatever Your Situation</vt:lpstr>
      <vt:lpstr>PowerPoint-presentasjon</vt:lpstr>
      <vt:lpstr>Developments within NCD</vt:lpstr>
      <vt:lpstr>Developments within NCD</vt:lpstr>
      <vt:lpstr>Spiritual, institutional, and contextual factors</vt:lpstr>
      <vt:lpstr>Developments within NCD</vt:lpstr>
      <vt:lpstr>Developments within NCD</vt:lpstr>
      <vt:lpstr>Developments within NCD</vt:lpstr>
      <vt:lpstr>PowerPoint-presentasjon</vt:lpstr>
      <vt:lpstr>PowerPoint-presentasjon</vt:lpstr>
      <vt:lpstr>What is a typical NCD activity?</vt:lpstr>
      <vt:lpstr>PowerPoint-presentasjon</vt:lpstr>
      <vt:lpstr>Understanding the “Bonhoeffer Cycle”</vt:lpstr>
      <vt:lpstr>Bonhoeffer’s vision of a “church for others”</vt:lpstr>
      <vt:lpstr>Mutual mentoring with Molotov’s nephew</vt:lpstr>
      <vt:lpstr>Resonance to non-believers</vt:lpstr>
      <vt:lpstr>1 Corinthians 16:9</vt:lpstr>
      <vt:lpstr>1 Corinthians 16:9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Kjetil Sigerseth</cp:lastModifiedBy>
  <cp:revision>1</cp:revision>
  <dcterms:modified xsi:type="dcterms:W3CDTF">2026-06-22T12:19:33Z</dcterms:modified>
</cp:coreProperties>
</file>