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media/image1.jpeg" ContentType="image/jpeg"/>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Relationships xmlns="http://schemas.openxmlformats.org/package/2006/relationships"><Relationship Id="rId1" Type="http://schemas.openxmlformats.org/officeDocument/2006/relationships/package" Target="../embeddings/Microsoft_Excel_Sheet6.xlsx"/></Relationships>

</file>

<file path=ppt/charts/_rels/chart7.xml.rels><?xml version="1.0" encoding="UTF-8"?>
<Relationships xmlns="http://schemas.openxmlformats.org/package/2006/relationships"><Relationship Id="rId1" Type="http://schemas.openxmlformats.org/officeDocument/2006/relationships/package" Target="../embeddings/Microsoft_Excel_Sheet7.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123452"/>
          <c:y val="0.0500214"/>
          <c:w val="0.982655"/>
          <c:h val="0.864431"/>
        </c:manualLayout>
      </c:layout>
      <c:barChart>
        <c:barDir val="col"/>
        <c:grouping val="clustered"/>
        <c:varyColors val="0"/>
        <c:ser>
          <c:idx val="0"/>
          <c:order val="0"/>
          <c:tx>
            <c:strRef>
              <c:f>Sheet1!$A$2</c:f>
              <c:strCache>
                <c:ptCount val="1"/>
                <c:pt idx="0">
                  <c:v>Region 1</c:v>
                </c:pt>
              </c:strCache>
            </c:strRef>
          </c:tx>
          <c:spPr>
            <a:solidFill>
              <a:srgbClr val="324B72"/>
            </a:solidFill>
            <a:ln w="12700" cap="flat">
              <a:noFill/>
              <a:miter lim="400000"/>
            </a:ln>
            <a:effectLst/>
          </c:spPr>
          <c:invertIfNegative val="0"/>
          <c:dLbls>
            <c:numFmt formatCode="#,##0" sourceLinked="0"/>
            <c:txPr>
              <a:bodyPr/>
              <a:lstStyle/>
              <a:p>
                <a:pPr>
                  <a:defRPr b="0" i="0" strike="noStrike" sz="4140" u="none">
                    <a:solidFill>
                      <a:srgbClr val="FFFFFF"/>
                    </a:solidFill>
                    <a:latin typeface="Mulish ExtraLight Black"/>
                  </a:defRPr>
                </a:pPr>
              </a:p>
            </c:txPr>
            <c:dLblPos val="inEnd"/>
            <c:showLegendKey val="0"/>
            <c:showVal val="0"/>
            <c:showCatName val="0"/>
            <c:showSerName val="0"/>
            <c:showPercent val="0"/>
            <c:showBubbleSize val="0"/>
            <c:showLeaderLines val="0"/>
          </c:dLbls>
          <c:cat>
            <c:strRef>
              <c:f>Sheet1!$B$1:$I$1</c:f>
              <c:strCache>
                <c:ptCount val="8"/>
                <c:pt idx="0">
                  <c:v>Empowerment</c:v>
                </c:pt>
                <c:pt idx="1">
                  <c:v>Gift-activation</c:v>
                </c:pt>
                <c:pt idx="2">
                  <c:v>Passion</c:v>
                </c:pt>
                <c:pt idx="3">
                  <c:v>Effectiveness</c:v>
                </c:pt>
                <c:pt idx="4">
                  <c:v>Inspiration</c:v>
                </c:pt>
                <c:pt idx="5">
                  <c:v>Community</c:v>
                </c:pt>
                <c:pt idx="6">
                  <c:v>Wholeness</c:v>
                </c:pt>
                <c:pt idx="7">
                  <c:v>Love</c:v>
                </c:pt>
              </c:strCache>
            </c:strRef>
          </c:cat>
          <c:val>
            <c:numRef>
              <c:f>Sheet1!$B$2:$I$2</c:f>
              <c:numCache>
                <c:ptCount val="8"/>
                <c:pt idx="0">
                  <c:v>61.000000</c:v>
                </c:pt>
                <c:pt idx="1">
                  <c:v>59.000000</c:v>
                </c:pt>
                <c:pt idx="2">
                  <c:v>67.000000</c:v>
                </c:pt>
                <c:pt idx="3">
                  <c:v>56.000000</c:v>
                </c:pt>
                <c:pt idx="4">
                  <c:v>60.000000</c:v>
                </c:pt>
                <c:pt idx="5">
                  <c:v>55.000000</c:v>
                </c:pt>
                <c:pt idx="6">
                  <c:v>68.000000</c:v>
                </c:pt>
                <c:pt idx="7">
                  <c:v>61.000000</c:v>
                </c:pt>
              </c:numCache>
            </c:numRef>
          </c:val>
        </c:ser>
        <c:gapWidth val="10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b="0" i="0" strike="noStrike" sz="2880" u="none">
                <a:solidFill>
                  <a:srgbClr val="FFFFFF"/>
                </a:solidFill>
                <a:latin typeface="Mulish ExtraLight Black"/>
              </a:defRPr>
            </a:pPr>
          </a:p>
        </c:txPr>
        <c:crossAx val="2094734553"/>
        <c:crosses val="autoZero"/>
        <c:auto val="1"/>
        <c:lblAlgn val="ctr"/>
        <c:noMultiLvlLbl val="1"/>
      </c:catAx>
      <c:valAx>
        <c:axId val="2094734553"/>
        <c:scaling>
          <c:orientation val="minMax"/>
          <c:max val="75"/>
          <c:min val="0"/>
        </c:scaling>
        <c:delete val="0"/>
        <c:axPos val="l"/>
        <c:numFmt formatCode="General" sourceLinked="0"/>
        <c:majorTickMark val="none"/>
        <c:minorTickMark val="none"/>
        <c:tickLblPos val="none"/>
        <c:spPr>
          <a:ln w="12700" cap="flat">
            <a:noFill/>
            <a:prstDash val="solid"/>
            <a:miter lim="400000"/>
          </a:ln>
        </c:spPr>
        <c:txPr>
          <a:bodyPr rot="0"/>
          <a:lstStyle/>
          <a:p>
            <a:pPr>
              <a:defRPr b="0" i="0" strike="noStrike" sz="2880" u="none">
                <a:solidFill>
                  <a:srgbClr val="000000"/>
                </a:solidFill>
                <a:latin typeface="Mulish ExtraLight Black"/>
              </a:defRPr>
            </a:pPr>
          </a:p>
        </c:txPr>
        <c:crossAx val="2094734552"/>
        <c:crosses val="autoZero"/>
        <c:crossBetween val="between"/>
        <c:majorUnit val="18.75"/>
        <c:minorUnit val="9.37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123452"/>
          <c:y val="0.0500214"/>
          <c:w val="0.982655"/>
          <c:h val="0.864431"/>
        </c:manualLayout>
      </c:layout>
      <c:barChart>
        <c:barDir val="col"/>
        <c:grouping val="clustered"/>
        <c:varyColors val="0"/>
        <c:ser>
          <c:idx val="0"/>
          <c:order val="0"/>
          <c:tx>
            <c:strRef>
              <c:f>Sheet1!$A$2</c:f>
              <c:strCache>
                <c:ptCount val="1"/>
                <c:pt idx="0">
                  <c:v>Region 1</c:v>
                </c:pt>
              </c:strCache>
            </c:strRef>
          </c:tx>
          <c:spPr>
            <a:solidFill>
              <a:srgbClr val="324B72"/>
            </a:solidFill>
            <a:ln w="12700" cap="flat">
              <a:noFill/>
              <a:miter lim="400000"/>
            </a:ln>
            <a:effectLst/>
          </c:spPr>
          <c:invertIfNegative val="0"/>
          <c:dLbls>
            <c:numFmt formatCode="#,##0" sourceLinked="0"/>
            <c:txPr>
              <a:bodyPr/>
              <a:lstStyle/>
              <a:p>
                <a:pPr>
                  <a:defRPr b="0" i="0" strike="noStrike" sz="4140" u="none">
                    <a:solidFill>
                      <a:srgbClr val="FFFFFF"/>
                    </a:solidFill>
                    <a:latin typeface="Mulish ExtraLight Black"/>
                  </a:defRPr>
                </a:pPr>
              </a:p>
            </c:txPr>
            <c:dLblPos val="inEnd"/>
            <c:showLegendKey val="0"/>
            <c:showVal val="0"/>
            <c:showCatName val="0"/>
            <c:showSerName val="0"/>
            <c:showPercent val="0"/>
            <c:showBubbleSize val="0"/>
            <c:showLeaderLines val="0"/>
          </c:dLbls>
          <c:cat>
            <c:strRef>
              <c:f>Sheet1!$B$1:$I$1</c:f>
              <c:strCache>
                <c:ptCount val="8"/>
                <c:pt idx="0">
                  <c:v>Empowerment</c:v>
                </c:pt>
                <c:pt idx="1">
                  <c:v>Gift-activation</c:v>
                </c:pt>
                <c:pt idx="2">
                  <c:v>Passion</c:v>
                </c:pt>
                <c:pt idx="3">
                  <c:v>Effectiveness</c:v>
                </c:pt>
                <c:pt idx="4">
                  <c:v>Inspiration</c:v>
                </c:pt>
                <c:pt idx="5">
                  <c:v>Community</c:v>
                </c:pt>
                <c:pt idx="6">
                  <c:v>Wholeness</c:v>
                </c:pt>
                <c:pt idx="7">
                  <c:v>Love</c:v>
                </c:pt>
              </c:strCache>
            </c:strRef>
          </c:cat>
          <c:val>
            <c:numRef>
              <c:f>Sheet1!$B$2:$I$2</c:f>
              <c:numCache>
                <c:ptCount val="8"/>
                <c:pt idx="0">
                  <c:v>61.000000</c:v>
                </c:pt>
                <c:pt idx="1">
                  <c:v>59.000000</c:v>
                </c:pt>
                <c:pt idx="2">
                  <c:v>67.000000</c:v>
                </c:pt>
                <c:pt idx="3">
                  <c:v>56.000000</c:v>
                </c:pt>
                <c:pt idx="4">
                  <c:v>60.000000</c:v>
                </c:pt>
                <c:pt idx="5">
                  <c:v>55.000000</c:v>
                </c:pt>
                <c:pt idx="6">
                  <c:v>68.000000</c:v>
                </c:pt>
                <c:pt idx="7">
                  <c:v>61.000000</c:v>
                </c:pt>
              </c:numCache>
            </c:numRef>
          </c:val>
        </c:ser>
        <c:gapWidth val="10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b="0" i="0" strike="noStrike" sz="2880" u="none">
                <a:solidFill>
                  <a:srgbClr val="FFFFFF"/>
                </a:solidFill>
                <a:latin typeface="Mulish ExtraLight Black"/>
              </a:defRPr>
            </a:pPr>
          </a:p>
        </c:txPr>
        <c:crossAx val="2094734553"/>
        <c:crosses val="autoZero"/>
        <c:auto val="1"/>
        <c:lblAlgn val="ctr"/>
        <c:noMultiLvlLbl val="1"/>
      </c:catAx>
      <c:valAx>
        <c:axId val="2094734553"/>
        <c:scaling>
          <c:orientation val="minMax"/>
          <c:max val="75"/>
          <c:min val="0"/>
        </c:scaling>
        <c:delete val="0"/>
        <c:axPos val="l"/>
        <c:numFmt formatCode="General" sourceLinked="0"/>
        <c:majorTickMark val="none"/>
        <c:minorTickMark val="none"/>
        <c:tickLblPos val="none"/>
        <c:spPr>
          <a:ln w="12700" cap="flat">
            <a:noFill/>
            <a:prstDash val="solid"/>
            <a:miter lim="400000"/>
          </a:ln>
        </c:spPr>
        <c:txPr>
          <a:bodyPr rot="0"/>
          <a:lstStyle/>
          <a:p>
            <a:pPr>
              <a:defRPr b="0" i="0" strike="noStrike" sz="2880" u="none">
                <a:solidFill>
                  <a:srgbClr val="000000"/>
                </a:solidFill>
                <a:latin typeface="Mulish ExtraLight Black"/>
              </a:defRPr>
            </a:pPr>
          </a:p>
        </c:txPr>
        <c:crossAx val="2094734552"/>
        <c:crosses val="autoZero"/>
        <c:crossBetween val="between"/>
        <c:majorUnit val="18.75"/>
        <c:minorUnit val="9.37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123452"/>
          <c:y val="0.0500214"/>
          <c:w val="0.982655"/>
          <c:h val="0.864431"/>
        </c:manualLayout>
      </c:layout>
      <c:barChart>
        <c:barDir val="col"/>
        <c:grouping val="clustered"/>
        <c:varyColors val="0"/>
        <c:ser>
          <c:idx val="0"/>
          <c:order val="0"/>
          <c:tx>
            <c:strRef>
              <c:f>Sheet1!$A$2</c:f>
              <c:strCache>
                <c:ptCount val="1"/>
                <c:pt idx="0">
                  <c:v>Region 1</c:v>
                </c:pt>
              </c:strCache>
            </c:strRef>
          </c:tx>
          <c:spPr>
            <a:solidFill>
              <a:srgbClr val="324B72"/>
            </a:solidFill>
            <a:ln w="12700" cap="flat">
              <a:noFill/>
              <a:miter lim="400000"/>
            </a:ln>
            <a:effectLst/>
          </c:spPr>
          <c:invertIfNegative val="0"/>
          <c:dLbls>
            <c:numFmt formatCode="#,##0" sourceLinked="0"/>
            <c:txPr>
              <a:bodyPr/>
              <a:lstStyle/>
              <a:p>
                <a:pPr>
                  <a:defRPr b="0" i="0" strike="noStrike" sz="4140" u="none">
                    <a:solidFill>
                      <a:srgbClr val="FFFFFF"/>
                    </a:solidFill>
                    <a:latin typeface="Mulish ExtraLight Black"/>
                  </a:defRPr>
                </a:pPr>
              </a:p>
            </c:txPr>
            <c:dLblPos val="inEnd"/>
            <c:showLegendKey val="0"/>
            <c:showVal val="0"/>
            <c:showCatName val="0"/>
            <c:showSerName val="0"/>
            <c:showPercent val="0"/>
            <c:showBubbleSize val="0"/>
            <c:showLeaderLines val="0"/>
          </c:dLbls>
          <c:cat>
            <c:strRef>
              <c:f>Sheet1!$B$1:$I$1</c:f>
              <c:strCache>
                <c:ptCount val="8"/>
                <c:pt idx="0">
                  <c:v>Empowerment</c:v>
                </c:pt>
                <c:pt idx="1">
                  <c:v>Gift-activation</c:v>
                </c:pt>
                <c:pt idx="2">
                  <c:v>Passion</c:v>
                </c:pt>
                <c:pt idx="3">
                  <c:v>Effectiveness</c:v>
                </c:pt>
                <c:pt idx="4">
                  <c:v>Inspiration</c:v>
                </c:pt>
                <c:pt idx="5">
                  <c:v>Community</c:v>
                </c:pt>
                <c:pt idx="6">
                  <c:v>Wholeness</c:v>
                </c:pt>
                <c:pt idx="7">
                  <c:v>Love</c:v>
                </c:pt>
              </c:strCache>
            </c:strRef>
          </c:cat>
          <c:val>
            <c:numRef>
              <c:f>Sheet1!$B$2:$I$2</c:f>
              <c:numCache>
                <c:ptCount val="8"/>
                <c:pt idx="0">
                  <c:v>61.000000</c:v>
                </c:pt>
                <c:pt idx="1">
                  <c:v>59.000000</c:v>
                </c:pt>
                <c:pt idx="2">
                  <c:v>67.000000</c:v>
                </c:pt>
                <c:pt idx="3">
                  <c:v>56.000000</c:v>
                </c:pt>
                <c:pt idx="4">
                  <c:v>60.000000</c:v>
                </c:pt>
                <c:pt idx="5">
                  <c:v>55.000000</c:v>
                </c:pt>
                <c:pt idx="6">
                  <c:v>68.000000</c:v>
                </c:pt>
                <c:pt idx="7">
                  <c:v>61.000000</c:v>
                </c:pt>
              </c:numCache>
            </c:numRef>
          </c:val>
        </c:ser>
        <c:gapWidth val="10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b="0" i="0" strike="noStrike" sz="2880" u="none">
                <a:solidFill>
                  <a:srgbClr val="FFFFFF"/>
                </a:solidFill>
                <a:latin typeface="Mulish ExtraLight Black"/>
              </a:defRPr>
            </a:pPr>
          </a:p>
        </c:txPr>
        <c:crossAx val="2094734553"/>
        <c:crosses val="autoZero"/>
        <c:auto val="1"/>
        <c:lblAlgn val="ctr"/>
        <c:noMultiLvlLbl val="1"/>
      </c:catAx>
      <c:valAx>
        <c:axId val="2094734553"/>
        <c:scaling>
          <c:orientation val="minMax"/>
          <c:max val="75"/>
          <c:min val="0"/>
        </c:scaling>
        <c:delete val="0"/>
        <c:axPos val="l"/>
        <c:numFmt formatCode="General" sourceLinked="0"/>
        <c:majorTickMark val="none"/>
        <c:minorTickMark val="none"/>
        <c:tickLblPos val="none"/>
        <c:spPr>
          <a:ln w="12700" cap="flat">
            <a:noFill/>
            <a:prstDash val="solid"/>
            <a:miter lim="400000"/>
          </a:ln>
        </c:spPr>
        <c:txPr>
          <a:bodyPr rot="0"/>
          <a:lstStyle/>
          <a:p>
            <a:pPr>
              <a:defRPr b="0" i="0" strike="noStrike" sz="2880" u="none">
                <a:solidFill>
                  <a:srgbClr val="000000"/>
                </a:solidFill>
                <a:latin typeface="Mulish ExtraLight Black"/>
              </a:defRPr>
            </a:pPr>
          </a:p>
        </c:txPr>
        <c:crossAx val="2094734552"/>
        <c:crosses val="autoZero"/>
        <c:crossBetween val="between"/>
        <c:majorUnit val="18.75"/>
        <c:minorUnit val="9.37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123452"/>
          <c:y val="0.0500214"/>
          <c:w val="0.982655"/>
          <c:h val="0.864431"/>
        </c:manualLayout>
      </c:layout>
      <c:barChart>
        <c:barDir val="col"/>
        <c:grouping val="clustered"/>
        <c:varyColors val="0"/>
        <c:ser>
          <c:idx val="0"/>
          <c:order val="0"/>
          <c:tx>
            <c:strRef>
              <c:f>Sheet1!$A$2</c:f>
              <c:strCache>
                <c:ptCount val="1"/>
                <c:pt idx="0">
                  <c:v>Region 1</c:v>
                </c:pt>
              </c:strCache>
            </c:strRef>
          </c:tx>
          <c:spPr>
            <a:solidFill>
              <a:srgbClr val="324B72"/>
            </a:solidFill>
            <a:ln w="12700" cap="flat">
              <a:noFill/>
              <a:miter lim="400000"/>
            </a:ln>
            <a:effectLst/>
          </c:spPr>
          <c:invertIfNegative val="0"/>
          <c:dLbls>
            <c:numFmt formatCode="#,##0" sourceLinked="0"/>
            <c:txPr>
              <a:bodyPr/>
              <a:lstStyle/>
              <a:p>
                <a:pPr>
                  <a:defRPr b="0" i="0" strike="noStrike" sz="4140" u="none">
                    <a:solidFill>
                      <a:srgbClr val="FFFFFF"/>
                    </a:solidFill>
                    <a:latin typeface="Mulish ExtraLight Black"/>
                  </a:defRPr>
                </a:pPr>
              </a:p>
            </c:txPr>
            <c:dLblPos val="inEnd"/>
            <c:showLegendKey val="0"/>
            <c:showVal val="0"/>
            <c:showCatName val="0"/>
            <c:showSerName val="0"/>
            <c:showPercent val="0"/>
            <c:showBubbleSize val="0"/>
            <c:showLeaderLines val="0"/>
          </c:dLbls>
          <c:cat>
            <c:strRef>
              <c:f>Sheet1!$B$1:$I$1</c:f>
              <c:strCache>
                <c:ptCount val="8"/>
                <c:pt idx="0">
                  <c:v>Empowerment</c:v>
                </c:pt>
                <c:pt idx="1">
                  <c:v>Gift-activation</c:v>
                </c:pt>
                <c:pt idx="2">
                  <c:v>Passion</c:v>
                </c:pt>
                <c:pt idx="3">
                  <c:v>Effectiveness</c:v>
                </c:pt>
                <c:pt idx="4">
                  <c:v>Inspiration</c:v>
                </c:pt>
                <c:pt idx="5">
                  <c:v>Community</c:v>
                </c:pt>
                <c:pt idx="6">
                  <c:v>Wholeness</c:v>
                </c:pt>
                <c:pt idx="7">
                  <c:v>Love</c:v>
                </c:pt>
              </c:strCache>
            </c:strRef>
          </c:cat>
          <c:val>
            <c:numRef>
              <c:f>Sheet1!$B$2:$I$2</c:f>
              <c:numCache>
                <c:ptCount val="8"/>
                <c:pt idx="0">
                  <c:v>61.000000</c:v>
                </c:pt>
                <c:pt idx="1">
                  <c:v>59.000000</c:v>
                </c:pt>
                <c:pt idx="2">
                  <c:v>67.000000</c:v>
                </c:pt>
                <c:pt idx="3">
                  <c:v>56.000000</c:v>
                </c:pt>
                <c:pt idx="4">
                  <c:v>60.000000</c:v>
                </c:pt>
                <c:pt idx="5">
                  <c:v>55.000000</c:v>
                </c:pt>
                <c:pt idx="6">
                  <c:v>68.000000</c:v>
                </c:pt>
                <c:pt idx="7">
                  <c:v>61.000000</c:v>
                </c:pt>
              </c:numCache>
            </c:numRef>
          </c:val>
        </c:ser>
        <c:gapWidth val="10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b="0" i="0" strike="noStrike" sz="2880" u="none">
                <a:solidFill>
                  <a:srgbClr val="FFFFFF"/>
                </a:solidFill>
                <a:latin typeface="Mulish ExtraLight Black"/>
              </a:defRPr>
            </a:pPr>
          </a:p>
        </c:txPr>
        <c:crossAx val="2094734553"/>
        <c:crosses val="autoZero"/>
        <c:auto val="1"/>
        <c:lblAlgn val="ctr"/>
        <c:noMultiLvlLbl val="1"/>
      </c:catAx>
      <c:valAx>
        <c:axId val="2094734553"/>
        <c:scaling>
          <c:orientation val="minMax"/>
          <c:max val="75"/>
          <c:min val="0"/>
        </c:scaling>
        <c:delete val="0"/>
        <c:axPos val="l"/>
        <c:numFmt formatCode="General" sourceLinked="0"/>
        <c:majorTickMark val="none"/>
        <c:minorTickMark val="none"/>
        <c:tickLblPos val="none"/>
        <c:spPr>
          <a:ln w="12700" cap="flat">
            <a:noFill/>
            <a:prstDash val="solid"/>
            <a:miter lim="400000"/>
          </a:ln>
        </c:spPr>
        <c:txPr>
          <a:bodyPr rot="0"/>
          <a:lstStyle/>
          <a:p>
            <a:pPr>
              <a:defRPr b="0" i="0" strike="noStrike" sz="2880" u="none">
                <a:solidFill>
                  <a:srgbClr val="000000"/>
                </a:solidFill>
                <a:latin typeface="Mulish ExtraLight Black"/>
              </a:defRPr>
            </a:pPr>
          </a:p>
        </c:txPr>
        <c:crossAx val="2094734552"/>
        <c:crosses val="autoZero"/>
        <c:crossBetween val="between"/>
        <c:majorUnit val="18.75"/>
        <c:minorUnit val="9.37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123452"/>
          <c:y val="0.0500214"/>
          <c:w val="0.982655"/>
          <c:h val="0.864431"/>
        </c:manualLayout>
      </c:layout>
      <c:barChart>
        <c:barDir val="col"/>
        <c:grouping val="clustered"/>
        <c:varyColors val="0"/>
        <c:ser>
          <c:idx val="0"/>
          <c:order val="0"/>
          <c:tx>
            <c:strRef>
              <c:f>Sheet1!$A$2</c:f>
              <c:strCache>
                <c:ptCount val="1"/>
                <c:pt idx="0">
                  <c:v>Region 1</c:v>
                </c:pt>
              </c:strCache>
            </c:strRef>
          </c:tx>
          <c:spPr>
            <a:solidFill>
              <a:srgbClr val="324B72"/>
            </a:solidFill>
            <a:ln w="12700" cap="flat">
              <a:noFill/>
              <a:miter lim="400000"/>
            </a:ln>
            <a:effectLst/>
          </c:spPr>
          <c:invertIfNegative val="0"/>
          <c:dLbls>
            <c:numFmt formatCode="#,##0" sourceLinked="0"/>
            <c:txPr>
              <a:bodyPr/>
              <a:lstStyle/>
              <a:p>
                <a:pPr>
                  <a:defRPr b="0" i="0" strike="noStrike" sz="4140" u="none">
                    <a:solidFill>
                      <a:srgbClr val="FFFFFF"/>
                    </a:solidFill>
                    <a:latin typeface="Mulish ExtraLight Black"/>
                  </a:defRPr>
                </a:pPr>
              </a:p>
            </c:txPr>
            <c:dLblPos val="inEnd"/>
            <c:showLegendKey val="0"/>
            <c:showVal val="0"/>
            <c:showCatName val="0"/>
            <c:showSerName val="0"/>
            <c:showPercent val="0"/>
            <c:showBubbleSize val="0"/>
            <c:showLeaderLines val="0"/>
          </c:dLbls>
          <c:cat>
            <c:strRef>
              <c:f>Sheet1!$B$1:$I$1</c:f>
              <c:strCache>
                <c:ptCount val="8"/>
                <c:pt idx="0">
                  <c:v>Empowerment</c:v>
                </c:pt>
                <c:pt idx="1">
                  <c:v>Gift-activation</c:v>
                </c:pt>
                <c:pt idx="2">
                  <c:v>Passion</c:v>
                </c:pt>
                <c:pt idx="3">
                  <c:v>Effectiveness</c:v>
                </c:pt>
                <c:pt idx="4">
                  <c:v>Inspiration</c:v>
                </c:pt>
                <c:pt idx="5">
                  <c:v>Community</c:v>
                </c:pt>
                <c:pt idx="6">
                  <c:v>Wholeness</c:v>
                </c:pt>
                <c:pt idx="7">
                  <c:v>Love</c:v>
                </c:pt>
              </c:strCache>
            </c:strRef>
          </c:cat>
          <c:val>
            <c:numRef>
              <c:f>Sheet1!$B$2:$I$2</c:f>
              <c:numCache>
                <c:ptCount val="8"/>
                <c:pt idx="0">
                  <c:v>61.000000</c:v>
                </c:pt>
                <c:pt idx="1">
                  <c:v>59.000000</c:v>
                </c:pt>
                <c:pt idx="2">
                  <c:v>67.000000</c:v>
                </c:pt>
                <c:pt idx="3">
                  <c:v>56.000000</c:v>
                </c:pt>
                <c:pt idx="4">
                  <c:v>60.000000</c:v>
                </c:pt>
                <c:pt idx="5">
                  <c:v>55.000000</c:v>
                </c:pt>
                <c:pt idx="6">
                  <c:v>68.000000</c:v>
                </c:pt>
                <c:pt idx="7">
                  <c:v>61.000000</c:v>
                </c:pt>
              </c:numCache>
            </c:numRef>
          </c:val>
        </c:ser>
        <c:gapWidth val="10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b="0" i="0" strike="noStrike" sz="2880" u="none">
                <a:solidFill>
                  <a:srgbClr val="FFFFFF"/>
                </a:solidFill>
                <a:latin typeface="Mulish ExtraLight Black"/>
              </a:defRPr>
            </a:pPr>
          </a:p>
        </c:txPr>
        <c:crossAx val="2094734553"/>
        <c:crosses val="autoZero"/>
        <c:auto val="1"/>
        <c:lblAlgn val="ctr"/>
        <c:noMultiLvlLbl val="1"/>
      </c:catAx>
      <c:valAx>
        <c:axId val="2094734553"/>
        <c:scaling>
          <c:orientation val="minMax"/>
          <c:max val="75"/>
          <c:min val="0"/>
        </c:scaling>
        <c:delete val="0"/>
        <c:axPos val="l"/>
        <c:numFmt formatCode="General" sourceLinked="0"/>
        <c:majorTickMark val="none"/>
        <c:minorTickMark val="none"/>
        <c:tickLblPos val="none"/>
        <c:spPr>
          <a:ln w="12700" cap="flat">
            <a:noFill/>
            <a:prstDash val="solid"/>
            <a:miter lim="400000"/>
          </a:ln>
        </c:spPr>
        <c:txPr>
          <a:bodyPr rot="0"/>
          <a:lstStyle/>
          <a:p>
            <a:pPr>
              <a:defRPr b="0" i="0" strike="noStrike" sz="2880" u="none">
                <a:solidFill>
                  <a:srgbClr val="000000"/>
                </a:solidFill>
                <a:latin typeface="Mulish ExtraLight Black"/>
              </a:defRPr>
            </a:pPr>
          </a:p>
        </c:txPr>
        <c:crossAx val="2094734552"/>
        <c:crosses val="autoZero"/>
        <c:crossBetween val="between"/>
        <c:majorUnit val="18.75"/>
        <c:minorUnit val="9.37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123452"/>
          <c:y val="0.0500214"/>
          <c:w val="0.982655"/>
          <c:h val="0.864431"/>
        </c:manualLayout>
      </c:layout>
      <c:barChart>
        <c:barDir val="col"/>
        <c:grouping val="clustered"/>
        <c:varyColors val="0"/>
        <c:ser>
          <c:idx val="0"/>
          <c:order val="0"/>
          <c:tx>
            <c:strRef>
              <c:f>Sheet1!$A$2</c:f>
              <c:strCache>
                <c:ptCount val="1"/>
                <c:pt idx="0">
                  <c:v>Region 1</c:v>
                </c:pt>
              </c:strCache>
            </c:strRef>
          </c:tx>
          <c:spPr>
            <a:gradFill flip="none" rotWithShape="1">
              <a:gsLst>
                <a:gs pos="0">
                  <a:srgbClr val="447737"/>
                </a:gs>
                <a:gs pos="100000">
                  <a:srgbClr val="000000"/>
                </a:gs>
              </a:gsLst>
              <a:lin ang="5400000" scaled="0"/>
            </a:gradFill>
            <a:ln w="12700" cap="flat">
              <a:noFill/>
              <a:miter lim="400000"/>
            </a:ln>
            <a:effectLst/>
          </c:spPr>
          <c:invertIfNegative val="0"/>
          <c:dLbls>
            <c:numFmt formatCode="#,##0" sourceLinked="0"/>
            <c:txPr>
              <a:bodyPr/>
              <a:lstStyle/>
              <a:p>
                <a:pPr>
                  <a:defRPr b="0" i="0" strike="noStrike" sz="4140" u="none">
                    <a:solidFill>
                      <a:srgbClr val="FFFFFF"/>
                    </a:solidFill>
                    <a:latin typeface="Mulish ExtraLight Black"/>
                  </a:defRPr>
                </a:pPr>
              </a:p>
            </c:txPr>
            <c:dLblPos val="inEnd"/>
            <c:showLegendKey val="0"/>
            <c:showVal val="0"/>
            <c:showCatName val="0"/>
            <c:showSerName val="0"/>
            <c:showPercent val="0"/>
            <c:showBubbleSize val="0"/>
            <c:showLeaderLines val="0"/>
          </c:dLbls>
          <c:cat>
            <c:strRef>
              <c:f>Sheet1!$B$1:$I$1</c:f>
              <c:strCache>
                <c:ptCount val="8"/>
                <c:pt idx="0">
                  <c:v>Empowerment</c:v>
                </c:pt>
                <c:pt idx="1">
                  <c:v>Gift-activation</c:v>
                </c:pt>
                <c:pt idx="2">
                  <c:v>Passion</c:v>
                </c:pt>
                <c:pt idx="3">
                  <c:v>Effectiveness</c:v>
                </c:pt>
                <c:pt idx="4">
                  <c:v>Inspiration</c:v>
                </c:pt>
                <c:pt idx="5">
                  <c:v>Community</c:v>
                </c:pt>
                <c:pt idx="6">
                  <c:v>Wholeness</c:v>
                </c:pt>
                <c:pt idx="7">
                  <c:v>Love</c:v>
                </c:pt>
              </c:strCache>
            </c:strRef>
          </c:cat>
          <c:val>
            <c:numRef>
              <c:f>Sheet1!$B$2:$I$2</c:f>
              <c:numCache>
                <c:ptCount val="8"/>
                <c:pt idx="0">
                  <c:v>61.000000</c:v>
                </c:pt>
                <c:pt idx="1">
                  <c:v>59.000000</c:v>
                </c:pt>
                <c:pt idx="2">
                  <c:v>67.000000</c:v>
                </c:pt>
                <c:pt idx="3">
                  <c:v>56.000000</c:v>
                </c:pt>
                <c:pt idx="4">
                  <c:v>60.000000</c:v>
                </c:pt>
                <c:pt idx="5">
                  <c:v>55.000000</c:v>
                </c:pt>
                <c:pt idx="6">
                  <c:v>68.000000</c:v>
                </c:pt>
                <c:pt idx="7">
                  <c:v>61.000000</c:v>
                </c:pt>
              </c:numCache>
            </c:numRef>
          </c:val>
        </c:ser>
        <c:gapWidth val="10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b="0" i="0" strike="noStrike" sz="2880" u="none">
                <a:solidFill>
                  <a:srgbClr val="000000"/>
                </a:solidFill>
                <a:latin typeface="Mulish ExtraLight Black"/>
              </a:defRPr>
            </a:pPr>
          </a:p>
        </c:txPr>
        <c:crossAx val="2094734553"/>
        <c:crosses val="autoZero"/>
        <c:auto val="1"/>
        <c:lblAlgn val="ctr"/>
        <c:noMultiLvlLbl val="1"/>
      </c:catAx>
      <c:valAx>
        <c:axId val="2094734553"/>
        <c:scaling>
          <c:orientation val="minMax"/>
          <c:max val="75"/>
          <c:min val="0"/>
        </c:scaling>
        <c:delete val="0"/>
        <c:axPos val="l"/>
        <c:numFmt formatCode="General" sourceLinked="0"/>
        <c:majorTickMark val="none"/>
        <c:minorTickMark val="none"/>
        <c:tickLblPos val="none"/>
        <c:spPr>
          <a:ln w="12700" cap="flat">
            <a:noFill/>
            <a:prstDash val="solid"/>
            <a:miter lim="400000"/>
          </a:ln>
        </c:spPr>
        <c:txPr>
          <a:bodyPr rot="0"/>
          <a:lstStyle/>
          <a:p>
            <a:pPr>
              <a:defRPr b="0" i="0" strike="noStrike" sz="2880" u="none">
                <a:solidFill>
                  <a:srgbClr val="000000"/>
                </a:solidFill>
                <a:latin typeface="Mulish ExtraLight Black"/>
              </a:defRPr>
            </a:pPr>
          </a:p>
        </c:txPr>
        <c:crossAx val="2094734552"/>
        <c:crosses val="autoZero"/>
        <c:crossBetween val="between"/>
        <c:majorUnit val="18.75"/>
        <c:minorUnit val="9.37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123452"/>
          <c:y val="0.0500214"/>
          <c:w val="0.982655"/>
          <c:h val="0.864431"/>
        </c:manualLayout>
      </c:layout>
      <c:barChart>
        <c:barDir val="col"/>
        <c:grouping val="clustered"/>
        <c:varyColors val="0"/>
        <c:ser>
          <c:idx val="0"/>
          <c:order val="0"/>
          <c:tx>
            <c:strRef>
              <c:f>Sheet1!$A$2</c:f>
              <c:strCache>
                <c:ptCount val="1"/>
                <c:pt idx="0">
                  <c:v>Region 1</c:v>
                </c:pt>
              </c:strCache>
            </c:strRef>
          </c:tx>
          <c:spPr>
            <a:solidFill>
              <a:srgbClr val="324B72"/>
            </a:solidFill>
            <a:ln w="12700" cap="flat">
              <a:noFill/>
              <a:miter lim="400000"/>
            </a:ln>
            <a:effectLst/>
          </c:spPr>
          <c:invertIfNegative val="0"/>
          <c:dLbls>
            <c:numFmt formatCode="#,##0" sourceLinked="0"/>
            <c:txPr>
              <a:bodyPr/>
              <a:lstStyle/>
              <a:p>
                <a:pPr>
                  <a:defRPr b="0" i="0" strike="noStrike" sz="4140" u="none">
                    <a:solidFill>
                      <a:srgbClr val="FFFFFF"/>
                    </a:solidFill>
                    <a:latin typeface="Mulish ExtraLight Black"/>
                  </a:defRPr>
                </a:pPr>
              </a:p>
            </c:txPr>
            <c:dLblPos val="inEnd"/>
            <c:showLegendKey val="0"/>
            <c:showVal val="0"/>
            <c:showCatName val="0"/>
            <c:showSerName val="0"/>
            <c:showPercent val="0"/>
            <c:showBubbleSize val="0"/>
            <c:showLeaderLines val="0"/>
          </c:dLbls>
          <c:cat>
            <c:strRef>
              <c:f>Sheet1!$B$1:$I$1</c:f>
              <c:strCache>
                <c:ptCount val="8"/>
                <c:pt idx="0">
                  <c:v>Empowerment</c:v>
                </c:pt>
                <c:pt idx="1">
                  <c:v>Gift-activation</c:v>
                </c:pt>
                <c:pt idx="2">
                  <c:v>Passion</c:v>
                </c:pt>
                <c:pt idx="3">
                  <c:v>Effectiveness</c:v>
                </c:pt>
                <c:pt idx="4">
                  <c:v>Inspiration</c:v>
                </c:pt>
                <c:pt idx="5">
                  <c:v>Community</c:v>
                </c:pt>
                <c:pt idx="6">
                  <c:v>Wholeness</c:v>
                </c:pt>
                <c:pt idx="7">
                  <c:v>Love</c:v>
                </c:pt>
              </c:strCache>
            </c:strRef>
          </c:cat>
          <c:val>
            <c:numRef>
              <c:f>Sheet1!$B$2:$I$2</c:f>
              <c:numCache>
                <c:ptCount val="8"/>
                <c:pt idx="0">
                  <c:v>61.000000</c:v>
                </c:pt>
                <c:pt idx="1">
                  <c:v>59.000000</c:v>
                </c:pt>
                <c:pt idx="2">
                  <c:v>67.000000</c:v>
                </c:pt>
                <c:pt idx="3">
                  <c:v>56.000000</c:v>
                </c:pt>
                <c:pt idx="4">
                  <c:v>60.000000</c:v>
                </c:pt>
                <c:pt idx="5">
                  <c:v>55.000000</c:v>
                </c:pt>
                <c:pt idx="6">
                  <c:v>68.000000</c:v>
                </c:pt>
                <c:pt idx="7">
                  <c:v>61.000000</c:v>
                </c:pt>
              </c:numCache>
            </c:numRef>
          </c:val>
        </c:ser>
        <c:gapWidth val="10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b="0" i="0" strike="noStrike" sz="2880" u="none">
                <a:solidFill>
                  <a:srgbClr val="FFFFFF"/>
                </a:solidFill>
                <a:latin typeface="Mulish ExtraLight Black"/>
              </a:defRPr>
            </a:pPr>
          </a:p>
        </c:txPr>
        <c:crossAx val="2094734553"/>
        <c:crosses val="autoZero"/>
        <c:auto val="1"/>
        <c:lblAlgn val="ctr"/>
        <c:noMultiLvlLbl val="1"/>
      </c:catAx>
      <c:valAx>
        <c:axId val="2094734553"/>
        <c:scaling>
          <c:orientation val="minMax"/>
          <c:max val="75"/>
          <c:min val="0"/>
        </c:scaling>
        <c:delete val="0"/>
        <c:axPos val="l"/>
        <c:numFmt formatCode="General" sourceLinked="0"/>
        <c:majorTickMark val="none"/>
        <c:minorTickMark val="none"/>
        <c:tickLblPos val="none"/>
        <c:spPr>
          <a:ln w="12700" cap="flat">
            <a:noFill/>
            <a:prstDash val="solid"/>
            <a:miter lim="400000"/>
          </a:ln>
        </c:spPr>
        <c:txPr>
          <a:bodyPr rot="0"/>
          <a:lstStyle/>
          <a:p>
            <a:pPr>
              <a:defRPr b="0" i="0" strike="noStrike" sz="2880" u="none">
                <a:solidFill>
                  <a:srgbClr val="000000"/>
                </a:solidFill>
                <a:latin typeface="Mulish ExtraLight Black"/>
              </a:defRPr>
            </a:pPr>
          </a:p>
        </c:txPr>
        <c:crossAx val="2094734552"/>
        <c:crosses val="autoZero"/>
        <c:crossBetween val="between"/>
        <c:majorUnit val="18.75"/>
        <c:minorUnit val="9.375"/>
      </c:valAx>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7" name="Shape 197"/>
          <p:cNvSpPr/>
          <p:nvPr>
            <p:ph type="sldImg"/>
          </p:nvPr>
        </p:nvSpPr>
        <p:spPr>
          <a:xfrm>
            <a:off x="1143000" y="685800"/>
            <a:ext cx="4572000" cy="3429000"/>
          </a:xfrm>
          <a:prstGeom prst="rect">
            <a:avLst/>
          </a:prstGeom>
        </p:spPr>
        <p:txBody>
          <a:bodyPr/>
          <a:lstStyle/>
          <a:p>
            <a:pPr/>
          </a:p>
        </p:txBody>
      </p:sp>
      <p:sp>
        <p:nvSpPr>
          <p:cNvPr id="198" name="Shape 19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pic>
        <p:nvPicPr>
          <p:cNvPr id="162" name="Logo small.png" descr="Logo small.png"/>
          <p:cNvPicPr>
            <a:picLocks noChangeAspect="1"/>
          </p:cNvPicPr>
          <p:nvPr/>
        </p:nvPicPr>
        <p:blipFill>
          <a:blip r:embed="rId2">
            <a:extLst/>
          </a:blip>
          <a:stretch>
            <a:fillRect/>
          </a:stretch>
        </p:blipFill>
        <p:spPr>
          <a:xfrm>
            <a:off x="11363771" y="11829125"/>
            <a:ext cx="1656458" cy="1600201"/>
          </a:xfrm>
          <a:prstGeom prst="rect">
            <a:avLst/>
          </a:prstGeom>
          <a:ln w="12700">
            <a:miter lim="400000"/>
          </a:ln>
        </p:spPr>
      </p:pic>
      <p:sp>
        <p:nvSpPr>
          <p:cNvPr id="1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70" name="Author and Date"/>
          <p:cNvSpPr txBox="1"/>
          <p:nvPr>
            <p:ph type="body" sz="quarter" idx="21" hasCustomPrompt="1"/>
          </p:nvPr>
        </p:nvSpPr>
        <p:spPr>
          <a:xfrm>
            <a:off x="3949005" y="10609397"/>
            <a:ext cx="16478252" cy="477734"/>
          </a:xfrm>
          <a:prstGeom prst="rect">
            <a:avLst/>
          </a:prstGeom>
        </p:spPr>
        <p:txBody>
          <a:bodyPr lIns="34289" tIns="34289" rIns="34289" bIns="34289"/>
          <a:lstStyle>
            <a:lvl1pPr marL="0" indent="0" defTabSz="726440">
              <a:lnSpc>
                <a:spcPct val="100000"/>
              </a:lnSpc>
              <a:spcBef>
                <a:spcPts val="0"/>
              </a:spcBef>
              <a:buSzTx/>
              <a:buNone/>
              <a:defRPr b="1" sz="2816"/>
            </a:lvl1pPr>
          </a:lstStyle>
          <a:p>
            <a:pPr/>
            <a:r>
              <a:t>Author and Date</a:t>
            </a:r>
          </a:p>
        </p:txBody>
      </p:sp>
      <p:sp>
        <p:nvSpPr>
          <p:cNvPr id="171" name="Presentation Title"/>
          <p:cNvSpPr txBox="1"/>
          <p:nvPr>
            <p:ph type="title" hasCustomPrompt="1"/>
          </p:nvPr>
        </p:nvSpPr>
        <p:spPr>
          <a:xfrm>
            <a:off x="3952872" y="3645742"/>
            <a:ext cx="16478254" cy="3486151"/>
          </a:xfrm>
          <a:prstGeom prst="rect">
            <a:avLst/>
          </a:prstGeom>
        </p:spPr>
        <p:txBody>
          <a:bodyPr lIns="38100" tIns="38100" rIns="38100" bIns="38100" anchor="b"/>
          <a:lstStyle>
            <a:lvl1pPr defTabSz="2438339">
              <a:defRPr spc="-228" sz="11400"/>
            </a:lvl1pPr>
          </a:lstStyle>
          <a:p>
            <a:pPr/>
            <a:r>
              <a:t>Presentation Title</a:t>
            </a:r>
          </a:p>
        </p:txBody>
      </p:sp>
      <p:sp>
        <p:nvSpPr>
          <p:cNvPr id="172" name="Body Level One…"/>
          <p:cNvSpPr txBox="1"/>
          <p:nvPr>
            <p:ph type="body" sz="quarter" idx="1" hasCustomPrompt="1"/>
          </p:nvPr>
        </p:nvSpPr>
        <p:spPr>
          <a:xfrm>
            <a:off x="3949006" y="7131893"/>
            <a:ext cx="16478253" cy="1428751"/>
          </a:xfrm>
          <a:prstGeom prst="rect">
            <a:avLst/>
          </a:prstGeom>
        </p:spPr>
        <p:txBody>
          <a:bodyPr lIns="38100" tIns="38100" rIns="38100" bIns="38100"/>
          <a:lstStyle>
            <a:lvl1pPr marL="0" indent="0" defTabSz="825500">
              <a:lnSpc>
                <a:spcPct val="100000"/>
              </a:lnSpc>
              <a:spcBef>
                <a:spcPts val="0"/>
              </a:spcBef>
              <a:buSzTx/>
              <a:buNone/>
              <a:defRPr b="1" sz="5200"/>
            </a:lvl1pPr>
            <a:lvl2pPr marL="0" indent="457200" defTabSz="825500">
              <a:lnSpc>
                <a:spcPct val="100000"/>
              </a:lnSpc>
              <a:spcBef>
                <a:spcPts val="0"/>
              </a:spcBef>
              <a:buSzTx/>
              <a:buNone/>
              <a:defRPr b="1" sz="5200"/>
            </a:lvl2pPr>
            <a:lvl3pPr marL="0" indent="914400" defTabSz="825500">
              <a:lnSpc>
                <a:spcPct val="100000"/>
              </a:lnSpc>
              <a:spcBef>
                <a:spcPts val="0"/>
              </a:spcBef>
              <a:buSzTx/>
              <a:buNone/>
              <a:defRPr b="1" sz="5200"/>
            </a:lvl3pPr>
            <a:lvl4pPr marL="0" indent="1371600" defTabSz="825500">
              <a:lnSpc>
                <a:spcPct val="100000"/>
              </a:lnSpc>
              <a:spcBef>
                <a:spcPts val="0"/>
              </a:spcBef>
              <a:buSzTx/>
              <a:buNone/>
              <a:defRPr b="1" sz="5200"/>
            </a:lvl4pPr>
            <a:lvl5pPr marL="0" indent="1828800" defTabSz="825500">
              <a:lnSpc>
                <a:spcPct val="100000"/>
              </a:lnSpc>
              <a:spcBef>
                <a:spcPts val="0"/>
              </a:spcBef>
              <a:buSzTx/>
              <a:buNone/>
              <a:defRPr b="1" sz="5200"/>
            </a:lvl5pPr>
          </a:lstStyle>
          <a:p>
            <a:pPr/>
            <a:r>
              <a:t>Presentation Subtitle</a:t>
            </a:r>
          </a:p>
          <a:p>
            <a:pPr lvl="1"/>
            <a:r>
              <a:t/>
            </a:r>
          </a:p>
          <a:p>
            <a:pPr lvl="2"/>
            <a:r>
              <a:t/>
            </a:r>
          </a:p>
          <a:p>
            <a:pPr lvl="3"/>
            <a:r>
              <a:t/>
            </a:r>
          </a:p>
          <a:p>
            <a:pPr lvl="4"/>
            <a:r>
              <a:t/>
            </a:r>
          </a:p>
        </p:txBody>
      </p:sp>
      <p:sp>
        <p:nvSpPr>
          <p:cNvPr id="173" name="Slide Number"/>
          <p:cNvSpPr txBox="1"/>
          <p:nvPr>
            <p:ph type="sldNum" sz="quarter" idx="2"/>
          </p:nvPr>
        </p:nvSpPr>
        <p:spPr>
          <a:xfrm>
            <a:off x="12029884" y="11507089"/>
            <a:ext cx="314859" cy="299111"/>
          </a:xfrm>
          <a:prstGeom prst="rect">
            <a:avLst/>
          </a:prstGeom>
        </p:spPr>
        <p:txBody>
          <a:bodyPr lIns="38100" tIns="38100" rIns="38100" bIns="38100"/>
          <a:lstStyle>
            <a:lvl1pPr defTabSz="584200">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80" name="Slide Title"/>
          <p:cNvSpPr txBox="1"/>
          <p:nvPr>
            <p:ph type="title" hasCustomPrompt="1"/>
          </p:nvPr>
        </p:nvSpPr>
        <p:spPr>
          <a:xfrm>
            <a:off x="1219200" y="774700"/>
            <a:ext cx="21945600" cy="1727200"/>
          </a:xfrm>
          <a:prstGeom prst="rect">
            <a:avLst/>
          </a:prstGeom>
        </p:spPr>
        <p:txBody>
          <a:bodyPr/>
          <a:lstStyle>
            <a:lvl1pPr algn="ctr" defTabSz="2438400">
              <a:defRPr b="0" spc="-84" sz="8400">
                <a:latin typeface="Canela Bold"/>
                <a:ea typeface="Canela Bold"/>
                <a:cs typeface="Canela Bold"/>
                <a:sym typeface="Canela Bold"/>
              </a:defRPr>
            </a:lvl1pPr>
          </a:lstStyle>
          <a:p>
            <a:pPr/>
            <a:r>
              <a:t>Slide Title</a:t>
            </a:r>
          </a:p>
        </p:txBody>
      </p:sp>
      <p:sp>
        <p:nvSpPr>
          <p:cNvPr id="181" name="Slide Subtitle"/>
          <p:cNvSpPr txBox="1"/>
          <p:nvPr>
            <p:ph type="body" sz="quarter" idx="21" hasCustomPrompt="1"/>
          </p:nvPr>
        </p:nvSpPr>
        <p:spPr>
          <a:xfrm>
            <a:off x="1219200" y="2384648"/>
            <a:ext cx="21945602" cy="832613"/>
          </a:xfrm>
          <a:prstGeom prst="rect">
            <a:avLst/>
          </a:prstGeom>
        </p:spPr>
        <p:txBody>
          <a:bodyPr/>
          <a:lstStyle>
            <a:lvl1pPr marL="0" indent="0" algn="ctr" defTabSz="792479">
              <a:lnSpc>
                <a:spcPct val="100000"/>
              </a:lnSpc>
              <a:spcBef>
                <a:spcPts val="0"/>
              </a:spcBef>
              <a:buSzTx/>
              <a:buNone/>
              <a:defRPr spc="-42" sz="4224">
                <a:latin typeface="Graphik Semibold"/>
                <a:ea typeface="Graphik Semibold"/>
                <a:cs typeface="Graphik Semibold"/>
                <a:sym typeface="Graphik Semibold"/>
              </a:defRPr>
            </a:lvl1pPr>
          </a:lstStyle>
          <a:p>
            <a:pPr/>
            <a:r>
              <a:t>Slide Subtitle</a:t>
            </a:r>
          </a:p>
        </p:txBody>
      </p:sp>
      <p:sp>
        <p:nvSpPr>
          <p:cNvPr id="182" name="Slide Number"/>
          <p:cNvSpPr txBox="1"/>
          <p:nvPr>
            <p:ph type="sldNum" sz="quarter" idx="2"/>
          </p:nvPr>
        </p:nvSpPr>
        <p:spPr>
          <a:xfrm>
            <a:off x="11991339" y="12684760"/>
            <a:ext cx="408941" cy="444501"/>
          </a:xfrm>
          <a:prstGeom prst="rect">
            <a:avLst/>
          </a:prstGeom>
        </p:spPr>
        <p:txBody>
          <a:bodyPr/>
          <a:lstStyle>
            <a:lvl1pPr>
              <a:defRPr sz="2000">
                <a:solidFill>
                  <a:srgbClr val="5E5E5E"/>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89" name="Title Text"/>
          <p:cNvSpPr txBox="1"/>
          <p:nvPr>
            <p:ph type="title"/>
          </p:nvPr>
        </p:nvSpPr>
        <p:spPr>
          <a:xfrm>
            <a:off x="4833937" y="2303859"/>
            <a:ext cx="14716126" cy="4643438"/>
          </a:xfrm>
          <a:prstGeom prst="rect">
            <a:avLst/>
          </a:prstGeom>
        </p:spPr>
        <p:txBody>
          <a:bodyPr lIns="71437" tIns="71437" rIns="71437" bIns="71437" anchor="b"/>
          <a:lstStyle>
            <a:lvl1pPr algn="ctr" defTabSz="584200">
              <a:lnSpc>
                <a:spcPct val="100000"/>
              </a:lnSpc>
              <a:defRPr b="0" spc="0" sz="11200">
                <a:latin typeface="Helvetica Light"/>
                <a:ea typeface="Helvetica Light"/>
                <a:cs typeface="Helvetica Light"/>
                <a:sym typeface="Helvetica Light"/>
              </a:defRPr>
            </a:lvl1pPr>
          </a:lstStyle>
          <a:p>
            <a:pPr/>
            <a:r>
              <a:t>Title Text</a:t>
            </a:r>
          </a:p>
        </p:txBody>
      </p:sp>
      <p:sp>
        <p:nvSpPr>
          <p:cNvPr id="190" name="Body Level One…"/>
          <p:cNvSpPr txBox="1"/>
          <p:nvPr>
            <p:ph type="body" sz="quarter" idx="1"/>
          </p:nvPr>
        </p:nvSpPr>
        <p:spPr>
          <a:xfrm>
            <a:off x="4833937" y="7072312"/>
            <a:ext cx="14716126" cy="1589485"/>
          </a:xfrm>
          <a:prstGeom prst="rect">
            <a:avLst/>
          </a:prstGeom>
        </p:spPr>
        <p:txBody>
          <a:bodyPr lIns="71437" tIns="71437" rIns="71437" bIns="71437"/>
          <a:lstStyle>
            <a:lvl1pPr marL="0" indent="0" algn="ctr" defTabSz="584200">
              <a:lnSpc>
                <a:spcPct val="100000"/>
              </a:lnSpc>
              <a:spcBef>
                <a:spcPts val="0"/>
              </a:spcBef>
              <a:buSzTx/>
              <a:buNone/>
              <a:defRPr sz="4400">
                <a:latin typeface="Helvetica Light"/>
                <a:ea typeface="Helvetica Light"/>
                <a:cs typeface="Helvetica Light"/>
                <a:sym typeface="Helvetica Light"/>
              </a:defRPr>
            </a:lvl1pPr>
            <a:lvl2pPr marL="0" indent="228600" algn="ctr" defTabSz="584200">
              <a:lnSpc>
                <a:spcPct val="100000"/>
              </a:lnSpc>
              <a:spcBef>
                <a:spcPts val="0"/>
              </a:spcBef>
              <a:buSzTx/>
              <a:buNone/>
              <a:defRPr sz="4400">
                <a:latin typeface="Helvetica Light"/>
                <a:ea typeface="Helvetica Light"/>
                <a:cs typeface="Helvetica Light"/>
                <a:sym typeface="Helvetica Light"/>
              </a:defRPr>
            </a:lvl2pPr>
            <a:lvl3pPr marL="0" indent="457200" algn="ctr" defTabSz="584200">
              <a:lnSpc>
                <a:spcPct val="100000"/>
              </a:lnSpc>
              <a:spcBef>
                <a:spcPts val="0"/>
              </a:spcBef>
              <a:buSzTx/>
              <a:buNone/>
              <a:defRPr sz="4400">
                <a:latin typeface="Helvetica Light"/>
                <a:ea typeface="Helvetica Light"/>
                <a:cs typeface="Helvetica Light"/>
                <a:sym typeface="Helvetica Light"/>
              </a:defRPr>
            </a:lvl3pPr>
            <a:lvl4pPr marL="0" indent="685800" algn="ctr" defTabSz="584200">
              <a:lnSpc>
                <a:spcPct val="100000"/>
              </a:lnSpc>
              <a:spcBef>
                <a:spcPts val="0"/>
              </a:spcBef>
              <a:buSzTx/>
              <a:buNone/>
              <a:defRPr sz="4400">
                <a:latin typeface="Helvetica Light"/>
                <a:ea typeface="Helvetica Light"/>
                <a:cs typeface="Helvetica Light"/>
                <a:sym typeface="Helvetica Light"/>
              </a:defRPr>
            </a:lvl4pPr>
            <a:lvl5pPr marL="0" indent="914400" algn="ctr" defTabSz="584200">
              <a:lnSpc>
                <a:spcPct val="100000"/>
              </a:lnSpc>
              <a:spcBef>
                <a:spcPts val="0"/>
              </a:spcBef>
              <a:buSzTx/>
              <a:buNone/>
              <a:defRPr sz="44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91" name="Slide Number"/>
          <p:cNvSpPr txBox="1"/>
          <p:nvPr>
            <p:ph type="sldNum" sz="quarter" idx="2"/>
          </p:nvPr>
        </p:nvSpPr>
        <p:spPr>
          <a:xfrm>
            <a:off x="11935814" y="13010554"/>
            <a:ext cx="494513" cy="511176"/>
          </a:xfrm>
          <a:prstGeom prst="rect">
            <a:avLst/>
          </a:prstGeom>
        </p:spPr>
        <p:txBody>
          <a:bodyPr lIns="71437" tIns="71437" rIns="71437" bIns="71437" anchor="t"/>
          <a:lstStyle>
            <a:lvl1pPr>
              <a:defRPr sz="24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nd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nd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nd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chart" Target="../charts/chart1.xml"/><Relationship Id="rId11" Type="http://schemas.openxmlformats.org/officeDocument/2006/relationships/image" Target="../media/image11.png"/><Relationship Id="rId12" Type="http://schemas.openxmlformats.org/officeDocument/2006/relationships/image" Target="../media/image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chart" Target="../charts/chart2.xml"/><Relationship Id="rId11" Type="http://schemas.openxmlformats.org/officeDocument/2006/relationships/image" Target="../media/image20.png"/><Relationship Id="rId12"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chart" Target="../charts/chart3.xml"/><Relationship Id="rId11" Type="http://schemas.openxmlformats.org/officeDocument/2006/relationships/image" Target="../media/image29.png"/><Relationship Id="rId12"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chart" Target="../charts/chart4.xml"/><Relationship Id="rId11" Type="http://schemas.openxmlformats.org/officeDocument/2006/relationships/image" Target="../media/image38.png"/><Relationship Id="rId12"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9.png"/><Relationship Id="rId3" Type="http://schemas.openxmlformats.org/officeDocument/2006/relationships/image" Target="../media/image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 Id="rId3" Type="http://schemas.openxmlformats.org/officeDocument/2006/relationships/image" Target="../media/image40.png"/><Relationship Id="rId4" Type="http://schemas.openxmlformats.org/officeDocument/2006/relationships/image" Target="../media/image4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chart" Target="../charts/chart5.xml"/><Relationship Id="rId11" Type="http://schemas.openxmlformats.org/officeDocument/2006/relationships/image" Target="../media/image50.png"/><Relationship Id="rId12" Type="http://schemas.openxmlformats.org/officeDocument/2006/relationships/image" Target="../media/image1.png"/><Relationship Id="rId13" Type="http://schemas.openxmlformats.org/officeDocument/2006/relationships/image" Target="../media/image51.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2.png"/><Relationship Id="rId3" Type="http://schemas.openxmlformats.org/officeDocument/2006/relationships/image" Target="../media/image1.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3.png"/><Relationship Id="rId3" Type="http://schemas.openxmlformats.org/officeDocument/2006/relationships/image" Target="../media/image1.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4.png"/><Relationship Id="rId3" Type="http://schemas.openxmlformats.org/officeDocument/2006/relationships/image" Target="../media/image1.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 Id="rId3" Type="http://schemas.openxmlformats.org/officeDocument/2006/relationships/hyperlink" Target="http://www.ncd.life/church" TargetMode="External"/></Relationships>

</file>

<file path=ppt/slides/_rels/slide5.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http://www.ncd.life/church" TargetMode="External"/><Relationship Id="rId3" Type="http://schemas.openxmlformats.org/officeDocument/2006/relationships/image" Target="../media/image1.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slide" Target="slide68.xml"/><Relationship Id="rId6" Type="http://schemas.openxmlformats.org/officeDocument/2006/relationships/slide" Target="slide59.xml"/><Relationship Id="rId7" Type="http://schemas.openxmlformats.org/officeDocument/2006/relationships/slide" Target="slide53.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7.png"/><Relationship Id="rId3" Type="http://schemas.openxmlformats.org/officeDocument/2006/relationships/slide" Target="slide68.xml"/><Relationship Id="rId4" Type="http://schemas.openxmlformats.org/officeDocument/2006/relationships/slide" Target="slide59.xml"/><Relationship Id="rId5" Type="http://schemas.openxmlformats.org/officeDocument/2006/relationships/slide" Target="slide53.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7.png"/><Relationship Id="rId3" Type="http://schemas.openxmlformats.org/officeDocument/2006/relationships/slide" Target="slide59.xml"/><Relationship Id="rId4" Type="http://schemas.openxmlformats.org/officeDocument/2006/relationships/slide" Target="slide54.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7.png"/><Relationship Id="rId3" Type="http://schemas.openxmlformats.org/officeDocument/2006/relationships/slide" Target="slide59.xml"/><Relationship Id="rId4" Type="http://schemas.openxmlformats.org/officeDocument/2006/relationships/slide" Target="slide55.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7.png"/><Relationship Id="rId3" Type="http://schemas.openxmlformats.org/officeDocument/2006/relationships/slide" Target="slide68.xml"/><Relationship Id="rId4" Type="http://schemas.openxmlformats.org/officeDocument/2006/relationships/slide" Target="slide53.xml"/><Relationship Id="rId5" Type="http://schemas.openxmlformats.org/officeDocument/2006/relationships/slide" Target="slide59.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7.png"/><Relationship Id="rId3" Type="http://schemas.openxmlformats.org/officeDocument/2006/relationships/slide" Target="slide53.xml"/><Relationship Id="rId4" Type="http://schemas.openxmlformats.org/officeDocument/2006/relationships/slide" Target="slide59.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7.png"/><Relationship Id="rId3" Type="http://schemas.openxmlformats.org/officeDocument/2006/relationships/slide" Target="slide53.xml"/><Relationship Id="rId4" Type="http://schemas.openxmlformats.org/officeDocument/2006/relationships/slide" Target="slide59.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7.png"/><Relationship Id="rId3" Type="http://schemas.openxmlformats.org/officeDocument/2006/relationships/slide" Target="slide68.xml"/><Relationship Id="rId4" Type="http://schemas.openxmlformats.org/officeDocument/2006/relationships/slide" Target="slide59.xml"/><Relationship Id="rId5" Type="http://schemas.openxmlformats.org/officeDocument/2006/relationships/slide" Target="slide53.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7.png"/><Relationship Id="rId3" Type="http://schemas.openxmlformats.org/officeDocument/2006/relationships/slide" Target="slide60.xml"/><Relationship Id="rId4" Type="http://schemas.openxmlformats.org/officeDocument/2006/relationships/slide" Target="slide53.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7.png"/><Relationship Id="rId3" Type="http://schemas.openxmlformats.org/officeDocument/2006/relationships/slide" Target="slide61.xml"/><Relationship Id="rId4" Type="http://schemas.openxmlformats.org/officeDocument/2006/relationships/slide" Target="slide53.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8.png"/><Relationship Id="rId3" Type="http://schemas.openxmlformats.org/officeDocument/2006/relationships/image" Target="../media/image57.png"/><Relationship Id="rId4" Type="http://schemas.openxmlformats.org/officeDocument/2006/relationships/slide" Target="slide62.xml"/><Relationship Id="rId5" Type="http://schemas.openxmlformats.org/officeDocument/2006/relationships/slide" Target="slide53.xml"/><Relationship Id="rId6" Type="http://schemas.openxmlformats.org/officeDocument/2006/relationships/image" Target="../media/image1.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6.xml"/><Relationship Id="rId3" Type="http://schemas.openxmlformats.org/officeDocument/2006/relationships/image" Target="../media/image1.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66.png"/><Relationship Id="rId10" Type="http://schemas.openxmlformats.org/officeDocument/2006/relationships/chart" Target="../charts/chart7.xml"/><Relationship Id="rId11" Type="http://schemas.openxmlformats.org/officeDocument/2006/relationships/image" Target="../media/image67.png"/><Relationship Id="rId12" Type="http://schemas.openxmlformats.org/officeDocument/2006/relationships/image" Target="../media/image1.png"/><Relationship Id="rId13" Type="http://schemas.openxmlformats.org/officeDocument/2006/relationships/image" Target="../media/image5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png"/><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1" name="Group"/>
          <p:cNvGrpSpPr/>
          <p:nvPr/>
        </p:nvGrpSpPr>
        <p:grpSpPr>
          <a:xfrm>
            <a:off x="-3204823" y="-4675223"/>
            <a:ext cx="30793647" cy="26766777"/>
            <a:chOff x="0" y="0"/>
            <a:chExt cx="30793645" cy="26766775"/>
          </a:xfrm>
        </p:grpSpPr>
        <p:sp>
          <p:nvSpPr>
            <p:cNvPr id="200" name="Circle"/>
            <p:cNvSpPr/>
            <p:nvPr/>
          </p:nvSpPr>
          <p:spPr>
            <a:xfrm>
              <a:off x="8332806" y="5815333"/>
              <a:ext cx="14103503" cy="14103503"/>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01" name="Shape"/>
            <p:cNvSpPr/>
            <p:nvPr/>
          </p:nvSpPr>
          <p:spPr>
            <a:xfrm rot="7200000">
              <a:off x="14894352" y="5162603"/>
              <a:ext cx="8548261" cy="9563217"/>
            </a:xfrm>
            <a:custGeom>
              <a:avLst/>
              <a:gdLst/>
              <a:ahLst/>
              <a:cxnLst>
                <a:cxn ang="0">
                  <a:pos x="wd2" y="hd2"/>
                </a:cxn>
                <a:cxn ang="5400000">
                  <a:pos x="wd2" y="hd2"/>
                </a:cxn>
                <a:cxn ang="10800000">
                  <a:pos x="wd2" y="hd2"/>
                </a:cxn>
                <a:cxn ang="16200000">
                  <a:pos x="wd2" y="hd2"/>
                </a:cxn>
              </a:cxnLst>
              <a:rect l="0" t="0" r="r" b="b"/>
              <a:pathLst>
                <a:path w="21437" h="21487" fill="norm" stroke="1" extrusionOk="0">
                  <a:moveTo>
                    <a:pt x="19" y="3610"/>
                  </a:moveTo>
                  <a:cubicBezTo>
                    <a:pt x="4525" y="1076"/>
                    <a:pt x="8025" y="136"/>
                    <a:pt x="11273" y="14"/>
                  </a:cubicBezTo>
                  <a:cubicBezTo>
                    <a:pt x="14656" y="-113"/>
                    <a:pt x="17739" y="641"/>
                    <a:pt x="21437" y="1578"/>
                  </a:cubicBezTo>
                  <a:cubicBezTo>
                    <a:pt x="15405" y="4093"/>
                    <a:pt x="12152" y="7893"/>
                    <a:pt x="10472" y="11701"/>
                  </a:cubicBezTo>
                  <a:cubicBezTo>
                    <a:pt x="8844" y="15390"/>
                    <a:pt x="8706" y="19062"/>
                    <a:pt x="8862" y="21487"/>
                  </a:cubicBezTo>
                  <a:cubicBezTo>
                    <a:pt x="6616" y="19618"/>
                    <a:pt x="4388" y="17939"/>
                    <a:pt x="2696" y="15315"/>
                  </a:cubicBezTo>
                  <a:cubicBezTo>
                    <a:pt x="992" y="12672"/>
                    <a:pt x="-163" y="9116"/>
                    <a:pt x="19" y="3610"/>
                  </a:cubicBezTo>
                  <a:close/>
                </a:path>
              </a:pathLst>
            </a:custGeom>
            <a:solidFill>
              <a:srgbClr val="C2B158"/>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02" name="Shape"/>
            <p:cNvSpPr/>
            <p:nvPr/>
          </p:nvSpPr>
          <p:spPr>
            <a:xfrm rot="14400000">
              <a:off x="11590990" y="12634103"/>
              <a:ext cx="8802080" cy="9743146"/>
            </a:xfrm>
            <a:custGeom>
              <a:avLst/>
              <a:gdLst/>
              <a:ahLst/>
              <a:cxnLst>
                <a:cxn ang="0">
                  <a:pos x="wd2" y="hd2"/>
                </a:cxn>
                <a:cxn ang="5400000">
                  <a:pos x="wd2" y="hd2"/>
                </a:cxn>
                <a:cxn ang="10800000">
                  <a:pos x="wd2" y="hd2"/>
                </a:cxn>
                <a:cxn ang="16200000">
                  <a:pos x="wd2" y="hd2"/>
                </a:cxn>
              </a:cxnLst>
              <a:rect l="0" t="0" r="r" b="b"/>
              <a:pathLst>
                <a:path w="21565" h="21529" fill="norm" stroke="1" extrusionOk="0">
                  <a:moveTo>
                    <a:pt x="1" y="3573"/>
                  </a:moveTo>
                  <a:cubicBezTo>
                    <a:pt x="4649" y="1003"/>
                    <a:pt x="8253" y="82"/>
                    <a:pt x="11584" y="5"/>
                  </a:cubicBezTo>
                  <a:cubicBezTo>
                    <a:pt x="14915" y="-71"/>
                    <a:pt x="17951" y="699"/>
                    <a:pt x="21565" y="1649"/>
                  </a:cubicBezTo>
                  <a:cubicBezTo>
                    <a:pt x="15590" y="4079"/>
                    <a:pt x="12309" y="7859"/>
                    <a:pt x="10612" y="11687"/>
                  </a:cubicBezTo>
                  <a:cubicBezTo>
                    <a:pt x="8976" y="15376"/>
                    <a:pt x="8834" y="19066"/>
                    <a:pt x="9008" y="21529"/>
                  </a:cubicBezTo>
                  <a:cubicBezTo>
                    <a:pt x="6774" y="19633"/>
                    <a:pt x="4551" y="17939"/>
                    <a:pt x="2845" y="15299"/>
                  </a:cubicBezTo>
                  <a:cubicBezTo>
                    <a:pt x="1147" y="12670"/>
                    <a:pt x="-35" y="9124"/>
                    <a:pt x="1" y="3573"/>
                  </a:cubicBezTo>
                  <a:close/>
                </a:path>
              </a:pathLst>
            </a:custGeom>
            <a:solidFill>
              <a:srgbClr val="A582B5"/>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03" name="Shape"/>
            <p:cNvSpPr/>
            <p:nvPr/>
          </p:nvSpPr>
          <p:spPr>
            <a:xfrm>
              <a:off x="6705775" y="6182206"/>
              <a:ext cx="8677345" cy="9577153"/>
            </a:xfrm>
            <a:custGeom>
              <a:avLst/>
              <a:gdLst/>
              <a:ahLst/>
              <a:cxnLst>
                <a:cxn ang="0">
                  <a:pos x="wd2" y="hd2"/>
                </a:cxn>
                <a:cxn ang="5400000">
                  <a:pos x="wd2" y="hd2"/>
                </a:cxn>
                <a:cxn ang="10800000">
                  <a:pos x="wd2" y="hd2"/>
                </a:cxn>
                <a:cxn ang="16200000">
                  <a:pos x="wd2" y="hd2"/>
                </a:cxn>
              </a:cxnLst>
              <a:rect l="0" t="0" r="r" b="b"/>
              <a:pathLst>
                <a:path w="21487" h="21592" fill="norm" stroke="1" extrusionOk="0">
                  <a:moveTo>
                    <a:pt x="9" y="3839"/>
                  </a:moveTo>
                  <a:cubicBezTo>
                    <a:pt x="4819" y="981"/>
                    <a:pt x="8689" y="10"/>
                    <a:pt x="12258" y="0"/>
                  </a:cubicBezTo>
                  <a:cubicBezTo>
                    <a:pt x="15341" y="-8"/>
                    <a:pt x="18143" y="754"/>
                    <a:pt x="21487" y="1647"/>
                  </a:cubicBezTo>
                  <a:cubicBezTo>
                    <a:pt x="15340" y="4085"/>
                    <a:pt x="12021" y="8001"/>
                    <a:pt x="10328" y="11929"/>
                  </a:cubicBezTo>
                  <a:cubicBezTo>
                    <a:pt x="8755" y="15580"/>
                    <a:pt x="8604" y="19213"/>
                    <a:pt x="8729" y="21592"/>
                  </a:cubicBezTo>
                  <a:cubicBezTo>
                    <a:pt x="6593" y="19793"/>
                    <a:pt x="4474" y="18182"/>
                    <a:pt x="2829" y="15663"/>
                  </a:cubicBezTo>
                  <a:cubicBezTo>
                    <a:pt x="1092" y="13004"/>
                    <a:pt x="-113" y="9410"/>
                    <a:pt x="9" y="3839"/>
                  </a:cubicBezTo>
                  <a:close/>
                </a:path>
              </a:pathLst>
            </a:custGeom>
            <a:solidFill>
              <a:srgbClr val="68B2C0"/>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04" name="green"/>
            <p:cNvSpPr/>
            <p:nvPr/>
          </p:nvSpPr>
          <p:spPr>
            <a:xfrm>
              <a:off x="6709688" y="31902"/>
              <a:ext cx="17327792" cy="7839603"/>
            </a:xfrm>
            <a:custGeom>
              <a:avLst/>
              <a:gdLst/>
              <a:ahLst/>
              <a:cxnLst>
                <a:cxn ang="0">
                  <a:pos x="wd2" y="hd2"/>
                </a:cxn>
                <a:cxn ang="5400000">
                  <a:pos x="wd2" y="hd2"/>
                </a:cxn>
                <a:cxn ang="10800000">
                  <a:pos x="wd2" y="hd2"/>
                </a:cxn>
                <a:cxn ang="16200000">
                  <a:pos x="wd2" y="hd2"/>
                </a:cxn>
              </a:cxnLst>
              <a:rect l="0" t="0" r="r" b="b"/>
              <a:pathLst>
                <a:path w="21600" h="21571" fill="norm" stroke="1" extrusionOk="0">
                  <a:moveTo>
                    <a:pt x="0" y="21571"/>
                  </a:moveTo>
                  <a:cubicBezTo>
                    <a:pt x="560" y="9302"/>
                    <a:pt x="5245" y="-29"/>
                    <a:pt x="10832" y="1"/>
                  </a:cubicBezTo>
                  <a:cubicBezTo>
                    <a:pt x="16385" y="30"/>
                    <a:pt x="21032" y="9308"/>
                    <a:pt x="21600" y="21501"/>
                  </a:cubicBezTo>
                  <a:cubicBezTo>
                    <a:pt x="20176" y="19201"/>
                    <a:pt x="18518" y="17705"/>
                    <a:pt x="16772" y="17144"/>
                  </a:cubicBezTo>
                  <a:cubicBezTo>
                    <a:pt x="14744" y="16493"/>
                    <a:pt x="12673" y="17125"/>
                    <a:pt x="10801" y="18965"/>
                  </a:cubicBezTo>
                  <a:cubicBezTo>
                    <a:pt x="8754" y="16952"/>
                    <a:pt x="6474" y="16394"/>
                    <a:pt x="4277" y="17370"/>
                  </a:cubicBezTo>
                  <a:cubicBezTo>
                    <a:pt x="2728" y="18057"/>
                    <a:pt x="1268" y="19492"/>
                    <a:pt x="0" y="21571"/>
                  </a:cubicBezTo>
                  <a:close/>
                </a:path>
              </a:pathLst>
            </a:custGeom>
            <a:solidFill>
              <a:srgbClr val="477B3A"/>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05" name="red"/>
            <p:cNvSpPr/>
            <p:nvPr/>
          </p:nvSpPr>
          <p:spPr>
            <a:xfrm rot="7200000">
              <a:off x="14423900" y="13435028"/>
              <a:ext cx="17345316" cy="7761341"/>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0" y="21598"/>
                  </a:moveTo>
                  <a:cubicBezTo>
                    <a:pt x="614" y="9299"/>
                    <a:pt x="5267" y="-2"/>
                    <a:pt x="10805" y="0"/>
                  </a:cubicBezTo>
                  <a:cubicBezTo>
                    <a:pt x="16329" y="1"/>
                    <a:pt x="20973" y="9263"/>
                    <a:pt x="21600" y="21528"/>
                  </a:cubicBezTo>
                  <a:cubicBezTo>
                    <a:pt x="20152" y="19236"/>
                    <a:pt x="18478" y="17756"/>
                    <a:pt x="16720" y="17214"/>
                  </a:cubicBezTo>
                  <a:cubicBezTo>
                    <a:pt x="14666" y="16580"/>
                    <a:pt x="12575" y="17243"/>
                    <a:pt x="10681" y="19128"/>
                  </a:cubicBezTo>
                  <a:cubicBezTo>
                    <a:pt x="8649" y="17241"/>
                    <a:pt x="6413" y="16724"/>
                    <a:pt x="4251" y="17641"/>
                  </a:cubicBezTo>
                  <a:cubicBezTo>
                    <a:pt x="2726" y="18288"/>
                    <a:pt x="1279" y="19635"/>
                    <a:pt x="0" y="21598"/>
                  </a:cubicBezTo>
                  <a:close/>
                </a:path>
              </a:pathLst>
            </a:custGeom>
            <a:solidFill>
              <a:srgbClr val="98403D"/>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06" name="blue"/>
            <p:cNvSpPr/>
            <p:nvPr/>
          </p:nvSpPr>
          <p:spPr>
            <a:xfrm rot="14400000">
              <a:off x="-966372" y="13437288"/>
              <a:ext cx="17323723" cy="7770116"/>
            </a:xfrm>
            <a:custGeom>
              <a:avLst/>
              <a:gdLst/>
              <a:ahLst/>
              <a:cxnLst>
                <a:cxn ang="0">
                  <a:pos x="wd2" y="hd2"/>
                </a:cxn>
                <a:cxn ang="5400000">
                  <a:pos x="wd2" y="hd2"/>
                </a:cxn>
                <a:cxn ang="10800000">
                  <a:pos x="wd2" y="hd2"/>
                </a:cxn>
                <a:cxn ang="16200000">
                  <a:pos x="wd2" y="hd2"/>
                </a:cxn>
              </a:cxnLst>
              <a:rect l="0" t="0" r="r" b="b"/>
              <a:pathLst>
                <a:path w="21600" h="21580" fill="norm" stroke="1" extrusionOk="0">
                  <a:moveTo>
                    <a:pt x="0" y="21580"/>
                  </a:moveTo>
                  <a:cubicBezTo>
                    <a:pt x="602" y="9315"/>
                    <a:pt x="5249" y="21"/>
                    <a:pt x="10788" y="1"/>
                  </a:cubicBezTo>
                  <a:cubicBezTo>
                    <a:pt x="16312" y="-20"/>
                    <a:pt x="20964" y="9195"/>
                    <a:pt x="21600" y="21419"/>
                  </a:cubicBezTo>
                  <a:cubicBezTo>
                    <a:pt x="20145" y="19258"/>
                    <a:pt x="18488" y="17868"/>
                    <a:pt x="16754" y="17355"/>
                  </a:cubicBezTo>
                  <a:cubicBezTo>
                    <a:pt x="14750" y="16763"/>
                    <a:pt x="12711" y="17359"/>
                    <a:pt x="10844" y="19085"/>
                  </a:cubicBezTo>
                  <a:cubicBezTo>
                    <a:pt x="8770" y="17097"/>
                    <a:pt x="6474" y="16552"/>
                    <a:pt x="4259" y="17523"/>
                  </a:cubicBezTo>
                  <a:cubicBezTo>
                    <a:pt x="2727" y="18193"/>
                    <a:pt x="1276" y="19576"/>
                    <a:pt x="0" y="21580"/>
                  </a:cubicBezTo>
                  <a:close/>
                </a:path>
              </a:pathLst>
            </a:custGeom>
            <a:solidFill>
              <a:srgbClr val="37547E"/>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07" name="teachability"/>
            <p:cNvSpPr/>
            <p:nvPr/>
          </p:nvSpPr>
          <p:spPr>
            <a:xfrm>
              <a:off x="6656666" y="0"/>
              <a:ext cx="17418327" cy="17418325"/>
            </a:xfrm>
            <a:prstGeom prst="ellipse">
              <a:avLst/>
            </a:prstGeom>
            <a:noFill/>
            <a:ln w="1524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08" name="discipline"/>
            <p:cNvSpPr/>
            <p:nvPr/>
          </p:nvSpPr>
          <p:spPr>
            <a:xfrm>
              <a:off x="10197142" y="6164152"/>
              <a:ext cx="17418327" cy="17418325"/>
            </a:xfrm>
            <a:prstGeom prst="ellipse">
              <a:avLst/>
            </a:prstGeom>
            <a:noFill/>
            <a:ln w="1524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09" name="humility"/>
            <p:cNvSpPr/>
            <p:nvPr/>
          </p:nvSpPr>
          <p:spPr>
            <a:xfrm>
              <a:off x="3173001" y="6169458"/>
              <a:ext cx="17418327" cy="17418325"/>
            </a:xfrm>
            <a:prstGeom prst="ellipse">
              <a:avLst/>
            </a:prstGeom>
            <a:noFill/>
            <a:ln w="1524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10" name="Circle"/>
            <p:cNvSpPr/>
            <p:nvPr/>
          </p:nvSpPr>
          <p:spPr>
            <a:xfrm>
              <a:off x="6222115" y="3704643"/>
              <a:ext cx="18324887" cy="18324887"/>
            </a:xfrm>
            <a:prstGeom prst="ellipse">
              <a:avLst/>
            </a:prstGeom>
            <a:gradFill flip="none" rotWithShape="1">
              <a:gsLst>
                <a:gs pos="0">
                  <a:srgbClr val="FFFFFF"/>
                </a:gs>
                <a:gs pos="59945">
                  <a:srgbClr val="FFFFFF">
                    <a:alpha val="50000"/>
                  </a:srgbClr>
                </a:gs>
                <a:gs pos="100000">
                  <a:srgbClr val="FFFFFF">
                    <a:alpha val="0"/>
                  </a:srgbClr>
                </a:gs>
              </a:gsLst>
              <a:path path="shape">
                <a:fillToRect l="50000" t="50000" r="50000" b="50000"/>
              </a:path>
            </a:gra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grpSp>
      <p:sp>
        <p:nvSpPr>
          <p:cNvPr id="212" name="Building on The Rock"/>
          <p:cNvSpPr txBox="1"/>
          <p:nvPr/>
        </p:nvSpPr>
        <p:spPr>
          <a:xfrm>
            <a:off x="7476942" y="5097555"/>
            <a:ext cx="9430116" cy="605282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lnSpc>
                <a:spcPct val="80000"/>
              </a:lnSpc>
              <a:defRPr sz="14400">
                <a:latin typeface="Mulish ExtraLight Black"/>
                <a:ea typeface="Mulish ExtraLight Black"/>
                <a:cs typeface="Mulish ExtraLight Black"/>
                <a:sym typeface="Mulish ExtraLight Black"/>
              </a:defRPr>
            </a:pPr>
            <a:r>
              <a:t>Building</a:t>
            </a:r>
            <a:br/>
            <a:r>
              <a:t>on</a:t>
            </a:r>
            <a:br/>
            <a:r>
              <a:t>The Rock</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John 1: The revealing of a mystery"/>
          <p:cNvSpPr txBox="1"/>
          <p:nvPr/>
        </p:nvSpPr>
        <p:spPr>
          <a:xfrm>
            <a:off x="686567" y="311937"/>
            <a:ext cx="23010866"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John 1: The revealing of a mystery</a:t>
            </a:r>
          </a:p>
        </p:txBody>
      </p:sp>
      <p:pic>
        <p:nvPicPr>
          <p:cNvPr id="239" name="Logo small.png" descr="Logo small.png"/>
          <p:cNvPicPr>
            <a:picLocks noChangeAspect="1"/>
          </p:cNvPicPr>
          <p:nvPr/>
        </p:nvPicPr>
        <p:blipFill>
          <a:blip r:embed="rId2">
            <a:extLst/>
          </a:blip>
          <a:stretch>
            <a:fillRect/>
          </a:stretch>
        </p:blipFill>
        <p:spPr>
          <a:xfrm>
            <a:off x="11363771" y="11829125"/>
            <a:ext cx="1656458" cy="1600201"/>
          </a:xfrm>
          <a:prstGeom prst="rect">
            <a:avLst/>
          </a:prstGeom>
          <a:ln w="12700">
            <a:miter lim="400000"/>
          </a:ln>
        </p:spPr>
      </p:pic>
      <p:sp>
        <p:nvSpPr>
          <p:cNvPr id="240" name="In the beginning was the Way of True Life.…"/>
          <p:cNvSpPr txBox="1"/>
          <p:nvPr/>
        </p:nvSpPr>
        <p:spPr>
          <a:xfrm>
            <a:off x="2235210" y="2076449"/>
            <a:ext cx="19913581" cy="95631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ctr" defTabSz="2438339">
              <a:lnSpc>
                <a:spcPct val="100000"/>
              </a:lnSpc>
              <a:spcBef>
                <a:spcPts val="0"/>
              </a:spcBef>
              <a:defRPr sz="5000">
                <a:latin typeface="Mulish ExtraLight Regular"/>
                <a:ea typeface="Mulish ExtraLight Regular"/>
                <a:cs typeface="Mulish ExtraLight Regular"/>
                <a:sym typeface="Mulish ExtraLight Regular"/>
              </a:defRPr>
            </a:pPr>
            <a:r>
              <a:t>In the beginning was the Way of True Life.</a:t>
            </a:r>
          </a:p>
          <a:p>
            <a:pPr algn="ctr" defTabSz="2438339">
              <a:lnSpc>
                <a:spcPct val="100000"/>
              </a:lnSpc>
              <a:spcBef>
                <a:spcPts val="0"/>
              </a:spcBef>
              <a:defRPr sz="5000">
                <a:latin typeface="Mulish ExtraLight Regular"/>
                <a:ea typeface="Mulish ExtraLight Regular"/>
                <a:cs typeface="Mulish ExtraLight Regular"/>
                <a:sym typeface="Mulish ExtraLight Regular"/>
              </a:defRPr>
            </a:pPr>
            <a:r>
              <a:t>The Way of True Life was with God,</a:t>
            </a:r>
          </a:p>
          <a:p>
            <a:pPr algn="ctr" defTabSz="2438339">
              <a:lnSpc>
                <a:spcPct val="100000"/>
              </a:lnSpc>
              <a:spcBef>
                <a:spcPts val="0"/>
              </a:spcBef>
              <a:defRPr sz="5000">
                <a:latin typeface="Mulish ExtraLight Regular"/>
                <a:ea typeface="Mulish ExtraLight Regular"/>
                <a:cs typeface="Mulish ExtraLight Regular"/>
                <a:sym typeface="Mulish ExtraLight Regular"/>
              </a:defRPr>
            </a:pPr>
            <a:r>
              <a:t>and the Way of True Life was God.</a:t>
            </a:r>
          </a:p>
          <a:p>
            <a:pPr algn="ctr" defTabSz="2438339">
              <a:lnSpc>
                <a:spcPct val="100000"/>
              </a:lnSpc>
              <a:spcBef>
                <a:spcPts val="1800"/>
              </a:spcBef>
              <a:defRPr sz="5000">
                <a:latin typeface="Mulish ExtraLight Regular"/>
                <a:ea typeface="Mulish ExtraLight Regular"/>
                <a:cs typeface="Mulish ExtraLight Regular"/>
                <a:sym typeface="Mulish ExtraLight Regular"/>
              </a:defRPr>
            </a:pPr>
            <a:r>
              <a:t>Through the Way of True Life all things came into being.</a:t>
            </a:r>
          </a:p>
          <a:p>
            <a:pPr algn="ctr" defTabSz="2438339">
              <a:lnSpc>
                <a:spcPct val="100000"/>
              </a:lnSpc>
              <a:spcBef>
                <a:spcPts val="0"/>
              </a:spcBef>
              <a:defRPr sz="5000">
                <a:latin typeface="Mulish ExtraLight Regular"/>
                <a:ea typeface="Mulish ExtraLight Regular"/>
                <a:cs typeface="Mulish ExtraLight Regular"/>
                <a:sym typeface="Mulish ExtraLight Regular"/>
              </a:defRPr>
            </a:pPr>
            <a:r>
              <a:t>Apart from the Way of True Life,</a:t>
            </a:r>
          </a:p>
          <a:p>
            <a:pPr algn="ctr" defTabSz="2438339">
              <a:lnSpc>
                <a:spcPct val="100000"/>
              </a:lnSpc>
              <a:spcBef>
                <a:spcPts val="0"/>
              </a:spcBef>
              <a:defRPr sz="5000">
                <a:latin typeface="Mulish ExtraLight Regular"/>
                <a:ea typeface="Mulish ExtraLight Regular"/>
                <a:cs typeface="Mulish ExtraLight Regular"/>
                <a:sym typeface="Mulish ExtraLight Regular"/>
              </a:defRPr>
            </a:pPr>
            <a:r>
              <a:t>nothing came into being that has come into being.</a:t>
            </a:r>
          </a:p>
          <a:p>
            <a:pPr algn="ctr" defTabSz="2438339">
              <a:lnSpc>
                <a:spcPct val="100000"/>
              </a:lnSpc>
              <a:spcBef>
                <a:spcPts val="1800"/>
              </a:spcBef>
              <a:defRPr sz="5000">
                <a:latin typeface="Mulish ExtraLight Regular"/>
                <a:ea typeface="Mulish ExtraLight Regular"/>
                <a:cs typeface="Mulish ExtraLight Regular"/>
                <a:sym typeface="Mulish ExtraLight Regular"/>
              </a:defRPr>
            </a:pPr>
            <a:r>
              <a:t>The Way of True Life was in the world,</a:t>
            </a:r>
          </a:p>
          <a:p>
            <a:pPr algn="ctr" defTabSz="2438339">
              <a:lnSpc>
                <a:spcPct val="100000"/>
              </a:lnSpc>
              <a:spcBef>
                <a:spcPts val="0"/>
              </a:spcBef>
              <a:defRPr sz="5000">
                <a:latin typeface="Mulish ExtraLight Regular"/>
                <a:ea typeface="Mulish ExtraLight Regular"/>
                <a:cs typeface="Mulish ExtraLight Regular"/>
                <a:sym typeface="Mulish ExtraLight Regular"/>
              </a:defRPr>
            </a:pPr>
            <a:r>
              <a:t>and though the world came into being through the Way of True Life,</a:t>
            </a:r>
          </a:p>
          <a:p>
            <a:pPr algn="ctr" defTabSz="2438339">
              <a:lnSpc>
                <a:spcPct val="100000"/>
              </a:lnSpc>
              <a:spcBef>
                <a:spcPts val="0"/>
              </a:spcBef>
              <a:defRPr sz="5000">
                <a:latin typeface="Mulish ExtraLight Regular"/>
                <a:ea typeface="Mulish ExtraLight Regular"/>
                <a:cs typeface="Mulish ExtraLight Regular"/>
                <a:sym typeface="Mulish ExtraLight Regular"/>
              </a:defRPr>
            </a:pPr>
            <a:r>
              <a:t>the world did not recognise it.</a:t>
            </a:r>
          </a:p>
          <a:p>
            <a:pPr algn="ctr" defTabSz="2438339">
              <a:lnSpc>
                <a:spcPct val="100000"/>
              </a:lnSpc>
              <a:spcBef>
                <a:spcPts val="1800"/>
              </a:spcBef>
              <a:defRPr sz="5000">
                <a:latin typeface="Mulish ExtraLight Regular"/>
                <a:ea typeface="Mulish ExtraLight Regular"/>
                <a:cs typeface="Mulish ExtraLight Regular"/>
                <a:sym typeface="Mulish ExtraLight Regular"/>
              </a:defRPr>
            </a:pPr>
            <a:r>
              <a:t>The Way of True Life came to its own,</a:t>
            </a:r>
          </a:p>
          <a:p>
            <a:pPr algn="ctr" defTabSz="2438339">
              <a:lnSpc>
                <a:spcPct val="100000"/>
              </a:lnSpc>
              <a:spcBef>
                <a:spcPts val="0"/>
              </a:spcBef>
              <a:defRPr sz="5000">
                <a:latin typeface="Mulish ExtraLight Regular"/>
                <a:ea typeface="Mulish ExtraLight Regular"/>
                <a:cs typeface="Mulish ExtraLight Regular"/>
                <a:sym typeface="Mulish ExtraLight Regular"/>
              </a:defRPr>
            </a:pPr>
            <a:r>
              <a:t>but its own did not receive it.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0">
                                            <p:bg/>
                                          </p:spTgt>
                                        </p:tgtEl>
                                        <p:attrNameLst>
                                          <p:attrName>style.visibility</p:attrName>
                                        </p:attrNameLst>
                                      </p:cBhvr>
                                      <p:to>
                                        <p:strVal val="visible"/>
                                      </p:to>
                                    </p:set>
                                    <p:animEffect filter="fade" transition="in">
                                      <p:cBhvr>
                                        <p:cTn id="7" dur="1000"/>
                                        <p:tgtEl>
                                          <p:spTgt spid="24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40">
                                            <p:txEl>
                                              <p:pRg st="0" end="0"/>
                                            </p:txEl>
                                          </p:spTgt>
                                        </p:tgtEl>
                                        <p:attrNameLst>
                                          <p:attrName>style.visibility</p:attrName>
                                        </p:attrNameLst>
                                      </p:cBhvr>
                                      <p:to>
                                        <p:strVal val="visible"/>
                                      </p:to>
                                    </p:set>
                                    <p:animEffect filter="fade" transition="in">
                                      <p:cBhvr>
                                        <p:cTn id="10" dur="1000"/>
                                        <p:tgtEl>
                                          <p:spTgt spid="24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40">
                                            <p:txEl>
                                              <p:pRg st="1" end="1"/>
                                            </p:txEl>
                                          </p:spTgt>
                                        </p:tgtEl>
                                        <p:attrNameLst>
                                          <p:attrName>style.visibility</p:attrName>
                                        </p:attrNameLst>
                                      </p:cBhvr>
                                      <p:to>
                                        <p:strVal val="visible"/>
                                      </p:to>
                                    </p:set>
                                    <p:animEffect filter="fade" transition="in">
                                      <p:cBhvr>
                                        <p:cTn id="15" dur="1000"/>
                                        <p:tgtEl>
                                          <p:spTgt spid="240">
                                            <p:txEl>
                                              <p:pRg st="1" end="1"/>
                                            </p:txEl>
                                          </p:spTgt>
                                        </p:tgtEl>
                                      </p:cBhvr>
                                    </p:animEffect>
                                  </p:childTnLst>
                                </p:cTn>
                              </p:par>
                            </p:childTnLst>
                          </p:cTn>
                        </p:par>
                        <p:par>
                          <p:cTn id="16" fill="hold">
                            <p:stCondLst>
                              <p:cond delay="1000"/>
                            </p:stCondLst>
                            <p:childTnLst>
                              <p:par>
                                <p:cTn id="17" presetClass="entr" nodeType="afterEffect" presetID="10" grpId="1" fill="hold">
                                  <p:stCondLst>
                                    <p:cond delay="0"/>
                                  </p:stCondLst>
                                  <p:iterate type="el" backwards="0">
                                    <p:tmAbs val="0"/>
                                  </p:iterate>
                                  <p:childTnLst>
                                    <p:set>
                                      <p:cBhvr>
                                        <p:cTn id="18" fill="hold"/>
                                        <p:tgtEl>
                                          <p:spTgt spid="240">
                                            <p:txEl>
                                              <p:pRg st="2" end="2"/>
                                            </p:txEl>
                                          </p:spTgt>
                                        </p:tgtEl>
                                        <p:attrNameLst>
                                          <p:attrName>style.visibility</p:attrName>
                                        </p:attrNameLst>
                                      </p:cBhvr>
                                      <p:to>
                                        <p:strVal val="visible"/>
                                      </p:to>
                                    </p:set>
                                    <p:animEffect filter="fade" transition="in">
                                      <p:cBhvr>
                                        <p:cTn id="19" dur="1000"/>
                                        <p:tgtEl>
                                          <p:spTgt spid="240">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10" grpId="1" fill="hold">
                                  <p:stCondLst>
                                    <p:cond delay="0"/>
                                  </p:stCondLst>
                                  <p:iterate type="el" backwards="0">
                                    <p:tmAbs val="0"/>
                                  </p:iterate>
                                  <p:childTnLst>
                                    <p:set>
                                      <p:cBhvr>
                                        <p:cTn id="23" fill="hold"/>
                                        <p:tgtEl>
                                          <p:spTgt spid="240">
                                            <p:txEl>
                                              <p:pRg st="3" end="3"/>
                                            </p:txEl>
                                          </p:spTgt>
                                        </p:tgtEl>
                                        <p:attrNameLst>
                                          <p:attrName>style.visibility</p:attrName>
                                        </p:attrNameLst>
                                      </p:cBhvr>
                                      <p:to>
                                        <p:strVal val="visible"/>
                                      </p:to>
                                    </p:set>
                                    <p:animEffect filter="fade" transition="in">
                                      <p:cBhvr>
                                        <p:cTn id="24" dur="1000"/>
                                        <p:tgtEl>
                                          <p:spTgt spid="240">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ID="10" grpId="1" fill="hold">
                                  <p:stCondLst>
                                    <p:cond delay="0"/>
                                  </p:stCondLst>
                                  <p:iterate type="el" backwards="0">
                                    <p:tmAbs val="0"/>
                                  </p:iterate>
                                  <p:childTnLst>
                                    <p:set>
                                      <p:cBhvr>
                                        <p:cTn id="28" fill="hold"/>
                                        <p:tgtEl>
                                          <p:spTgt spid="240">
                                            <p:txEl>
                                              <p:pRg st="4" end="4"/>
                                            </p:txEl>
                                          </p:spTgt>
                                        </p:tgtEl>
                                        <p:attrNameLst>
                                          <p:attrName>style.visibility</p:attrName>
                                        </p:attrNameLst>
                                      </p:cBhvr>
                                      <p:to>
                                        <p:strVal val="visible"/>
                                      </p:to>
                                    </p:set>
                                    <p:animEffect filter="fade" transition="in">
                                      <p:cBhvr>
                                        <p:cTn id="29" dur="1000"/>
                                        <p:tgtEl>
                                          <p:spTgt spid="240">
                                            <p:txEl>
                                              <p:pRg st="4" end="4"/>
                                            </p:txEl>
                                          </p:spTgt>
                                        </p:tgtEl>
                                      </p:cBhvr>
                                    </p:animEffect>
                                  </p:childTnLst>
                                </p:cTn>
                              </p:par>
                            </p:childTnLst>
                          </p:cTn>
                        </p:par>
                        <p:par>
                          <p:cTn id="30" fill="hold">
                            <p:stCondLst>
                              <p:cond delay="1000"/>
                            </p:stCondLst>
                            <p:childTnLst>
                              <p:par>
                                <p:cTn id="31" presetClass="entr" nodeType="afterEffect" presetID="10" grpId="1" fill="hold">
                                  <p:stCondLst>
                                    <p:cond delay="0"/>
                                  </p:stCondLst>
                                  <p:iterate type="el" backwards="0">
                                    <p:tmAbs val="0"/>
                                  </p:iterate>
                                  <p:childTnLst>
                                    <p:set>
                                      <p:cBhvr>
                                        <p:cTn id="32" fill="hold"/>
                                        <p:tgtEl>
                                          <p:spTgt spid="240">
                                            <p:txEl>
                                              <p:pRg st="5" end="5"/>
                                            </p:txEl>
                                          </p:spTgt>
                                        </p:tgtEl>
                                        <p:attrNameLst>
                                          <p:attrName>style.visibility</p:attrName>
                                        </p:attrNameLst>
                                      </p:cBhvr>
                                      <p:to>
                                        <p:strVal val="visible"/>
                                      </p:to>
                                    </p:set>
                                    <p:animEffect filter="fade" transition="in">
                                      <p:cBhvr>
                                        <p:cTn id="33" dur="1000"/>
                                        <p:tgtEl>
                                          <p:spTgt spid="240">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Class="entr" nodeType="clickEffect" presetID="10" grpId="1" fill="hold">
                                  <p:stCondLst>
                                    <p:cond delay="0"/>
                                  </p:stCondLst>
                                  <p:iterate type="el" backwards="0">
                                    <p:tmAbs val="0"/>
                                  </p:iterate>
                                  <p:childTnLst>
                                    <p:set>
                                      <p:cBhvr>
                                        <p:cTn id="37" fill="hold"/>
                                        <p:tgtEl>
                                          <p:spTgt spid="240">
                                            <p:txEl>
                                              <p:pRg st="6" end="6"/>
                                            </p:txEl>
                                          </p:spTgt>
                                        </p:tgtEl>
                                        <p:attrNameLst>
                                          <p:attrName>style.visibility</p:attrName>
                                        </p:attrNameLst>
                                      </p:cBhvr>
                                      <p:to>
                                        <p:strVal val="visible"/>
                                      </p:to>
                                    </p:set>
                                    <p:animEffect filter="fade" transition="in">
                                      <p:cBhvr>
                                        <p:cTn id="38" dur="1000"/>
                                        <p:tgtEl>
                                          <p:spTgt spid="240">
                                            <p:txEl>
                                              <p:pRg st="6" end="6"/>
                                            </p:txEl>
                                          </p:spTgt>
                                        </p:tgtEl>
                                      </p:cBhvr>
                                    </p:animEffect>
                                  </p:childTnLst>
                                </p:cTn>
                              </p:par>
                            </p:childTnLst>
                          </p:cTn>
                        </p:par>
                        <p:par>
                          <p:cTn id="39" fill="hold">
                            <p:stCondLst>
                              <p:cond delay="1000"/>
                            </p:stCondLst>
                            <p:childTnLst>
                              <p:par>
                                <p:cTn id="40" presetClass="entr" nodeType="afterEffect" presetID="10" grpId="1" fill="hold">
                                  <p:stCondLst>
                                    <p:cond delay="0"/>
                                  </p:stCondLst>
                                  <p:iterate type="el" backwards="0">
                                    <p:tmAbs val="0"/>
                                  </p:iterate>
                                  <p:childTnLst>
                                    <p:set>
                                      <p:cBhvr>
                                        <p:cTn id="41" fill="hold"/>
                                        <p:tgtEl>
                                          <p:spTgt spid="240">
                                            <p:txEl>
                                              <p:pRg st="7" end="7"/>
                                            </p:txEl>
                                          </p:spTgt>
                                        </p:tgtEl>
                                        <p:attrNameLst>
                                          <p:attrName>style.visibility</p:attrName>
                                        </p:attrNameLst>
                                      </p:cBhvr>
                                      <p:to>
                                        <p:strVal val="visible"/>
                                      </p:to>
                                    </p:set>
                                    <p:animEffect filter="fade" transition="in">
                                      <p:cBhvr>
                                        <p:cTn id="42" dur="1000"/>
                                        <p:tgtEl>
                                          <p:spTgt spid="240">
                                            <p:txEl>
                                              <p:pRg st="7" end="7"/>
                                            </p:txEl>
                                          </p:spTgt>
                                        </p:tgtEl>
                                      </p:cBhvr>
                                    </p:animEffect>
                                  </p:childTnLst>
                                </p:cTn>
                              </p:par>
                            </p:childTnLst>
                          </p:cTn>
                        </p:par>
                        <p:par>
                          <p:cTn id="43" fill="hold">
                            <p:stCondLst>
                              <p:cond delay="2000"/>
                            </p:stCondLst>
                            <p:childTnLst>
                              <p:par>
                                <p:cTn id="44" presetClass="entr" nodeType="afterEffect" presetID="10" grpId="1" fill="hold">
                                  <p:stCondLst>
                                    <p:cond delay="0"/>
                                  </p:stCondLst>
                                  <p:iterate type="el" backwards="0">
                                    <p:tmAbs val="0"/>
                                  </p:iterate>
                                  <p:childTnLst>
                                    <p:set>
                                      <p:cBhvr>
                                        <p:cTn id="45" fill="hold"/>
                                        <p:tgtEl>
                                          <p:spTgt spid="240">
                                            <p:txEl>
                                              <p:pRg st="8" end="8"/>
                                            </p:txEl>
                                          </p:spTgt>
                                        </p:tgtEl>
                                        <p:attrNameLst>
                                          <p:attrName>style.visibility</p:attrName>
                                        </p:attrNameLst>
                                      </p:cBhvr>
                                      <p:to>
                                        <p:strVal val="visible"/>
                                      </p:to>
                                    </p:set>
                                    <p:animEffect filter="fade" transition="in">
                                      <p:cBhvr>
                                        <p:cTn id="46" dur="1000"/>
                                        <p:tgtEl>
                                          <p:spTgt spid="240">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Class="entr" nodeType="clickEffect" presetID="10" grpId="1" fill="hold">
                                  <p:stCondLst>
                                    <p:cond delay="0"/>
                                  </p:stCondLst>
                                  <p:iterate type="el" backwards="0">
                                    <p:tmAbs val="0"/>
                                  </p:iterate>
                                  <p:childTnLst>
                                    <p:set>
                                      <p:cBhvr>
                                        <p:cTn id="50" fill="hold"/>
                                        <p:tgtEl>
                                          <p:spTgt spid="240">
                                            <p:txEl>
                                              <p:pRg st="9" end="9"/>
                                            </p:txEl>
                                          </p:spTgt>
                                        </p:tgtEl>
                                        <p:attrNameLst>
                                          <p:attrName>style.visibility</p:attrName>
                                        </p:attrNameLst>
                                      </p:cBhvr>
                                      <p:to>
                                        <p:strVal val="visible"/>
                                      </p:to>
                                    </p:set>
                                    <p:animEffect filter="fade" transition="in">
                                      <p:cBhvr>
                                        <p:cTn id="51" dur="1000"/>
                                        <p:tgtEl>
                                          <p:spTgt spid="240">
                                            <p:txEl>
                                              <p:pRg st="9" end="9"/>
                                            </p:txEl>
                                          </p:spTgt>
                                        </p:tgtEl>
                                      </p:cBhvr>
                                    </p:animEffect>
                                  </p:childTnLst>
                                </p:cTn>
                              </p:par>
                            </p:childTnLst>
                          </p:cTn>
                        </p:par>
                        <p:par>
                          <p:cTn id="52" fill="hold">
                            <p:stCondLst>
                              <p:cond delay="1000"/>
                            </p:stCondLst>
                            <p:childTnLst>
                              <p:par>
                                <p:cTn id="53" presetClass="entr" nodeType="afterEffect" presetID="10" grpId="1" fill="hold">
                                  <p:stCondLst>
                                    <p:cond delay="0"/>
                                  </p:stCondLst>
                                  <p:iterate type="el" backwards="0">
                                    <p:tmAbs val="0"/>
                                  </p:iterate>
                                  <p:childTnLst>
                                    <p:set>
                                      <p:cBhvr>
                                        <p:cTn id="54" fill="hold"/>
                                        <p:tgtEl>
                                          <p:spTgt spid="240">
                                            <p:txEl>
                                              <p:pRg st="10" end="10"/>
                                            </p:txEl>
                                          </p:spTgt>
                                        </p:tgtEl>
                                        <p:attrNameLst>
                                          <p:attrName>style.visibility</p:attrName>
                                        </p:attrNameLst>
                                      </p:cBhvr>
                                      <p:to>
                                        <p:strVal val="visible"/>
                                      </p:to>
                                    </p:set>
                                    <p:animEffect filter="fade" transition="in">
                                      <p:cBhvr>
                                        <p:cTn id="55" dur="1000"/>
                                        <p:tgtEl>
                                          <p:spTgt spid="240">
                                            <p:txEl>
                                              <p:pRg st="10" end="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0"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John 1: The revealing of a mystery"/>
          <p:cNvSpPr txBox="1"/>
          <p:nvPr/>
        </p:nvSpPr>
        <p:spPr>
          <a:xfrm>
            <a:off x="686567" y="311937"/>
            <a:ext cx="23010866"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John 1: The revealing of a mystery</a:t>
            </a:r>
          </a:p>
        </p:txBody>
      </p:sp>
      <p:pic>
        <p:nvPicPr>
          <p:cNvPr id="243" name="Logo small.png" descr="Logo small.png"/>
          <p:cNvPicPr>
            <a:picLocks noChangeAspect="1"/>
          </p:cNvPicPr>
          <p:nvPr/>
        </p:nvPicPr>
        <p:blipFill>
          <a:blip r:embed="rId2">
            <a:extLst/>
          </a:blip>
          <a:stretch>
            <a:fillRect/>
          </a:stretch>
        </p:blipFill>
        <p:spPr>
          <a:xfrm>
            <a:off x="11363771" y="11829125"/>
            <a:ext cx="1656458" cy="1600201"/>
          </a:xfrm>
          <a:prstGeom prst="rect">
            <a:avLst/>
          </a:prstGeom>
          <a:ln w="12700">
            <a:miter lim="400000"/>
          </a:ln>
        </p:spPr>
      </p:pic>
      <p:sp>
        <p:nvSpPr>
          <p:cNvPr id="244" name="And the Way of True Life became flesh and lived among us.…"/>
          <p:cNvSpPr txBox="1"/>
          <p:nvPr/>
        </p:nvSpPr>
        <p:spPr>
          <a:xfrm>
            <a:off x="1785333" y="3371850"/>
            <a:ext cx="20813335" cy="69723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ctr" defTabSz="2438339">
              <a:lnSpc>
                <a:spcPct val="100000"/>
              </a:lnSpc>
              <a:spcBef>
                <a:spcPts val="1800"/>
              </a:spcBef>
              <a:defRPr sz="8400">
                <a:latin typeface="Mulish ExtraLight Black"/>
                <a:ea typeface="Mulish ExtraLight Black"/>
                <a:cs typeface="Mulish ExtraLight Black"/>
                <a:sym typeface="Mulish ExtraLight Black"/>
              </a:defRPr>
            </a:pPr>
            <a:r>
              <a:t>And the Way of True Life became flesh</a:t>
            </a:r>
            <a:br/>
            <a:r>
              <a:t>and lived among us.</a:t>
            </a:r>
          </a:p>
          <a:p>
            <a:pPr algn="ctr" defTabSz="2438339">
              <a:lnSpc>
                <a:spcPct val="100000"/>
              </a:lnSpc>
              <a:spcBef>
                <a:spcPts val="1800"/>
              </a:spcBef>
              <a:defRPr sz="8400">
                <a:latin typeface="Mulish ExtraLight Regular"/>
                <a:ea typeface="Mulish ExtraLight Regular"/>
                <a:cs typeface="Mulish ExtraLight Regular"/>
                <a:sym typeface="Mulish ExtraLight Regular"/>
              </a:defRPr>
            </a:pPr>
            <a:r>
              <a:t>We have seen His glory—</a:t>
            </a:r>
            <a:br/>
            <a:r>
              <a:t>the glory of the Father’s one and only Son,</a:t>
            </a:r>
            <a:br/>
            <a:r>
              <a:t>full of grace and truth.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44">
                                            <p:bg/>
                                          </p:spTgt>
                                        </p:tgtEl>
                                        <p:attrNameLst>
                                          <p:attrName>style.visibility</p:attrName>
                                        </p:attrNameLst>
                                      </p:cBhvr>
                                      <p:to>
                                        <p:strVal val="visible"/>
                                      </p:to>
                                    </p:set>
                                    <p:animEffect filter="fade" transition="in">
                                      <p:cBhvr>
                                        <p:cTn id="7" dur="1000"/>
                                        <p:tgtEl>
                                          <p:spTgt spid="24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44">
                                            <p:txEl>
                                              <p:pRg st="0" end="0"/>
                                            </p:txEl>
                                          </p:spTgt>
                                        </p:tgtEl>
                                        <p:attrNameLst>
                                          <p:attrName>style.visibility</p:attrName>
                                        </p:attrNameLst>
                                      </p:cBhvr>
                                      <p:to>
                                        <p:strVal val="visible"/>
                                      </p:to>
                                    </p:set>
                                    <p:animEffect filter="fade" transition="in">
                                      <p:cBhvr>
                                        <p:cTn id="10" dur="1000"/>
                                        <p:tgtEl>
                                          <p:spTgt spid="24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44">
                                            <p:txEl>
                                              <p:pRg st="1" end="1"/>
                                            </p:txEl>
                                          </p:spTgt>
                                        </p:tgtEl>
                                        <p:attrNameLst>
                                          <p:attrName>style.visibility</p:attrName>
                                        </p:attrNameLst>
                                      </p:cBhvr>
                                      <p:to>
                                        <p:strVal val="visible"/>
                                      </p:to>
                                    </p:set>
                                    <p:animEffect filter="fade" transition="in">
                                      <p:cBhvr>
                                        <p:cTn id="15" dur="1000"/>
                                        <p:tgtEl>
                                          <p:spTgt spid="24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4"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7" name="Group"/>
          <p:cNvGrpSpPr/>
          <p:nvPr/>
        </p:nvGrpSpPr>
        <p:grpSpPr>
          <a:xfrm>
            <a:off x="10866167" y="11344629"/>
            <a:ext cx="2651666" cy="2304909"/>
            <a:chOff x="0" y="0"/>
            <a:chExt cx="2651664" cy="2304907"/>
          </a:xfrm>
        </p:grpSpPr>
        <p:sp>
          <p:nvSpPr>
            <p:cNvPr id="246" name="Circle"/>
            <p:cNvSpPr/>
            <p:nvPr/>
          </p:nvSpPr>
          <p:spPr>
            <a:xfrm>
              <a:off x="717544" y="500762"/>
              <a:ext cx="1214464" cy="1214465"/>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47" name="Shape"/>
            <p:cNvSpPr/>
            <p:nvPr/>
          </p:nvSpPr>
          <p:spPr>
            <a:xfrm rot="7200000">
              <a:off x="1282564" y="444555"/>
              <a:ext cx="736098" cy="823497"/>
            </a:xfrm>
            <a:custGeom>
              <a:avLst/>
              <a:gdLst/>
              <a:ahLst/>
              <a:cxnLst>
                <a:cxn ang="0">
                  <a:pos x="wd2" y="hd2"/>
                </a:cxn>
                <a:cxn ang="5400000">
                  <a:pos x="wd2" y="hd2"/>
                </a:cxn>
                <a:cxn ang="10800000">
                  <a:pos x="wd2" y="hd2"/>
                </a:cxn>
                <a:cxn ang="16200000">
                  <a:pos x="wd2" y="hd2"/>
                </a:cxn>
              </a:cxnLst>
              <a:rect l="0" t="0" r="r" b="b"/>
              <a:pathLst>
                <a:path w="21437" h="21487" fill="norm" stroke="1" extrusionOk="0">
                  <a:moveTo>
                    <a:pt x="19" y="3610"/>
                  </a:moveTo>
                  <a:cubicBezTo>
                    <a:pt x="4525" y="1076"/>
                    <a:pt x="8025" y="136"/>
                    <a:pt x="11273" y="14"/>
                  </a:cubicBezTo>
                  <a:cubicBezTo>
                    <a:pt x="14656" y="-113"/>
                    <a:pt x="17739" y="641"/>
                    <a:pt x="21437" y="1578"/>
                  </a:cubicBezTo>
                  <a:cubicBezTo>
                    <a:pt x="15405" y="4093"/>
                    <a:pt x="12152" y="7893"/>
                    <a:pt x="10472" y="11701"/>
                  </a:cubicBezTo>
                  <a:cubicBezTo>
                    <a:pt x="8844" y="15390"/>
                    <a:pt x="8706" y="19062"/>
                    <a:pt x="8862" y="21487"/>
                  </a:cubicBezTo>
                  <a:cubicBezTo>
                    <a:pt x="6616" y="19618"/>
                    <a:pt x="4388" y="17939"/>
                    <a:pt x="2696" y="15315"/>
                  </a:cubicBezTo>
                  <a:cubicBezTo>
                    <a:pt x="992" y="12672"/>
                    <a:pt x="-163" y="9116"/>
                    <a:pt x="19" y="3610"/>
                  </a:cubicBezTo>
                  <a:close/>
                </a:path>
              </a:pathLst>
            </a:custGeom>
            <a:solidFill>
              <a:srgbClr val="C2B158"/>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48" name="Shape"/>
            <p:cNvSpPr/>
            <p:nvPr/>
          </p:nvSpPr>
          <p:spPr>
            <a:xfrm rot="14400000">
              <a:off x="998109" y="1087932"/>
              <a:ext cx="757954" cy="838991"/>
            </a:xfrm>
            <a:custGeom>
              <a:avLst/>
              <a:gdLst/>
              <a:ahLst/>
              <a:cxnLst>
                <a:cxn ang="0">
                  <a:pos x="wd2" y="hd2"/>
                </a:cxn>
                <a:cxn ang="5400000">
                  <a:pos x="wd2" y="hd2"/>
                </a:cxn>
                <a:cxn ang="10800000">
                  <a:pos x="wd2" y="hd2"/>
                </a:cxn>
                <a:cxn ang="16200000">
                  <a:pos x="wd2" y="hd2"/>
                </a:cxn>
              </a:cxnLst>
              <a:rect l="0" t="0" r="r" b="b"/>
              <a:pathLst>
                <a:path w="21565" h="21529" fill="norm" stroke="1" extrusionOk="0">
                  <a:moveTo>
                    <a:pt x="1" y="3573"/>
                  </a:moveTo>
                  <a:cubicBezTo>
                    <a:pt x="4649" y="1003"/>
                    <a:pt x="8253" y="82"/>
                    <a:pt x="11584" y="5"/>
                  </a:cubicBezTo>
                  <a:cubicBezTo>
                    <a:pt x="14915" y="-71"/>
                    <a:pt x="17951" y="699"/>
                    <a:pt x="21565" y="1649"/>
                  </a:cubicBezTo>
                  <a:cubicBezTo>
                    <a:pt x="15590" y="4079"/>
                    <a:pt x="12309" y="7859"/>
                    <a:pt x="10612" y="11687"/>
                  </a:cubicBezTo>
                  <a:cubicBezTo>
                    <a:pt x="8976" y="15376"/>
                    <a:pt x="8834" y="19066"/>
                    <a:pt x="9008" y="21529"/>
                  </a:cubicBezTo>
                  <a:cubicBezTo>
                    <a:pt x="6774" y="19633"/>
                    <a:pt x="4551" y="17939"/>
                    <a:pt x="2845" y="15299"/>
                  </a:cubicBezTo>
                  <a:cubicBezTo>
                    <a:pt x="1147" y="12670"/>
                    <a:pt x="-35" y="9124"/>
                    <a:pt x="1" y="3573"/>
                  </a:cubicBezTo>
                  <a:close/>
                </a:path>
              </a:pathLst>
            </a:custGeom>
            <a:solidFill>
              <a:srgbClr val="A582B5"/>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49" name="Shape"/>
            <p:cNvSpPr/>
            <p:nvPr/>
          </p:nvSpPr>
          <p:spPr>
            <a:xfrm>
              <a:off x="577439" y="532354"/>
              <a:ext cx="747214" cy="824697"/>
            </a:xfrm>
            <a:custGeom>
              <a:avLst/>
              <a:gdLst/>
              <a:ahLst/>
              <a:cxnLst>
                <a:cxn ang="0">
                  <a:pos x="wd2" y="hd2"/>
                </a:cxn>
                <a:cxn ang="5400000">
                  <a:pos x="wd2" y="hd2"/>
                </a:cxn>
                <a:cxn ang="10800000">
                  <a:pos x="wd2" y="hd2"/>
                </a:cxn>
                <a:cxn ang="16200000">
                  <a:pos x="wd2" y="hd2"/>
                </a:cxn>
              </a:cxnLst>
              <a:rect l="0" t="0" r="r" b="b"/>
              <a:pathLst>
                <a:path w="21487" h="21592" fill="norm" stroke="1" extrusionOk="0">
                  <a:moveTo>
                    <a:pt x="9" y="3839"/>
                  </a:moveTo>
                  <a:cubicBezTo>
                    <a:pt x="4819" y="981"/>
                    <a:pt x="8689" y="10"/>
                    <a:pt x="12258" y="0"/>
                  </a:cubicBezTo>
                  <a:cubicBezTo>
                    <a:pt x="15341" y="-8"/>
                    <a:pt x="18143" y="754"/>
                    <a:pt x="21487" y="1647"/>
                  </a:cubicBezTo>
                  <a:cubicBezTo>
                    <a:pt x="15340" y="4085"/>
                    <a:pt x="12021" y="8001"/>
                    <a:pt x="10328" y="11929"/>
                  </a:cubicBezTo>
                  <a:cubicBezTo>
                    <a:pt x="8755" y="15580"/>
                    <a:pt x="8604" y="19213"/>
                    <a:pt x="8729" y="21592"/>
                  </a:cubicBezTo>
                  <a:cubicBezTo>
                    <a:pt x="6593" y="19793"/>
                    <a:pt x="4474" y="18182"/>
                    <a:pt x="2829" y="15663"/>
                  </a:cubicBezTo>
                  <a:cubicBezTo>
                    <a:pt x="1092" y="13004"/>
                    <a:pt x="-113" y="9410"/>
                    <a:pt x="9" y="3839"/>
                  </a:cubicBezTo>
                  <a:close/>
                </a:path>
              </a:pathLst>
            </a:custGeom>
            <a:solidFill>
              <a:srgbClr val="68B2C0"/>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50" name="green"/>
            <p:cNvSpPr/>
            <p:nvPr/>
          </p:nvSpPr>
          <p:spPr>
            <a:xfrm>
              <a:off x="577776" y="2747"/>
              <a:ext cx="1492110" cy="675075"/>
            </a:xfrm>
            <a:custGeom>
              <a:avLst/>
              <a:gdLst/>
              <a:ahLst/>
              <a:cxnLst>
                <a:cxn ang="0">
                  <a:pos x="wd2" y="hd2"/>
                </a:cxn>
                <a:cxn ang="5400000">
                  <a:pos x="wd2" y="hd2"/>
                </a:cxn>
                <a:cxn ang="10800000">
                  <a:pos x="wd2" y="hd2"/>
                </a:cxn>
                <a:cxn ang="16200000">
                  <a:pos x="wd2" y="hd2"/>
                </a:cxn>
              </a:cxnLst>
              <a:rect l="0" t="0" r="r" b="b"/>
              <a:pathLst>
                <a:path w="21600" h="21571" fill="norm" stroke="1" extrusionOk="0">
                  <a:moveTo>
                    <a:pt x="0" y="21571"/>
                  </a:moveTo>
                  <a:cubicBezTo>
                    <a:pt x="560" y="9302"/>
                    <a:pt x="5245" y="-29"/>
                    <a:pt x="10832" y="1"/>
                  </a:cubicBezTo>
                  <a:cubicBezTo>
                    <a:pt x="16385" y="30"/>
                    <a:pt x="21032" y="9308"/>
                    <a:pt x="21600" y="21501"/>
                  </a:cubicBezTo>
                  <a:cubicBezTo>
                    <a:pt x="20176" y="19201"/>
                    <a:pt x="18518" y="17705"/>
                    <a:pt x="16772" y="17144"/>
                  </a:cubicBezTo>
                  <a:cubicBezTo>
                    <a:pt x="14744" y="16493"/>
                    <a:pt x="12673" y="17125"/>
                    <a:pt x="10801" y="18965"/>
                  </a:cubicBezTo>
                  <a:cubicBezTo>
                    <a:pt x="8754" y="16952"/>
                    <a:pt x="6474" y="16394"/>
                    <a:pt x="4277" y="17370"/>
                  </a:cubicBezTo>
                  <a:cubicBezTo>
                    <a:pt x="2728" y="18057"/>
                    <a:pt x="1268" y="19492"/>
                    <a:pt x="0" y="21571"/>
                  </a:cubicBezTo>
                  <a:close/>
                </a:path>
              </a:pathLst>
            </a:custGeom>
            <a:solidFill>
              <a:srgbClr val="477B3A"/>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51" name="red"/>
            <p:cNvSpPr/>
            <p:nvPr/>
          </p:nvSpPr>
          <p:spPr>
            <a:xfrm rot="7200000">
              <a:off x="1242053" y="1156900"/>
              <a:ext cx="1493619" cy="668336"/>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0" y="21598"/>
                  </a:moveTo>
                  <a:cubicBezTo>
                    <a:pt x="614" y="9299"/>
                    <a:pt x="5267" y="-2"/>
                    <a:pt x="10805" y="0"/>
                  </a:cubicBezTo>
                  <a:cubicBezTo>
                    <a:pt x="16329" y="1"/>
                    <a:pt x="20973" y="9263"/>
                    <a:pt x="21600" y="21528"/>
                  </a:cubicBezTo>
                  <a:cubicBezTo>
                    <a:pt x="20152" y="19236"/>
                    <a:pt x="18478" y="17756"/>
                    <a:pt x="16720" y="17214"/>
                  </a:cubicBezTo>
                  <a:cubicBezTo>
                    <a:pt x="14666" y="16580"/>
                    <a:pt x="12575" y="17243"/>
                    <a:pt x="10681" y="19128"/>
                  </a:cubicBezTo>
                  <a:cubicBezTo>
                    <a:pt x="8649" y="17241"/>
                    <a:pt x="6413" y="16724"/>
                    <a:pt x="4251" y="17641"/>
                  </a:cubicBezTo>
                  <a:cubicBezTo>
                    <a:pt x="2726" y="18288"/>
                    <a:pt x="1279" y="19635"/>
                    <a:pt x="0" y="21598"/>
                  </a:cubicBezTo>
                  <a:close/>
                </a:path>
              </a:pathLst>
            </a:custGeom>
            <a:solidFill>
              <a:srgbClr val="98403D"/>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52" name="blue"/>
            <p:cNvSpPr/>
            <p:nvPr/>
          </p:nvSpPr>
          <p:spPr>
            <a:xfrm rot="14400000">
              <a:off x="-83216" y="1157095"/>
              <a:ext cx="1491761" cy="669092"/>
            </a:xfrm>
            <a:custGeom>
              <a:avLst/>
              <a:gdLst/>
              <a:ahLst/>
              <a:cxnLst>
                <a:cxn ang="0">
                  <a:pos x="wd2" y="hd2"/>
                </a:cxn>
                <a:cxn ang="5400000">
                  <a:pos x="wd2" y="hd2"/>
                </a:cxn>
                <a:cxn ang="10800000">
                  <a:pos x="wd2" y="hd2"/>
                </a:cxn>
                <a:cxn ang="16200000">
                  <a:pos x="wd2" y="hd2"/>
                </a:cxn>
              </a:cxnLst>
              <a:rect l="0" t="0" r="r" b="b"/>
              <a:pathLst>
                <a:path w="21600" h="21580" fill="norm" stroke="1" extrusionOk="0">
                  <a:moveTo>
                    <a:pt x="0" y="21580"/>
                  </a:moveTo>
                  <a:cubicBezTo>
                    <a:pt x="602" y="9315"/>
                    <a:pt x="5249" y="21"/>
                    <a:pt x="10788" y="1"/>
                  </a:cubicBezTo>
                  <a:cubicBezTo>
                    <a:pt x="16312" y="-20"/>
                    <a:pt x="20964" y="9195"/>
                    <a:pt x="21600" y="21419"/>
                  </a:cubicBezTo>
                  <a:cubicBezTo>
                    <a:pt x="20145" y="19258"/>
                    <a:pt x="18488" y="17868"/>
                    <a:pt x="16754" y="17355"/>
                  </a:cubicBezTo>
                  <a:cubicBezTo>
                    <a:pt x="14750" y="16763"/>
                    <a:pt x="12711" y="17359"/>
                    <a:pt x="10844" y="19085"/>
                  </a:cubicBezTo>
                  <a:cubicBezTo>
                    <a:pt x="8770" y="17097"/>
                    <a:pt x="6474" y="16552"/>
                    <a:pt x="4259" y="17523"/>
                  </a:cubicBezTo>
                  <a:cubicBezTo>
                    <a:pt x="2727" y="18193"/>
                    <a:pt x="1276" y="19576"/>
                    <a:pt x="0" y="21580"/>
                  </a:cubicBezTo>
                  <a:close/>
                </a:path>
              </a:pathLst>
            </a:custGeom>
            <a:solidFill>
              <a:srgbClr val="37547E"/>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53" name="teachability"/>
            <p:cNvSpPr/>
            <p:nvPr/>
          </p:nvSpPr>
          <p:spPr>
            <a:xfrm>
              <a:off x="573210" y="0"/>
              <a:ext cx="1499907" cy="1499906"/>
            </a:xfrm>
            <a:prstGeom prst="ellipse">
              <a:avLst/>
            </a:prstGeom>
            <a:noFill/>
            <a:ln w="381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54" name="discipline"/>
            <p:cNvSpPr/>
            <p:nvPr/>
          </p:nvSpPr>
          <p:spPr>
            <a:xfrm>
              <a:off x="878083" y="530799"/>
              <a:ext cx="1499907" cy="1499907"/>
            </a:xfrm>
            <a:prstGeom prst="ellipse">
              <a:avLst/>
            </a:prstGeom>
            <a:noFill/>
            <a:ln w="381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55" name="humility"/>
            <p:cNvSpPr/>
            <p:nvPr/>
          </p:nvSpPr>
          <p:spPr>
            <a:xfrm>
              <a:off x="273229" y="531256"/>
              <a:ext cx="1499907" cy="1499907"/>
            </a:xfrm>
            <a:prstGeom prst="ellipse">
              <a:avLst/>
            </a:prstGeom>
            <a:noFill/>
            <a:ln w="381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56" name="Circle"/>
            <p:cNvSpPr/>
            <p:nvPr/>
          </p:nvSpPr>
          <p:spPr>
            <a:xfrm>
              <a:off x="535791" y="319009"/>
              <a:ext cx="1577971" cy="1577971"/>
            </a:xfrm>
            <a:prstGeom prst="ellipse">
              <a:avLst/>
            </a:prstGeom>
            <a:gradFill flip="none" rotWithShape="1">
              <a:gsLst>
                <a:gs pos="0">
                  <a:srgbClr val="FFFFFF"/>
                </a:gs>
                <a:gs pos="59945">
                  <a:srgbClr val="FFFFFF">
                    <a:alpha val="50000"/>
                  </a:srgbClr>
                </a:gs>
                <a:gs pos="100000">
                  <a:srgbClr val="FFFFFF">
                    <a:alpha val="0"/>
                  </a:srgbClr>
                </a:gs>
              </a:gsLst>
              <a:path path="shape">
                <a:fillToRect l="50000" t="50000" r="50000" b="50000"/>
              </a:path>
            </a:gra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grpSp>
      <p:grpSp>
        <p:nvGrpSpPr>
          <p:cNvPr id="269" name="Group"/>
          <p:cNvGrpSpPr/>
          <p:nvPr/>
        </p:nvGrpSpPr>
        <p:grpSpPr>
          <a:xfrm>
            <a:off x="1035802" y="-1563123"/>
            <a:ext cx="22314713" cy="19396629"/>
            <a:chOff x="0" y="0"/>
            <a:chExt cx="22314712" cy="19396628"/>
          </a:xfrm>
        </p:grpSpPr>
        <p:sp>
          <p:nvSpPr>
            <p:cNvPr id="258" name="Circle"/>
            <p:cNvSpPr/>
            <p:nvPr/>
          </p:nvSpPr>
          <p:spPr>
            <a:xfrm>
              <a:off x="6038394" y="4214100"/>
              <a:ext cx="10220148" cy="10220147"/>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59" name="Shape"/>
            <p:cNvSpPr/>
            <p:nvPr/>
          </p:nvSpPr>
          <p:spPr>
            <a:xfrm rot="7200000">
              <a:off x="10793239" y="3741096"/>
              <a:ext cx="6194525" cy="6930016"/>
            </a:xfrm>
            <a:custGeom>
              <a:avLst/>
              <a:gdLst/>
              <a:ahLst/>
              <a:cxnLst>
                <a:cxn ang="0">
                  <a:pos x="wd2" y="hd2"/>
                </a:cxn>
                <a:cxn ang="5400000">
                  <a:pos x="wd2" y="hd2"/>
                </a:cxn>
                <a:cxn ang="10800000">
                  <a:pos x="wd2" y="hd2"/>
                </a:cxn>
                <a:cxn ang="16200000">
                  <a:pos x="wd2" y="hd2"/>
                </a:cxn>
              </a:cxnLst>
              <a:rect l="0" t="0" r="r" b="b"/>
              <a:pathLst>
                <a:path w="21437" h="21487" fill="norm" stroke="1" extrusionOk="0">
                  <a:moveTo>
                    <a:pt x="19" y="3610"/>
                  </a:moveTo>
                  <a:cubicBezTo>
                    <a:pt x="4525" y="1076"/>
                    <a:pt x="8025" y="136"/>
                    <a:pt x="11273" y="14"/>
                  </a:cubicBezTo>
                  <a:cubicBezTo>
                    <a:pt x="14656" y="-113"/>
                    <a:pt x="17739" y="641"/>
                    <a:pt x="21437" y="1578"/>
                  </a:cubicBezTo>
                  <a:cubicBezTo>
                    <a:pt x="15405" y="4093"/>
                    <a:pt x="12152" y="7893"/>
                    <a:pt x="10472" y="11701"/>
                  </a:cubicBezTo>
                  <a:cubicBezTo>
                    <a:pt x="8844" y="15390"/>
                    <a:pt x="8706" y="19062"/>
                    <a:pt x="8862" y="21487"/>
                  </a:cubicBezTo>
                  <a:cubicBezTo>
                    <a:pt x="6616" y="19618"/>
                    <a:pt x="4388" y="17939"/>
                    <a:pt x="2696" y="15315"/>
                  </a:cubicBezTo>
                  <a:cubicBezTo>
                    <a:pt x="992" y="12672"/>
                    <a:pt x="-163" y="9116"/>
                    <a:pt x="19" y="3610"/>
                  </a:cubicBezTo>
                  <a:close/>
                </a:path>
              </a:pathLst>
            </a:custGeom>
            <a:solidFill>
              <a:srgbClr val="C2B158"/>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60" name="Shape"/>
            <p:cNvSpPr/>
            <p:nvPr/>
          </p:nvSpPr>
          <p:spPr>
            <a:xfrm rot="14400000">
              <a:off x="8399447" y="9155342"/>
              <a:ext cx="6378455" cy="7060402"/>
            </a:xfrm>
            <a:custGeom>
              <a:avLst/>
              <a:gdLst/>
              <a:ahLst/>
              <a:cxnLst>
                <a:cxn ang="0">
                  <a:pos x="wd2" y="hd2"/>
                </a:cxn>
                <a:cxn ang="5400000">
                  <a:pos x="wd2" y="hd2"/>
                </a:cxn>
                <a:cxn ang="10800000">
                  <a:pos x="wd2" y="hd2"/>
                </a:cxn>
                <a:cxn ang="16200000">
                  <a:pos x="wd2" y="hd2"/>
                </a:cxn>
              </a:cxnLst>
              <a:rect l="0" t="0" r="r" b="b"/>
              <a:pathLst>
                <a:path w="21565" h="21529" fill="norm" stroke="1" extrusionOk="0">
                  <a:moveTo>
                    <a:pt x="1" y="3573"/>
                  </a:moveTo>
                  <a:cubicBezTo>
                    <a:pt x="4649" y="1003"/>
                    <a:pt x="8253" y="82"/>
                    <a:pt x="11584" y="5"/>
                  </a:cubicBezTo>
                  <a:cubicBezTo>
                    <a:pt x="14915" y="-71"/>
                    <a:pt x="17951" y="699"/>
                    <a:pt x="21565" y="1649"/>
                  </a:cubicBezTo>
                  <a:cubicBezTo>
                    <a:pt x="15590" y="4079"/>
                    <a:pt x="12309" y="7859"/>
                    <a:pt x="10612" y="11687"/>
                  </a:cubicBezTo>
                  <a:cubicBezTo>
                    <a:pt x="8976" y="15376"/>
                    <a:pt x="8834" y="19066"/>
                    <a:pt x="9008" y="21529"/>
                  </a:cubicBezTo>
                  <a:cubicBezTo>
                    <a:pt x="6774" y="19633"/>
                    <a:pt x="4551" y="17939"/>
                    <a:pt x="2845" y="15299"/>
                  </a:cubicBezTo>
                  <a:cubicBezTo>
                    <a:pt x="1147" y="12670"/>
                    <a:pt x="-35" y="9124"/>
                    <a:pt x="1" y="3573"/>
                  </a:cubicBezTo>
                  <a:close/>
                </a:path>
              </a:pathLst>
            </a:custGeom>
            <a:solidFill>
              <a:srgbClr val="A582B5"/>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61" name="Shape"/>
            <p:cNvSpPr/>
            <p:nvPr/>
          </p:nvSpPr>
          <p:spPr>
            <a:xfrm>
              <a:off x="4859361" y="4479955"/>
              <a:ext cx="6288065" cy="6940115"/>
            </a:xfrm>
            <a:custGeom>
              <a:avLst/>
              <a:gdLst/>
              <a:ahLst/>
              <a:cxnLst>
                <a:cxn ang="0">
                  <a:pos x="wd2" y="hd2"/>
                </a:cxn>
                <a:cxn ang="5400000">
                  <a:pos x="wd2" y="hd2"/>
                </a:cxn>
                <a:cxn ang="10800000">
                  <a:pos x="wd2" y="hd2"/>
                </a:cxn>
                <a:cxn ang="16200000">
                  <a:pos x="wd2" y="hd2"/>
                </a:cxn>
              </a:cxnLst>
              <a:rect l="0" t="0" r="r" b="b"/>
              <a:pathLst>
                <a:path w="21487" h="21592" fill="norm" stroke="1" extrusionOk="0">
                  <a:moveTo>
                    <a:pt x="9" y="3839"/>
                  </a:moveTo>
                  <a:cubicBezTo>
                    <a:pt x="4819" y="981"/>
                    <a:pt x="8689" y="10"/>
                    <a:pt x="12258" y="0"/>
                  </a:cubicBezTo>
                  <a:cubicBezTo>
                    <a:pt x="15341" y="-8"/>
                    <a:pt x="18143" y="754"/>
                    <a:pt x="21487" y="1647"/>
                  </a:cubicBezTo>
                  <a:cubicBezTo>
                    <a:pt x="15340" y="4085"/>
                    <a:pt x="12021" y="8001"/>
                    <a:pt x="10328" y="11929"/>
                  </a:cubicBezTo>
                  <a:cubicBezTo>
                    <a:pt x="8755" y="15580"/>
                    <a:pt x="8604" y="19213"/>
                    <a:pt x="8729" y="21592"/>
                  </a:cubicBezTo>
                  <a:cubicBezTo>
                    <a:pt x="6593" y="19793"/>
                    <a:pt x="4474" y="18182"/>
                    <a:pt x="2829" y="15663"/>
                  </a:cubicBezTo>
                  <a:cubicBezTo>
                    <a:pt x="1092" y="13004"/>
                    <a:pt x="-113" y="9410"/>
                    <a:pt x="9" y="3839"/>
                  </a:cubicBezTo>
                  <a:close/>
                </a:path>
              </a:pathLst>
            </a:custGeom>
            <a:solidFill>
              <a:srgbClr val="68B2C0"/>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62" name="green"/>
            <p:cNvSpPr/>
            <p:nvPr/>
          </p:nvSpPr>
          <p:spPr>
            <a:xfrm>
              <a:off x="4862197" y="23117"/>
              <a:ext cx="12556638" cy="5680994"/>
            </a:xfrm>
            <a:custGeom>
              <a:avLst/>
              <a:gdLst/>
              <a:ahLst/>
              <a:cxnLst>
                <a:cxn ang="0">
                  <a:pos x="wd2" y="hd2"/>
                </a:cxn>
                <a:cxn ang="5400000">
                  <a:pos x="wd2" y="hd2"/>
                </a:cxn>
                <a:cxn ang="10800000">
                  <a:pos x="wd2" y="hd2"/>
                </a:cxn>
                <a:cxn ang="16200000">
                  <a:pos x="wd2" y="hd2"/>
                </a:cxn>
              </a:cxnLst>
              <a:rect l="0" t="0" r="r" b="b"/>
              <a:pathLst>
                <a:path w="21600" h="21571" fill="norm" stroke="1" extrusionOk="0">
                  <a:moveTo>
                    <a:pt x="0" y="21571"/>
                  </a:moveTo>
                  <a:cubicBezTo>
                    <a:pt x="560" y="9302"/>
                    <a:pt x="5245" y="-29"/>
                    <a:pt x="10832" y="1"/>
                  </a:cubicBezTo>
                  <a:cubicBezTo>
                    <a:pt x="16385" y="30"/>
                    <a:pt x="21032" y="9308"/>
                    <a:pt x="21600" y="21501"/>
                  </a:cubicBezTo>
                  <a:cubicBezTo>
                    <a:pt x="20176" y="19201"/>
                    <a:pt x="18518" y="17705"/>
                    <a:pt x="16772" y="17144"/>
                  </a:cubicBezTo>
                  <a:cubicBezTo>
                    <a:pt x="14744" y="16493"/>
                    <a:pt x="12673" y="17125"/>
                    <a:pt x="10801" y="18965"/>
                  </a:cubicBezTo>
                  <a:cubicBezTo>
                    <a:pt x="8754" y="16952"/>
                    <a:pt x="6474" y="16394"/>
                    <a:pt x="4277" y="17370"/>
                  </a:cubicBezTo>
                  <a:cubicBezTo>
                    <a:pt x="2728" y="18057"/>
                    <a:pt x="1268" y="19492"/>
                    <a:pt x="0" y="21571"/>
                  </a:cubicBezTo>
                  <a:close/>
                </a:path>
              </a:pathLst>
            </a:custGeom>
            <a:solidFill>
              <a:srgbClr val="477B3A"/>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63" name="red"/>
            <p:cNvSpPr/>
            <p:nvPr/>
          </p:nvSpPr>
          <p:spPr>
            <a:xfrm rot="7200000">
              <a:off x="10452324" y="9735735"/>
              <a:ext cx="12569339" cy="5624281"/>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0" y="21598"/>
                  </a:moveTo>
                  <a:cubicBezTo>
                    <a:pt x="614" y="9299"/>
                    <a:pt x="5267" y="-2"/>
                    <a:pt x="10805" y="0"/>
                  </a:cubicBezTo>
                  <a:cubicBezTo>
                    <a:pt x="16329" y="1"/>
                    <a:pt x="20973" y="9263"/>
                    <a:pt x="21600" y="21528"/>
                  </a:cubicBezTo>
                  <a:cubicBezTo>
                    <a:pt x="20152" y="19236"/>
                    <a:pt x="18478" y="17756"/>
                    <a:pt x="16720" y="17214"/>
                  </a:cubicBezTo>
                  <a:cubicBezTo>
                    <a:pt x="14666" y="16580"/>
                    <a:pt x="12575" y="17243"/>
                    <a:pt x="10681" y="19128"/>
                  </a:cubicBezTo>
                  <a:cubicBezTo>
                    <a:pt x="8649" y="17241"/>
                    <a:pt x="6413" y="16724"/>
                    <a:pt x="4251" y="17641"/>
                  </a:cubicBezTo>
                  <a:cubicBezTo>
                    <a:pt x="2726" y="18288"/>
                    <a:pt x="1279" y="19635"/>
                    <a:pt x="0" y="21598"/>
                  </a:cubicBezTo>
                  <a:close/>
                </a:path>
              </a:pathLst>
            </a:custGeom>
            <a:solidFill>
              <a:srgbClr val="98403D"/>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64" name="blue"/>
            <p:cNvSpPr/>
            <p:nvPr/>
          </p:nvSpPr>
          <p:spPr>
            <a:xfrm rot="14400000">
              <a:off x="-700285" y="9737373"/>
              <a:ext cx="12553691" cy="5630640"/>
            </a:xfrm>
            <a:custGeom>
              <a:avLst/>
              <a:gdLst/>
              <a:ahLst/>
              <a:cxnLst>
                <a:cxn ang="0">
                  <a:pos x="wd2" y="hd2"/>
                </a:cxn>
                <a:cxn ang="5400000">
                  <a:pos x="wd2" y="hd2"/>
                </a:cxn>
                <a:cxn ang="10800000">
                  <a:pos x="wd2" y="hd2"/>
                </a:cxn>
                <a:cxn ang="16200000">
                  <a:pos x="wd2" y="hd2"/>
                </a:cxn>
              </a:cxnLst>
              <a:rect l="0" t="0" r="r" b="b"/>
              <a:pathLst>
                <a:path w="21600" h="21580" fill="norm" stroke="1" extrusionOk="0">
                  <a:moveTo>
                    <a:pt x="0" y="21580"/>
                  </a:moveTo>
                  <a:cubicBezTo>
                    <a:pt x="602" y="9315"/>
                    <a:pt x="5249" y="21"/>
                    <a:pt x="10788" y="1"/>
                  </a:cubicBezTo>
                  <a:cubicBezTo>
                    <a:pt x="16312" y="-20"/>
                    <a:pt x="20964" y="9195"/>
                    <a:pt x="21600" y="21419"/>
                  </a:cubicBezTo>
                  <a:cubicBezTo>
                    <a:pt x="20145" y="19258"/>
                    <a:pt x="18488" y="17868"/>
                    <a:pt x="16754" y="17355"/>
                  </a:cubicBezTo>
                  <a:cubicBezTo>
                    <a:pt x="14750" y="16763"/>
                    <a:pt x="12711" y="17359"/>
                    <a:pt x="10844" y="19085"/>
                  </a:cubicBezTo>
                  <a:cubicBezTo>
                    <a:pt x="8770" y="17097"/>
                    <a:pt x="6474" y="16552"/>
                    <a:pt x="4259" y="17523"/>
                  </a:cubicBezTo>
                  <a:cubicBezTo>
                    <a:pt x="2727" y="18193"/>
                    <a:pt x="1276" y="19576"/>
                    <a:pt x="0" y="21580"/>
                  </a:cubicBezTo>
                  <a:close/>
                </a:path>
              </a:pathLst>
            </a:custGeom>
            <a:solidFill>
              <a:srgbClr val="37547E"/>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65" name="teachability"/>
            <p:cNvSpPr/>
            <p:nvPr/>
          </p:nvSpPr>
          <p:spPr>
            <a:xfrm>
              <a:off x="4823774" y="0"/>
              <a:ext cx="12622245" cy="12622244"/>
            </a:xfrm>
            <a:prstGeom prst="ellipse">
              <a:avLst/>
            </a:prstGeom>
            <a:noFill/>
            <a:ln w="1524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66" name="discipline"/>
            <p:cNvSpPr/>
            <p:nvPr/>
          </p:nvSpPr>
          <p:spPr>
            <a:xfrm>
              <a:off x="7389391" y="4466872"/>
              <a:ext cx="12622245" cy="12622244"/>
            </a:xfrm>
            <a:prstGeom prst="ellipse">
              <a:avLst/>
            </a:prstGeom>
            <a:noFill/>
            <a:ln w="1524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67" name="humility"/>
            <p:cNvSpPr/>
            <p:nvPr/>
          </p:nvSpPr>
          <p:spPr>
            <a:xfrm>
              <a:off x="2299325" y="4470717"/>
              <a:ext cx="12622245" cy="12622244"/>
            </a:xfrm>
            <a:prstGeom prst="ellipse">
              <a:avLst/>
            </a:prstGeom>
            <a:noFill/>
            <a:ln w="1524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68" name="Circle"/>
            <p:cNvSpPr/>
            <p:nvPr/>
          </p:nvSpPr>
          <p:spPr>
            <a:xfrm>
              <a:off x="4508875" y="2684581"/>
              <a:ext cx="13279187" cy="13279187"/>
            </a:xfrm>
            <a:prstGeom prst="ellipse">
              <a:avLst/>
            </a:prstGeom>
            <a:gradFill flip="none" rotWithShape="1">
              <a:gsLst>
                <a:gs pos="0">
                  <a:srgbClr val="FFFFFF"/>
                </a:gs>
                <a:gs pos="59945">
                  <a:srgbClr val="FFFFFF">
                    <a:alpha val="50000"/>
                  </a:srgbClr>
                </a:gs>
                <a:gs pos="100000">
                  <a:srgbClr val="FFFFFF">
                    <a:alpha val="0"/>
                  </a:srgbClr>
                </a:gs>
              </a:gsLst>
              <a:path path="shape">
                <a:fillToRect l="50000" t="50000" r="50000" b="50000"/>
              </a:path>
            </a:gra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grpSp>
      <p:sp>
        <p:nvSpPr>
          <p:cNvPr id="270" name="I am the Way, the Truth, and the Life"/>
          <p:cNvSpPr txBox="1"/>
          <p:nvPr/>
        </p:nvSpPr>
        <p:spPr>
          <a:xfrm>
            <a:off x="8639868" y="4853305"/>
            <a:ext cx="7104263" cy="501015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defRPr sz="8400">
                <a:latin typeface="Mulish ExtraLight Black"/>
                <a:ea typeface="Mulish ExtraLight Black"/>
                <a:cs typeface="Mulish ExtraLight Black"/>
                <a:sym typeface="Mulish ExtraLight Black"/>
              </a:defRPr>
            </a:pPr>
            <a:r>
              <a:t>I am</a:t>
            </a:r>
            <a:br/>
            <a:r>
              <a:t>the Way,</a:t>
            </a:r>
            <a:br/>
            <a:r>
              <a:t>the Truth, and the Life</a:t>
            </a:r>
          </a:p>
        </p:txBody>
      </p:sp>
      <p:sp>
        <p:nvSpPr>
          <p:cNvPr id="271" name="The Way…"/>
          <p:cNvSpPr txBox="1"/>
          <p:nvPr/>
        </p:nvSpPr>
        <p:spPr>
          <a:xfrm>
            <a:off x="8464163" y="954496"/>
            <a:ext cx="7455674" cy="1028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spcBef>
                <a:spcPts val="0"/>
              </a:spcBef>
              <a:defRPr sz="6000">
                <a:solidFill>
                  <a:srgbClr val="FFFFFF"/>
                </a:solidFill>
                <a:latin typeface="Mulish ExtraLight Black"/>
                <a:ea typeface="Mulish ExtraLight Black"/>
                <a:cs typeface="Mulish ExtraLight Black"/>
                <a:sym typeface="Mulish ExtraLight Black"/>
              </a:defRPr>
            </a:lvl1pPr>
          </a:lstStyle>
          <a:p>
            <a:pPr>
              <a:defRPr>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The Way… </a:t>
            </a:r>
          </a:p>
        </p:txBody>
      </p:sp>
      <p:sp>
        <p:nvSpPr>
          <p:cNvPr id="272" name="…of True…"/>
          <p:cNvSpPr txBox="1"/>
          <p:nvPr/>
        </p:nvSpPr>
        <p:spPr>
          <a:xfrm>
            <a:off x="14592535" y="10419971"/>
            <a:ext cx="6980111" cy="1028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spcBef>
                <a:spcPts val="0"/>
              </a:spcBef>
              <a:defRPr sz="6000">
                <a:solidFill>
                  <a:srgbClr val="FFFFFF"/>
                </a:solidFill>
                <a:latin typeface="Mulish ExtraLight Black"/>
                <a:ea typeface="Mulish ExtraLight Black"/>
                <a:cs typeface="Mulish ExtraLight Black"/>
                <a:sym typeface="Mulish ExtraLight Black"/>
              </a:defRPr>
            </a:lvl1pPr>
          </a:lstStyle>
          <a:p>
            <a:pPr>
              <a:defRPr>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…of True…</a:t>
            </a:r>
          </a:p>
        </p:txBody>
      </p:sp>
      <p:sp>
        <p:nvSpPr>
          <p:cNvPr id="273" name="…Life"/>
          <p:cNvSpPr txBox="1"/>
          <p:nvPr/>
        </p:nvSpPr>
        <p:spPr>
          <a:xfrm>
            <a:off x="2811355" y="10419971"/>
            <a:ext cx="6980110" cy="1028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spcBef>
                <a:spcPts val="0"/>
              </a:spcBef>
              <a:defRPr sz="6000">
                <a:solidFill>
                  <a:srgbClr val="FFFFFF"/>
                </a:solidFill>
                <a:latin typeface="Mulish ExtraLight Black"/>
                <a:ea typeface="Mulish ExtraLight Black"/>
                <a:cs typeface="Mulish ExtraLight Black"/>
                <a:sym typeface="Mulish ExtraLight Black"/>
              </a:defRPr>
            </a:lvl1pPr>
          </a:lstStyle>
          <a:p>
            <a:pPr>
              <a:defRPr>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…Life</a:t>
            </a:r>
          </a:p>
        </p:txBody>
      </p:sp>
      <p:sp>
        <p:nvSpPr>
          <p:cNvPr id="274" name="John 1…"/>
          <p:cNvSpPr txBox="1"/>
          <p:nvPr/>
        </p:nvSpPr>
        <p:spPr>
          <a:xfrm>
            <a:off x="605068" y="668746"/>
            <a:ext cx="5066151" cy="2476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2438339">
              <a:lnSpc>
                <a:spcPct val="80000"/>
              </a:lnSpc>
              <a:defRPr sz="9600">
                <a:latin typeface="Mulish ExtraLight Black"/>
                <a:ea typeface="Mulish ExtraLight Black"/>
                <a:cs typeface="Mulish ExtraLight Black"/>
                <a:sym typeface="Mulish ExtraLight Black"/>
              </a:defRPr>
            </a:pPr>
            <a:r>
              <a:t>John 1</a:t>
            </a:r>
          </a:p>
          <a:p>
            <a:pPr algn="ctr" defTabSz="2438339">
              <a:lnSpc>
                <a:spcPct val="80000"/>
              </a:lnSpc>
              <a:defRPr i="1" sz="3800">
                <a:latin typeface="Mulish ExtraLight Regular"/>
                <a:ea typeface="Mulish ExtraLight Regular"/>
                <a:cs typeface="Mulish ExtraLight Regular"/>
                <a:sym typeface="Mulish ExtraLight Regular"/>
              </a:defRPr>
            </a:pPr>
            <a:r>
              <a:t>transpersonal logos</a:t>
            </a:r>
          </a:p>
        </p:txBody>
      </p:sp>
      <p:sp>
        <p:nvSpPr>
          <p:cNvPr id="275" name="John 14…"/>
          <p:cNvSpPr txBox="1"/>
          <p:nvPr/>
        </p:nvSpPr>
        <p:spPr>
          <a:xfrm>
            <a:off x="18712781" y="668746"/>
            <a:ext cx="5066152" cy="2476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2438339">
              <a:lnSpc>
                <a:spcPct val="80000"/>
              </a:lnSpc>
              <a:defRPr sz="9600">
                <a:latin typeface="Mulish ExtraLight Black"/>
                <a:ea typeface="Mulish ExtraLight Black"/>
                <a:cs typeface="Mulish ExtraLight Black"/>
                <a:sym typeface="Mulish ExtraLight Black"/>
              </a:defRPr>
            </a:pPr>
            <a:r>
              <a:t>John 14</a:t>
            </a:r>
          </a:p>
          <a:p>
            <a:pPr algn="ctr" defTabSz="2438339">
              <a:lnSpc>
                <a:spcPct val="80000"/>
              </a:lnSpc>
              <a:defRPr i="1" sz="3800">
                <a:latin typeface="Mulish ExtraLight Regular"/>
                <a:ea typeface="Mulish ExtraLight Regular"/>
                <a:cs typeface="Mulish ExtraLight Regular"/>
                <a:sym typeface="Mulish ExtraLight Regular"/>
              </a:defRPr>
            </a:pPr>
            <a:r>
              <a:t>personal logos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5"/>
                                        </p:tgtEl>
                                        <p:attrNameLst>
                                          <p:attrName>style.visibility</p:attrName>
                                        </p:attrNameLst>
                                      </p:cBhvr>
                                      <p:to>
                                        <p:strVal val="visible"/>
                                      </p:to>
                                    </p:set>
                                    <p:animEffect filter="fade" transition="in">
                                      <p:cBhvr>
                                        <p:cTn id="7" dur="1000"/>
                                        <p:tgtEl>
                                          <p:spTgt spid="275"/>
                                        </p:tgtEl>
                                      </p:cBhvr>
                                    </p:animEffect>
                                  </p:childTnLst>
                                </p:cTn>
                              </p:par>
                            </p:childTnLst>
                          </p:cTn>
                        </p:par>
                        <p:par>
                          <p:cTn id="8" fill="hold">
                            <p:stCondLst>
                              <p:cond delay="1000"/>
                            </p:stCondLst>
                            <p:childTnLst>
                              <p:par>
                                <p:cTn id="9" presetClass="entr" nodeType="afterEffect" presetSubtype="16" presetID="23" grpId="2" fill="hold">
                                  <p:stCondLst>
                                    <p:cond delay="0"/>
                                  </p:stCondLst>
                                  <p:iterate type="el" backwards="0">
                                    <p:tmAbs val="0"/>
                                  </p:iterate>
                                  <p:childTnLst>
                                    <p:set>
                                      <p:cBhvr>
                                        <p:cTn id="10" fill="hold"/>
                                        <p:tgtEl>
                                          <p:spTgt spid="270"/>
                                        </p:tgtEl>
                                        <p:attrNameLst>
                                          <p:attrName>style.visibility</p:attrName>
                                        </p:attrNameLst>
                                      </p:cBhvr>
                                      <p:to>
                                        <p:strVal val="visible"/>
                                      </p:to>
                                    </p:set>
                                    <p:anim calcmode="lin" valueType="num">
                                      <p:cBhvr>
                                        <p:cTn id="11" dur="3000" fill="hold"/>
                                        <p:tgtEl>
                                          <p:spTgt spid="270"/>
                                        </p:tgtEl>
                                        <p:attrNameLst>
                                          <p:attrName>ppt_w</p:attrName>
                                        </p:attrNameLst>
                                      </p:cBhvr>
                                      <p:tavLst>
                                        <p:tav tm="0">
                                          <p:val>
                                            <p:fltVal val="0"/>
                                          </p:val>
                                        </p:tav>
                                        <p:tav tm="100000">
                                          <p:val>
                                            <p:strVal val="#ppt_w"/>
                                          </p:val>
                                        </p:tav>
                                      </p:tavLst>
                                    </p:anim>
                                    <p:anim calcmode="lin" valueType="num">
                                      <p:cBhvr>
                                        <p:cTn id="12" dur="3000" fill="hold"/>
                                        <p:tgtEl>
                                          <p:spTgt spid="2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5" grpId="1"/>
      <p:bldP build="whole" bldLvl="1" animBg="1" rev="0" advAuto="0" spid="270" grpId="2"/>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Attentive to the Kingdom and the King"/>
          <p:cNvSpPr txBox="1"/>
          <p:nvPr/>
        </p:nvSpPr>
        <p:spPr>
          <a:xfrm>
            <a:off x="120012" y="324637"/>
            <a:ext cx="24143977"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Attentive to the Kingdom and the King</a:t>
            </a:r>
          </a:p>
        </p:txBody>
      </p:sp>
      <p:sp>
        <p:nvSpPr>
          <p:cNvPr id="278" name="Worshipping a Kingdom without a King"/>
          <p:cNvSpPr txBox="1"/>
          <p:nvPr/>
        </p:nvSpPr>
        <p:spPr>
          <a:xfrm>
            <a:off x="1677489" y="2361684"/>
            <a:ext cx="5264294" cy="27432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b">
            <a:spAutoFit/>
          </a:bodyPr>
          <a:lstStyle/>
          <a:p>
            <a:pPr algn="ctr" defTabSz="2438339">
              <a:spcBef>
                <a:spcPts val="0"/>
              </a:spcBef>
              <a:defRPr sz="6000">
                <a:latin typeface="Mulish ExtraLight Regular"/>
                <a:ea typeface="Mulish ExtraLight Regular"/>
                <a:cs typeface="Mulish ExtraLight Regular"/>
                <a:sym typeface="Mulish ExtraLight Regular"/>
              </a:defRPr>
            </a:pPr>
            <a:r>
              <a:t>Worshipping a</a:t>
            </a:r>
            <a:br/>
            <a:r>
              <a:rPr>
                <a:latin typeface="Mulish ExtraLight Black"/>
                <a:ea typeface="Mulish ExtraLight Black"/>
                <a:cs typeface="Mulish ExtraLight Black"/>
                <a:sym typeface="Mulish ExtraLight Black"/>
              </a:rPr>
              <a:t>Kingdom</a:t>
            </a:r>
            <a:br/>
            <a:r>
              <a:t>without a King</a:t>
            </a:r>
          </a:p>
        </p:txBody>
      </p:sp>
      <p:sp>
        <p:nvSpPr>
          <p:cNvPr id="279" name="Worshipping a…"/>
          <p:cNvSpPr txBox="1"/>
          <p:nvPr/>
        </p:nvSpPr>
        <p:spPr>
          <a:xfrm>
            <a:off x="16686579" y="2361684"/>
            <a:ext cx="6775573" cy="27432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b">
            <a:spAutoFit/>
          </a:bodyPr>
          <a:lstStyle/>
          <a:p>
            <a:pPr algn="ctr" defTabSz="2438339">
              <a:spcBef>
                <a:spcPts val="0"/>
              </a:spcBef>
              <a:defRPr sz="6000">
                <a:latin typeface="Mulish ExtraLight Regular"/>
                <a:ea typeface="Mulish ExtraLight Regular"/>
                <a:cs typeface="Mulish ExtraLight Regular"/>
                <a:sym typeface="Mulish ExtraLight Regular"/>
              </a:defRPr>
            </a:pPr>
            <a:r>
              <a:t>Worshipping a</a:t>
            </a:r>
          </a:p>
          <a:p>
            <a:pPr algn="ctr" defTabSz="2438339">
              <a:spcBef>
                <a:spcPts val="0"/>
              </a:spcBef>
              <a:defRPr sz="6000">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King</a:t>
            </a:r>
            <a:br/>
            <a:r>
              <a:t>without a Kingdom</a:t>
            </a:r>
          </a:p>
        </p:txBody>
      </p:sp>
      <p:sp>
        <p:nvSpPr>
          <p:cNvPr id="280" name="“There is a way of true life!”"/>
          <p:cNvSpPr txBox="1"/>
          <p:nvPr/>
        </p:nvSpPr>
        <p:spPr>
          <a:xfrm>
            <a:off x="1245888" y="11702243"/>
            <a:ext cx="6127495" cy="188595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spcBef>
                <a:spcPts val="0"/>
              </a:spcBef>
              <a:defRPr sz="6000">
                <a:latin typeface="Mulish ExtraLight Regular"/>
                <a:ea typeface="Mulish ExtraLight Regular"/>
                <a:cs typeface="Mulish ExtraLight Regular"/>
                <a:sym typeface="Mulish ExtraLight Regular"/>
              </a:defRPr>
            </a:lvl1pPr>
          </a:lstStyle>
          <a:p>
            <a:pPr/>
            <a:r>
              <a:t>“There is a way of true life!”</a:t>
            </a:r>
          </a:p>
        </p:txBody>
      </p:sp>
      <p:sp>
        <p:nvSpPr>
          <p:cNvPr id="281" name="“Jesus is the Way, the Truth, and the Life!"/>
          <p:cNvSpPr txBox="1"/>
          <p:nvPr/>
        </p:nvSpPr>
        <p:spPr>
          <a:xfrm>
            <a:off x="15868187" y="11702243"/>
            <a:ext cx="8412354" cy="188595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spcBef>
                <a:spcPts val="0"/>
              </a:spcBef>
              <a:defRPr sz="6000">
                <a:latin typeface="Mulish ExtraLight Regular"/>
                <a:ea typeface="Mulish ExtraLight Regular"/>
                <a:cs typeface="Mulish ExtraLight Regular"/>
                <a:sym typeface="Mulish ExtraLight Regular"/>
              </a:defRPr>
            </a:pPr>
            <a:r>
              <a:t>“Jesus is the Way,</a:t>
            </a:r>
            <a:br/>
            <a:r>
              <a:t>the Truth, and the Life!</a:t>
            </a:r>
          </a:p>
        </p:txBody>
      </p:sp>
      <p:grpSp>
        <p:nvGrpSpPr>
          <p:cNvPr id="284" name="Group"/>
          <p:cNvGrpSpPr/>
          <p:nvPr/>
        </p:nvGrpSpPr>
        <p:grpSpPr>
          <a:xfrm>
            <a:off x="2090280" y="5501612"/>
            <a:ext cx="4438711" cy="4438711"/>
            <a:chOff x="0" y="0"/>
            <a:chExt cx="4438710" cy="4438710"/>
          </a:xfrm>
        </p:grpSpPr>
        <p:sp>
          <p:nvSpPr>
            <p:cNvPr id="282" name="teachability"/>
            <p:cNvSpPr/>
            <p:nvPr/>
          </p:nvSpPr>
          <p:spPr>
            <a:xfrm>
              <a:off x="0" y="0"/>
              <a:ext cx="4438711" cy="4438711"/>
            </a:xfrm>
            <a:prstGeom prst="ellipse">
              <a:avLst/>
            </a:prstGeom>
            <a:solidFill>
              <a:srgbClr val="437537"/>
            </a:solidFill>
            <a:ln w="762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83" name="Creation"/>
            <p:cNvSpPr txBox="1"/>
            <p:nvPr/>
          </p:nvSpPr>
          <p:spPr>
            <a:xfrm>
              <a:off x="1150950" y="501134"/>
              <a:ext cx="2136810" cy="685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ctr" defTabSz="2438339">
                <a:spcBef>
                  <a:spcPts val="0"/>
                </a:spcBef>
                <a:defRPr sz="3800">
                  <a:solidFill>
                    <a:srgbClr val="FFFFFF"/>
                  </a:solidFill>
                  <a:latin typeface="Mulish ExtraLight Black"/>
                  <a:ea typeface="Mulish ExtraLight Black"/>
                  <a:cs typeface="Mulish ExtraLight Black"/>
                  <a:sym typeface="Mulish ExtraLight Black"/>
                </a:defRPr>
              </a:lvl1pPr>
            </a:lstStyle>
            <a:p>
              <a:pPr>
                <a:defRPr>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Creation</a:t>
              </a:r>
            </a:p>
          </p:txBody>
        </p:sp>
      </p:grpSp>
      <p:grpSp>
        <p:nvGrpSpPr>
          <p:cNvPr id="300" name="Group"/>
          <p:cNvGrpSpPr/>
          <p:nvPr/>
        </p:nvGrpSpPr>
        <p:grpSpPr>
          <a:xfrm>
            <a:off x="8268429" y="5501612"/>
            <a:ext cx="7847143" cy="6820977"/>
            <a:chOff x="0" y="0"/>
            <a:chExt cx="7847141" cy="6820975"/>
          </a:xfrm>
        </p:grpSpPr>
        <p:sp>
          <p:nvSpPr>
            <p:cNvPr id="285" name="Circle"/>
            <p:cNvSpPr/>
            <p:nvPr/>
          </p:nvSpPr>
          <p:spPr>
            <a:xfrm>
              <a:off x="2123448" y="1481921"/>
              <a:ext cx="3593995" cy="359399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86" name="Shape"/>
            <p:cNvSpPr/>
            <p:nvPr/>
          </p:nvSpPr>
          <p:spPr>
            <a:xfrm rot="7200000">
              <a:off x="3795526" y="1315585"/>
              <a:ext cx="2178353" cy="2436995"/>
            </a:xfrm>
            <a:custGeom>
              <a:avLst/>
              <a:gdLst/>
              <a:ahLst/>
              <a:cxnLst>
                <a:cxn ang="0">
                  <a:pos x="wd2" y="hd2"/>
                </a:cxn>
                <a:cxn ang="5400000">
                  <a:pos x="wd2" y="hd2"/>
                </a:cxn>
                <a:cxn ang="10800000">
                  <a:pos x="wd2" y="hd2"/>
                </a:cxn>
                <a:cxn ang="16200000">
                  <a:pos x="wd2" y="hd2"/>
                </a:cxn>
              </a:cxnLst>
              <a:rect l="0" t="0" r="r" b="b"/>
              <a:pathLst>
                <a:path w="21437" h="21487" fill="norm" stroke="1" extrusionOk="0">
                  <a:moveTo>
                    <a:pt x="19" y="3610"/>
                  </a:moveTo>
                  <a:cubicBezTo>
                    <a:pt x="4525" y="1076"/>
                    <a:pt x="8025" y="136"/>
                    <a:pt x="11273" y="14"/>
                  </a:cubicBezTo>
                  <a:cubicBezTo>
                    <a:pt x="14656" y="-113"/>
                    <a:pt x="17739" y="641"/>
                    <a:pt x="21437" y="1578"/>
                  </a:cubicBezTo>
                  <a:cubicBezTo>
                    <a:pt x="15405" y="4093"/>
                    <a:pt x="12152" y="7893"/>
                    <a:pt x="10472" y="11701"/>
                  </a:cubicBezTo>
                  <a:cubicBezTo>
                    <a:pt x="8844" y="15390"/>
                    <a:pt x="8706" y="19062"/>
                    <a:pt x="8862" y="21487"/>
                  </a:cubicBezTo>
                  <a:cubicBezTo>
                    <a:pt x="6616" y="19618"/>
                    <a:pt x="4388" y="17939"/>
                    <a:pt x="2696" y="15315"/>
                  </a:cubicBezTo>
                  <a:cubicBezTo>
                    <a:pt x="992" y="12672"/>
                    <a:pt x="-163" y="9116"/>
                    <a:pt x="19" y="3610"/>
                  </a:cubicBezTo>
                  <a:close/>
                </a:path>
              </a:pathLst>
            </a:custGeom>
            <a:solidFill>
              <a:srgbClr val="C2B158"/>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87" name="Shape"/>
            <p:cNvSpPr/>
            <p:nvPr/>
          </p:nvSpPr>
          <p:spPr>
            <a:xfrm rot="14400000">
              <a:off x="2953730" y="3219547"/>
              <a:ext cx="2243034" cy="2482846"/>
            </a:xfrm>
            <a:custGeom>
              <a:avLst/>
              <a:gdLst/>
              <a:ahLst/>
              <a:cxnLst>
                <a:cxn ang="0">
                  <a:pos x="wd2" y="hd2"/>
                </a:cxn>
                <a:cxn ang="5400000">
                  <a:pos x="wd2" y="hd2"/>
                </a:cxn>
                <a:cxn ang="10800000">
                  <a:pos x="wd2" y="hd2"/>
                </a:cxn>
                <a:cxn ang="16200000">
                  <a:pos x="wd2" y="hd2"/>
                </a:cxn>
              </a:cxnLst>
              <a:rect l="0" t="0" r="r" b="b"/>
              <a:pathLst>
                <a:path w="21565" h="21529" fill="norm" stroke="1" extrusionOk="0">
                  <a:moveTo>
                    <a:pt x="1" y="3573"/>
                  </a:moveTo>
                  <a:cubicBezTo>
                    <a:pt x="4649" y="1003"/>
                    <a:pt x="8253" y="82"/>
                    <a:pt x="11584" y="5"/>
                  </a:cubicBezTo>
                  <a:cubicBezTo>
                    <a:pt x="14915" y="-71"/>
                    <a:pt x="17951" y="699"/>
                    <a:pt x="21565" y="1649"/>
                  </a:cubicBezTo>
                  <a:cubicBezTo>
                    <a:pt x="15590" y="4079"/>
                    <a:pt x="12309" y="7859"/>
                    <a:pt x="10612" y="11687"/>
                  </a:cubicBezTo>
                  <a:cubicBezTo>
                    <a:pt x="8976" y="15376"/>
                    <a:pt x="8834" y="19066"/>
                    <a:pt x="9008" y="21529"/>
                  </a:cubicBezTo>
                  <a:cubicBezTo>
                    <a:pt x="6774" y="19633"/>
                    <a:pt x="4551" y="17939"/>
                    <a:pt x="2845" y="15299"/>
                  </a:cubicBezTo>
                  <a:cubicBezTo>
                    <a:pt x="1147" y="12670"/>
                    <a:pt x="-35" y="9124"/>
                    <a:pt x="1" y="3573"/>
                  </a:cubicBezTo>
                  <a:close/>
                </a:path>
              </a:pathLst>
            </a:custGeom>
            <a:solidFill>
              <a:srgbClr val="A582B5"/>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88" name="Shape"/>
            <p:cNvSpPr/>
            <p:nvPr/>
          </p:nvSpPr>
          <p:spPr>
            <a:xfrm>
              <a:off x="1708831" y="1575411"/>
              <a:ext cx="2211248" cy="2440546"/>
            </a:xfrm>
            <a:custGeom>
              <a:avLst/>
              <a:gdLst/>
              <a:ahLst/>
              <a:cxnLst>
                <a:cxn ang="0">
                  <a:pos x="wd2" y="hd2"/>
                </a:cxn>
                <a:cxn ang="5400000">
                  <a:pos x="wd2" y="hd2"/>
                </a:cxn>
                <a:cxn ang="10800000">
                  <a:pos x="wd2" y="hd2"/>
                </a:cxn>
                <a:cxn ang="16200000">
                  <a:pos x="wd2" y="hd2"/>
                </a:cxn>
              </a:cxnLst>
              <a:rect l="0" t="0" r="r" b="b"/>
              <a:pathLst>
                <a:path w="21487" h="21592" fill="norm" stroke="1" extrusionOk="0">
                  <a:moveTo>
                    <a:pt x="9" y="3839"/>
                  </a:moveTo>
                  <a:cubicBezTo>
                    <a:pt x="4819" y="981"/>
                    <a:pt x="8689" y="10"/>
                    <a:pt x="12258" y="0"/>
                  </a:cubicBezTo>
                  <a:cubicBezTo>
                    <a:pt x="15341" y="-8"/>
                    <a:pt x="18143" y="754"/>
                    <a:pt x="21487" y="1647"/>
                  </a:cubicBezTo>
                  <a:cubicBezTo>
                    <a:pt x="15340" y="4085"/>
                    <a:pt x="12021" y="8001"/>
                    <a:pt x="10328" y="11929"/>
                  </a:cubicBezTo>
                  <a:cubicBezTo>
                    <a:pt x="8755" y="15580"/>
                    <a:pt x="8604" y="19213"/>
                    <a:pt x="8729" y="21592"/>
                  </a:cubicBezTo>
                  <a:cubicBezTo>
                    <a:pt x="6593" y="19793"/>
                    <a:pt x="4474" y="18182"/>
                    <a:pt x="2829" y="15663"/>
                  </a:cubicBezTo>
                  <a:cubicBezTo>
                    <a:pt x="1092" y="13004"/>
                    <a:pt x="-113" y="9410"/>
                    <a:pt x="9" y="3839"/>
                  </a:cubicBezTo>
                  <a:close/>
                </a:path>
              </a:pathLst>
            </a:custGeom>
            <a:solidFill>
              <a:srgbClr val="68B2C0"/>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89" name="green"/>
            <p:cNvSpPr/>
            <p:nvPr/>
          </p:nvSpPr>
          <p:spPr>
            <a:xfrm>
              <a:off x="1709829" y="8129"/>
              <a:ext cx="4415640" cy="1997766"/>
            </a:xfrm>
            <a:custGeom>
              <a:avLst/>
              <a:gdLst/>
              <a:ahLst/>
              <a:cxnLst>
                <a:cxn ang="0">
                  <a:pos x="wd2" y="hd2"/>
                </a:cxn>
                <a:cxn ang="5400000">
                  <a:pos x="wd2" y="hd2"/>
                </a:cxn>
                <a:cxn ang="10800000">
                  <a:pos x="wd2" y="hd2"/>
                </a:cxn>
                <a:cxn ang="16200000">
                  <a:pos x="wd2" y="hd2"/>
                </a:cxn>
              </a:cxnLst>
              <a:rect l="0" t="0" r="r" b="b"/>
              <a:pathLst>
                <a:path w="21600" h="21571" fill="norm" stroke="1" extrusionOk="0">
                  <a:moveTo>
                    <a:pt x="0" y="21571"/>
                  </a:moveTo>
                  <a:cubicBezTo>
                    <a:pt x="560" y="9302"/>
                    <a:pt x="5245" y="-29"/>
                    <a:pt x="10832" y="1"/>
                  </a:cubicBezTo>
                  <a:cubicBezTo>
                    <a:pt x="16385" y="30"/>
                    <a:pt x="21032" y="9308"/>
                    <a:pt x="21600" y="21501"/>
                  </a:cubicBezTo>
                  <a:cubicBezTo>
                    <a:pt x="20176" y="19201"/>
                    <a:pt x="18518" y="17705"/>
                    <a:pt x="16772" y="17144"/>
                  </a:cubicBezTo>
                  <a:cubicBezTo>
                    <a:pt x="14744" y="16493"/>
                    <a:pt x="12673" y="17125"/>
                    <a:pt x="10801" y="18965"/>
                  </a:cubicBezTo>
                  <a:cubicBezTo>
                    <a:pt x="8754" y="16952"/>
                    <a:pt x="6474" y="16394"/>
                    <a:pt x="4277" y="17369"/>
                  </a:cubicBezTo>
                  <a:cubicBezTo>
                    <a:pt x="2728" y="18057"/>
                    <a:pt x="1268" y="19492"/>
                    <a:pt x="0" y="21571"/>
                  </a:cubicBezTo>
                  <a:close/>
                </a:path>
              </a:pathLst>
            </a:custGeom>
            <a:solidFill>
              <a:srgbClr val="477B3A"/>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90" name="red"/>
            <p:cNvSpPr/>
            <p:nvPr/>
          </p:nvSpPr>
          <p:spPr>
            <a:xfrm rot="7200000">
              <a:off x="3675641" y="3423647"/>
              <a:ext cx="4420106" cy="1977823"/>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0" y="21598"/>
                  </a:moveTo>
                  <a:cubicBezTo>
                    <a:pt x="614" y="9299"/>
                    <a:pt x="5267" y="-2"/>
                    <a:pt x="10805" y="0"/>
                  </a:cubicBezTo>
                  <a:cubicBezTo>
                    <a:pt x="16329" y="1"/>
                    <a:pt x="20973" y="9263"/>
                    <a:pt x="21600" y="21528"/>
                  </a:cubicBezTo>
                  <a:cubicBezTo>
                    <a:pt x="20152" y="19236"/>
                    <a:pt x="18478" y="17756"/>
                    <a:pt x="16720" y="17214"/>
                  </a:cubicBezTo>
                  <a:cubicBezTo>
                    <a:pt x="14666" y="16580"/>
                    <a:pt x="12575" y="17243"/>
                    <a:pt x="10681" y="19128"/>
                  </a:cubicBezTo>
                  <a:cubicBezTo>
                    <a:pt x="8649" y="17241"/>
                    <a:pt x="6413" y="16724"/>
                    <a:pt x="4251" y="17641"/>
                  </a:cubicBezTo>
                  <a:cubicBezTo>
                    <a:pt x="2726" y="18288"/>
                    <a:pt x="1279" y="19635"/>
                    <a:pt x="0" y="21598"/>
                  </a:cubicBezTo>
                  <a:close/>
                </a:path>
              </a:pathLst>
            </a:custGeom>
            <a:solidFill>
              <a:srgbClr val="98403D"/>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91" name="blue"/>
            <p:cNvSpPr/>
            <p:nvPr/>
          </p:nvSpPr>
          <p:spPr>
            <a:xfrm rot="14400000">
              <a:off x="-246261" y="3424222"/>
              <a:ext cx="4414604" cy="1980059"/>
            </a:xfrm>
            <a:custGeom>
              <a:avLst/>
              <a:gdLst/>
              <a:ahLst/>
              <a:cxnLst>
                <a:cxn ang="0">
                  <a:pos x="wd2" y="hd2"/>
                </a:cxn>
                <a:cxn ang="5400000">
                  <a:pos x="wd2" y="hd2"/>
                </a:cxn>
                <a:cxn ang="10800000">
                  <a:pos x="wd2" y="hd2"/>
                </a:cxn>
                <a:cxn ang="16200000">
                  <a:pos x="wd2" y="hd2"/>
                </a:cxn>
              </a:cxnLst>
              <a:rect l="0" t="0" r="r" b="b"/>
              <a:pathLst>
                <a:path w="21600" h="21580" fill="norm" stroke="1" extrusionOk="0">
                  <a:moveTo>
                    <a:pt x="0" y="21580"/>
                  </a:moveTo>
                  <a:cubicBezTo>
                    <a:pt x="602" y="9315"/>
                    <a:pt x="5249" y="21"/>
                    <a:pt x="10788" y="1"/>
                  </a:cubicBezTo>
                  <a:cubicBezTo>
                    <a:pt x="16312" y="-20"/>
                    <a:pt x="20964" y="9195"/>
                    <a:pt x="21600" y="21419"/>
                  </a:cubicBezTo>
                  <a:cubicBezTo>
                    <a:pt x="20145" y="19258"/>
                    <a:pt x="18488" y="17868"/>
                    <a:pt x="16754" y="17355"/>
                  </a:cubicBezTo>
                  <a:cubicBezTo>
                    <a:pt x="14750" y="16763"/>
                    <a:pt x="12711" y="17359"/>
                    <a:pt x="10844" y="19085"/>
                  </a:cubicBezTo>
                  <a:cubicBezTo>
                    <a:pt x="8770" y="17097"/>
                    <a:pt x="6474" y="16552"/>
                    <a:pt x="4259" y="17523"/>
                  </a:cubicBezTo>
                  <a:cubicBezTo>
                    <a:pt x="2727" y="18193"/>
                    <a:pt x="1276" y="19576"/>
                    <a:pt x="0" y="21580"/>
                  </a:cubicBezTo>
                  <a:close/>
                </a:path>
              </a:pathLst>
            </a:custGeom>
            <a:solidFill>
              <a:srgbClr val="37547E"/>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92" name="teachability"/>
            <p:cNvSpPr/>
            <p:nvPr/>
          </p:nvSpPr>
          <p:spPr>
            <a:xfrm>
              <a:off x="1696317" y="0"/>
              <a:ext cx="4438711" cy="4438711"/>
            </a:xfrm>
            <a:prstGeom prst="ellipse">
              <a:avLst/>
            </a:prstGeom>
            <a:noFill/>
            <a:ln w="762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93" name="discipline"/>
            <p:cNvSpPr/>
            <p:nvPr/>
          </p:nvSpPr>
          <p:spPr>
            <a:xfrm>
              <a:off x="2598536" y="1570810"/>
              <a:ext cx="4438711" cy="4438711"/>
            </a:xfrm>
            <a:prstGeom prst="ellipse">
              <a:avLst/>
            </a:prstGeom>
            <a:noFill/>
            <a:ln w="762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94" name="humility"/>
            <p:cNvSpPr/>
            <p:nvPr/>
          </p:nvSpPr>
          <p:spPr>
            <a:xfrm>
              <a:off x="808575" y="1572162"/>
              <a:ext cx="4438711" cy="4438711"/>
            </a:xfrm>
            <a:prstGeom prst="ellipse">
              <a:avLst/>
            </a:prstGeom>
            <a:noFill/>
            <a:ln w="762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95" name="Circle"/>
            <p:cNvSpPr/>
            <p:nvPr/>
          </p:nvSpPr>
          <p:spPr>
            <a:xfrm>
              <a:off x="1585581" y="944054"/>
              <a:ext cx="4669730" cy="4669730"/>
            </a:xfrm>
            <a:prstGeom prst="ellipse">
              <a:avLst/>
            </a:prstGeom>
            <a:gradFill flip="none" rotWithShape="1">
              <a:gsLst>
                <a:gs pos="0">
                  <a:srgbClr val="FFFFFF"/>
                </a:gs>
                <a:gs pos="59945">
                  <a:srgbClr val="FFFFFF">
                    <a:alpha val="50000"/>
                  </a:srgbClr>
                </a:gs>
                <a:gs pos="100000">
                  <a:srgbClr val="FFFFFF">
                    <a:alpha val="0"/>
                  </a:srgbClr>
                </a:gs>
              </a:gsLst>
              <a:path path="shape">
                <a:fillToRect l="50000" t="50000" r="50000" b="50000"/>
              </a:path>
            </a:gra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296" name="Creation"/>
            <p:cNvSpPr txBox="1"/>
            <p:nvPr/>
          </p:nvSpPr>
          <p:spPr>
            <a:xfrm>
              <a:off x="2855165" y="501134"/>
              <a:ext cx="2136810" cy="685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ctr" defTabSz="2438339">
                <a:spcBef>
                  <a:spcPts val="0"/>
                </a:spcBef>
                <a:defRPr sz="3800">
                  <a:solidFill>
                    <a:srgbClr val="FFFFFF"/>
                  </a:solidFill>
                  <a:latin typeface="Mulish ExtraLight Black"/>
                  <a:ea typeface="Mulish ExtraLight Black"/>
                  <a:cs typeface="Mulish ExtraLight Black"/>
                  <a:sym typeface="Mulish ExtraLight Black"/>
                </a:defRPr>
              </a:lvl1pPr>
            </a:lstStyle>
            <a:p>
              <a:pPr>
                <a:defRPr>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Creation</a:t>
              </a:r>
            </a:p>
          </p:txBody>
        </p:sp>
        <p:sp>
          <p:nvSpPr>
            <p:cNvPr id="297" name="Bible"/>
            <p:cNvSpPr txBox="1"/>
            <p:nvPr/>
          </p:nvSpPr>
          <p:spPr>
            <a:xfrm>
              <a:off x="5402524" y="4042115"/>
              <a:ext cx="1282789" cy="685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ctr" defTabSz="2438339">
                <a:spcBef>
                  <a:spcPts val="0"/>
                </a:spcBef>
                <a:defRPr sz="3800">
                  <a:solidFill>
                    <a:srgbClr val="FFFFFF"/>
                  </a:solidFill>
                  <a:latin typeface="Mulish ExtraLight Black"/>
                  <a:ea typeface="Mulish ExtraLight Black"/>
                  <a:cs typeface="Mulish ExtraLight Black"/>
                  <a:sym typeface="Mulish ExtraLight Black"/>
                </a:defRPr>
              </a:lvl1pPr>
            </a:lstStyle>
            <a:p>
              <a:pPr>
                <a:defRPr>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Bible</a:t>
              </a:r>
            </a:p>
          </p:txBody>
        </p:sp>
        <p:sp>
          <p:nvSpPr>
            <p:cNvPr id="298" name="Spirit"/>
            <p:cNvSpPr txBox="1"/>
            <p:nvPr/>
          </p:nvSpPr>
          <p:spPr>
            <a:xfrm>
              <a:off x="1099067" y="4042115"/>
              <a:ext cx="1408312" cy="685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ctr" defTabSz="2438339">
                <a:spcBef>
                  <a:spcPts val="0"/>
                </a:spcBef>
                <a:defRPr sz="3800">
                  <a:solidFill>
                    <a:srgbClr val="FFFFFF"/>
                  </a:solidFill>
                  <a:latin typeface="Mulish ExtraLight Black"/>
                  <a:ea typeface="Mulish ExtraLight Black"/>
                  <a:cs typeface="Mulish ExtraLight Black"/>
                  <a:sym typeface="Mulish ExtraLight Black"/>
                </a:defRPr>
              </a:lvl1pPr>
            </a:lstStyle>
            <a:p>
              <a:pPr>
                <a:defRPr>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Spirit</a:t>
              </a:r>
            </a:p>
          </p:txBody>
        </p:sp>
        <p:sp>
          <p:nvSpPr>
            <p:cNvPr id="299" name="3-fold revelation"/>
            <p:cNvSpPr txBox="1"/>
            <p:nvPr/>
          </p:nvSpPr>
          <p:spPr>
            <a:xfrm>
              <a:off x="2455940" y="2697892"/>
              <a:ext cx="2935261" cy="11620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ctr" defTabSz="2438339">
                <a:spcBef>
                  <a:spcPts val="0"/>
                </a:spcBef>
                <a:defRPr sz="3600">
                  <a:latin typeface="Mulish ExtraLight Black"/>
                  <a:ea typeface="Mulish ExtraLight Black"/>
                  <a:cs typeface="Mulish ExtraLight Black"/>
                  <a:sym typeface="Mulish ExtraLight Black"/>
                </a:defRPr>
              </a:lvl1pPr>
            </a:lstStyle>
            <a:p>
              <a:pPr>
                <a:defRPr>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3-fold revelation</a:t>
              </a:r>
            </a:p>
          </p:txBody>
        </p:sp>
      </p:grpSp>
      <p:grpSp>
        <p:nvGrpSpPr>
          <p:cNvPr id="308" name="Group"/>
          <p:cNvGrpSpPr/>
          <p:nvPr/>
        </p:nvGrpSpPr>
        <p:grpSpPr>
          <a:xfrm>
            <a:off x="16143637" y="6271870"/>
            <a:ext cx="7865743" cy="6046006"/>
            <a:chOff x="0" y="0"/>
            <a:chExt cx="7865741" cy="6046005"/>
          </a:xfrm>
        </p:grpSpPr>
        <p:sp>
          <p:nvSpPr>
            <p:cNvPr id="301" name="Shape"/>
            <p:cNvSpPr/>
            <p:nvPr/>
          </p:nvSpPr>
          <p:spPr>
            <a:xfrm rot="14400000">
              <a:off x="2148403" y="1557642"/>
              <a:ext cx="3560229" cy="2911902"/>
            </a:xfrm>
            <a:custGeom>
              <a:avLst/>
              <a:gdLst/>
              <a:ahLst/>
              <a:cxnLst>
                <a:cxn ang="0">
                  <a:pos x="wd2" y="hd2"/>
                </a:cxn>
                <a:cxn ang="5400000">
                  <a:pos x="wd2" y="hd2"/>
                </a:cxn>
                <a:cxn ang="10800000">
                  <a:pos x="wd2" y="hd2"/>
                </a:cxn>
                <a:cxn ang="16200000">
                  <a:pos x="wd2" y="hd2"/>
                </a:cxn>
              </a:cxnLst>
              <a:rect l="0" t="0" r="r" b="b"/>
              <a:pathLst>
                <a:path w="21241" h="21477" fill="norm" stroke="1" extrusionOk="0">
                  <a:moveTo>
                    <a:pt x="15" y="3201"/>
                  </a:moveTo>
                  <a:cubicBezTo>
                    <a:pt x="2857" y="895"/>
                    <a:pt x="5149" y="71"/>
                    <a:pt x="7279" y="5"/>
                  </a:cubicBezTo>
                  <a:cubicBezTo>
                    <a:pt x="9801" y="-74"/>
                    <a:pt x="12093" y="844"/>
                    <a:pt x="14650" y="2258"/>
                  </a:cubicBezTo>
                  <a:cubicBezTo>
                    <a:pt x="16642" y="3748"/>
                    <a:pt x="18226" y="5766"/>
                    <a:pt x="19354" y="8116"/>
                  </a:cubicBezTo>
                  <a:cubicBezTo>
                    <a:pt x="20796" y="11117"/>
                    <a:pt x="21487" y="14650"/>
                    <a:pt x="21161" y="18293"/>
                  </a:cubicBezTo>
                  <a:cubicBezTo>
                    <a:pt x="18646" y="20491"/>
                    <a:pt x="15803" y="21526"/>
                    <a:pt x="12964" y="21475"/>
                  </a:cubicBezTo>
                  <a:cubicBezTo>
                    <a:pt x="10632" y="21433"/>
                    <a:pt x="8327" y="20653"/>
                    <a:pt x="6239" y="19090"/>
                  </a:cubicBezTo>
                  <a:cubicBezTo>
                    <a:pt x="4470" y="17366"/>
                    <a:pt x="2795" y="15699"/>
                    <a:pt x="1584" y="13035"/>
                  </a:cubicBezTo>
                  <a:cubicBezTo>
                    <a:pt x="563" y="10791"/>
                    <a:pt x="-113" y="7793"/>
                    <a:pt x="15" y="3201"/>
                  </a:cubicBezTo>
                  <a:close/>
                </a:path>
              </a:pathLst>
            </a:custGeom>
            <a:solidFill>
              <a:srgbClr val="A582B5"/>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302" name="blue"/>
            <p:cNvSpPr/>
            <p:nvPr/>
          </p:nvSpPr>
          <p:spPr>
            <a:xfrm rot="3600000">
              <a:off x="2806517" y="919387"/>
              <a:ext cx="4434433" cy="4003115"/>
            </a:xfrm>
            <a:custGeom>
              <a:avLst/>
              <a:gdLst/>
              <a:ahLst/>
              <a:cxnLst>
                <a:cxn ang="0">
                  <a:pos x="wd2" y="hd2"/>
                </a:cxn>
                <a:cxn ang="5400000">
                  <a:pos x="wd2" y="hd2"/>
                </a:cxn>
                <a:cxn ang="10800000">
                  <a:pos x="wd2" y="hd2"/>
                </a:cxn>
                <a:cxn ang="16200000">
                  <a:pos x="wd2" y="hd2"/>
                </a:cxn>
              </a:cxnLst>
              <a:rect l="0" t="0" r="r" b="b"/>
              <a:pathLst>
                <a:path w="20015" h="19069" fill="norm" stroke="1" extrusionOk="0">
                  <a:moveTo>
                    <a:pt x="0" y="9439"/>
                  </a:moveTo>
                  <a:cubicBezTo>
                    <a:pt x="837" y="1652"/>
                    <a:pt x="9100" y="-2531"/>
                    <a:pt x="15378" y="1654"/>
                  </a:cubicBezTo>
                  <a:cubicBezTo>
                    <a:pt x="21348" y="5634"/>
                    <a:pt x="21600" y="14728"/>
                    <a:pt x="15860" y="19069"/>
                  </a:cubicBezTo>
                  <a:cubicBezTo>
                    <a:pt x="16086" y="16944"/>
                    <a:pt x="15691" y="14797"/>
                    <a:pt x="14728" y="12917"/>
                  </a:cubicBezTo>
                  <a:cubicBezTo>
                    <a:pt x="13823" y="11151"/>
                    <a:pt x="12457" y="9697"/>
                    <a:pt x="10791" y="8729"/>
                  </a:cubicBezTo>
                  <a:cubicBezTo>
                    <a:pt x="8707" y="7523"/>
                    <a:pt x="6289" y="7128"/>
                    <a:pt x="3957" y="7613"/>
                  </a:cubicBezTo>
                  <a:cubicBezTo>
                    <a:pt x="2528" y="7910"/>
                    <a:pt x="1177" y="8533"/>
                    <a:pt x="0" y="9439"/>
                  </a:cubicBezTo>
                  <a:close/>
                </a:path>
              </a:pathLst>
            </a:custGeom>
            <a:solidFill>
              <a:srgbClr val="853835"/>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303" name="blue"/>
            <p:cNvSpPr/>
            <p:nvPr/>
          </p:nvSpPr>
          <p:spPr>
            <a:xfrm rot="14400000">
              <a:off x="624791" y="1123503"/>
              <a:ext cx="4434434" cy="4003116"/>
            </a:xfrm>
            <a:custGeom>
              <a:avLst/>
              <a:gdLst/>
              <a:ahLst/>
              <a:cxnLst>
                <a:cxn ang="0">
                  <a:pos x="wd2" y="hd2"/>
                </a:cxn>
                <a:cxn ang="5400000">
                  <a:pos x="wd2" y="hd2"/>
                </a:cxn>
                <a:cxn ang="10800000">
                  <a:pos x="wd2" y="hd2"/>
                </a:cxn>
                <a:cxn ang="16200000">
                  <a:pos x="wd2" y="hd2"/>
                </a:cxn>
              </a:cxnLst>
              <a:rect l="0" t="0" r="r" b="b"/>
              <a:pathLst>
                <a:path w="20015" h="19069" fill="norm" stroke="1" extrusionOk="0">
                  <a:moveTo>
                    <a:pt x="0" y="9439"/>
                  </a:moveTo>
                  <a:cubicBezTo>
                    <a:pt x="837" y="1652"/>
                    <a:pt x="9100" y="-2531"/>
                    <a:pt x="15378" y="1654"/>
                  </a:cubicBezTo>
                  <a:cubicBezTo>
                    <a:pt x="21348" y="5634"/>
                    <a:pt x="21600" y="14728"/>
                    <a:pt x="15860" y="19069"/>
                  </a:cubicBezTo>
                  <a:cubicBezTo>
                    <a:pt x="16086" y="16944"/>
                    <a:pt x="15691" y="14797"/>
                    <a:pt x="14728" y="12917"/>
                  </a:cubicBezTo>
                  <a:cubicBezTo>
                    <a:pt x="13823" y="11151"/>
                    <a:pt x="12457" y="9697"/>
                    <a:pt x="10791" y="8729"/>
                  </a:cubicBezTo>
                  <a:cubicBezTo>
                    <a:pt x="8707" y="7523"/>
                    <a:pt x="6289" y="7128"/>
                    <a:pt x="3957" y="7613"/>
                  </a:cubicBezTo>
                  <a:cubicBezTo>
                    <a:pt x="2528" y="7910"/>
                    <a:pt x="1177" y="8533"/>
                    <a:pt x="0" y="9439"/>
                  </a:cubicBezTo>
                  <a:close/>
                </a:path>
              </a:pathLst>
            </a:custGeom>
            <a:solidFill>
              <a:srgbClr val="37547E"/>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304" name="discipline"/>
            <p:cNvSpPr/>
            <p:nvPr/>
          </p:nvSpPr>
          <p:spPr>
            <a:xfrm>
              <a:off x="2606352" y="799876"/>
              <a:ext cx="4438711" cy="4438711"/>
            </a:xfrm>
            <a:prstGeom prst="ellipse">
              <a:avLst/>
            </a:prstGeom>
            <a:noFill/>
            <a:ln w="762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305" name="humility"/>
            <p:cNvSpPr/>
            <p:nvPr/>
          </p:nvSpPr>
          <p:spPr>
            <a:xfrm>
              <a:off x="816390" y="801228"/>
              <a:ext cx="4438711" cy="4438711"/>
            </a:xfrm>
            <a:prstGeom prst="ellipse">
              <a:avLst/>
            </a:prstGeom>
            <a:noFill/>
            <a:ln w="762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306" name="Spirit"/>
            <p:cNvSpPr txBox="1"/>
            <p:nvPr/>
          </p:nvSpPr>
          <p:spPr>
            <a:xfrm>
              <a:off x="1098668" y="3271857"/>
              <a:ext cx="1408311" cy="685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ctr" defTabSz="2438339">
                <a:spcBef>
                  <a:spcPts val="0"/>
                </a:spcBef>
                <a:defRPr sz="3800">
                  <a:solidFill>
                    <a:srgbClr val="FFFFFF"/>
                  </a:solidFill>
                  <a:latin typeface="Mulish ExtraLight Black"/>
                  <a:ea typeface="Mulish ExtraLight Black"/>
                  <a:cs typeface="Mulish ExtraLight Black"/>
                  <a:sym typeface="Mulish ExtraLight Black"/>
                </a:defRPr>
              </a:lvl1pPr>
            </a:lstStyle>
            <a:p>
              <a:pPr>
                <a:defRPr>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Spirit</a:t>
              </a:r>
            </a:p>
          </p:txBody>
        </p:sp>
        <p:sp>
          <p:nvSpPr>
            <p:cNvPr id="307" name="Bible"/>
            <p:cNvSpPr txBox="1"/>
            <p:nvPr/>
          </p:nvSpPr>
          <p:spPr>
            <a:xfrm>
              <a:off x="5445077" y="3271857"/>
              <a:ext cx="1282789" cy="685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ctr" defTabSz="2438339">
                <a:spcBef>
                  <a:spcPts val="0"/>
                </a:spcBef>
                <a:defRPr sz="3800">
                  <a:solidFill>
                    <a:srgbClr val="FFFFFF"/>
                  </a:solidFill>
                  <a:latin typeface="Mulish ExtraLight Black"/>
                  <a:ea typeface="Mulish ExtraLight Black"/>
                  <a:cs typeface="Mulish ExtraLight Black"/>
                  <a:sym typeface="Mulish ExtraLight Black"/>
                </a:defRPr>
              </a:lvl1pPr>
            </a:lstStyle>
            <a:p>
              <a:pPr>
                <a:defRPr>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Bible</a:t>
              </a:r>
            </a:p>
          </p:txBody>
        </p:sp>
      </p:grpSp>
      <p:sp>
        <p:nvSpPr>
          <p:cNvPr id="309" name="Kingdom with a King"/>
          <p:cNvSpPr txBox="1"/>
          <p:nvPr/>
        </p:nvSpPr>
        <p:spPr>
          <a:xfrm>
            <a:off x="8543823" y="2361684"/>
            <a:ext cx="7296354" cy="2743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spcBef>
                <a:spcPts val="0"/>
              </a:spcBef>
              <a:defRPr sz="6000">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Kingdom</a:t>
            </a:r>
            <a:br>
              <a:rPr>
                <a:latin typeface="Mulish ExtraLight Black"/>
                <a:ea typeface="Mulish ExtraLight Black"/>
                <a:cs typeface="Mulish ExtraLight Black"/>
                <a:sym typeface="Mulish ExtraLight Black"/>
              </a:rPr>
            </a:br>
            <a:r>
              <a:t>with a</a:t>
            </a:r>
            <a:br>
              <a:rPr>
                <a:latin typeface="Mulish ExtraLight Black"/>
                <a:ea typeface="Mulish ExtraLight Black"/>
                <a:cs typeface="Mulish ExtraLight Black"/>
                <a:sym typeface="Mulish ExtraLight Black"/>
              </a:rPr>
            </a:br>
            <a:r>
              <a:rPr>
                <a:latin typeface="Mulish ExtraLight Black"/>
                <a:ea typeface="Mulish ExtraLight Black"/>
                <a:cs typeface="Mulish ExtraLight Black"/>
                <a:sym typeface="Mulish ExtraLight Black"/>
              </a:rPr>
              <a:t>King</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84"/>
                                        </p:tgtEl>
                                        <p:attrNameLst>
                                          <p:attrName>style.visibility</p:attrName>
                                        </p:attrNameLst>
                                      </p:cBhvr>
                                      <p:to>
                                        <p:strVal val="visible"/>
                                      </p:to>
                                    </p:set>
                                    <p:anim calcmode="lin" valueType="num">
                                      <p:cBhvr>
                                        <p:cTn id="7" dur="1500" fill="hold"/>
                                        <p:tgtEl>
                                          <p:spTgt spid="284"/>
                                        </p:tgtEl>
                                        <p:attrNameLst>
                                          <p:attrName>ppt_w</p:attrName>
                                        </p:attrNameLst>
                                      </p:cBhvr>
                                      <p:tavLst>
                                        <p:tav tm="0">
                                          <p:val>
                                            <p:fltVal val="0"/>
                                          </p:val>
                                        </p:tav>
                                        <p:tav tm="100000">
                                          <p:val>
                                            <p:strVal val="#ppt_w"/>
                                          </p:val>
                                        </p:tav>
                                      </p:tavLst>
                                    </p:anim>
                                    <p:anim calcmode="lin" valueType="num">
                                      <p:cBhvr>
                                        <p:cTn id="8" dur="1500" fill="hold"/>
                                        <p:tgtEl>
                                          <p:spTgt spid="28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10" grpId="2" fill="hold">
                                  <p:stCondLst>
                                    <p:cond delay="0"/>
                                  </p:stCondLst>
                                  <p:iterate type="el" backwards="0">
                                    <p:tmAbs val="0"/>
                                  </p:iterate>
                                  <p:childTnLst>
                                    <p:set>
                                      <p:cBhvr>
                                        <p:cTn id="12" fill="hold"/>
                                        <p:tgtEl>
                                          <p:spTgt spid="280"/>
                                        </p:tgtEl>
                                        <p:attrNameLst>
                                          <p:attrName>style.visibility</p:attrName>
                                        </p:attrNameLst>
                                      </p:cBhvr>
                                      <p:to>
                                        <p:strVal val="visible"/>
                                      </p:to>
                                    </p:set>
                                    <p:animEffect filter="fade" transition="in">
                                      <p:cBhvr>
                                        <p:cTn id="13" dur="1000"/>
                                        <p:tgtEl>
                                          <p:spTgt spid="280"/>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ID="10" grpId="3" fill="hold">
                                  <p:stCondLst>
                                    <p:cond delay="0"/>
                                  </p:stCondLst>
                                  <p:iterate type="el" backwards="0">
                                    <p:tmAbs val="0"/>
                                  </p:iterate>
                                  <p:childTnLst>
                                    <p:set>
                                      <p:cBhvr>
                                        <p:cTn id="17" fill="hold"/>
                                        <p:tgtEl>
                                          <p:spTgt spid="278"/>
                                        </p:tgtEl>
                                        <p:attrNameLst>
                                          <p:attrName>style.visibility</p:attrName>
                                        </p:attrNameLst>
                                      </p:cBhvr>
                                      <p:to>
                                        <p:strVal val="visible"/>
                                      </p:to>
                                    </p:set>
                                    <p:animEffect filter="fade" transition="in">
                                      <p:cBhvr>
                                        <p:cTn id="18" dur="1000"/>
                                        <p:tgtEl>
                                          <p:spTgt spid="278"/>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4" fill="hold">
                                  <p:stCondLst>
                                    <p:cond delay="0"/>
                                  </p:stCondLst>
                                  <p:iterate type="el" backwards="0">
                                    <p:tmAbs val="0"/>
                                  </p:iterate>
                                  <p:childTnLst>
                                    <p:set>
                                      <p:cBhvr>
                                        <p:cTn id="22" fill="hold"/>
                                        <p:tgtEl>
                                          <p:spTgt spid="308"/>
                                        </p:tgtEl>
                                        <p:attrNameLst>
                                          <p:attrName>style.visibility</p:attrName>
                                        </p:attrNameLst>
                                      </p:cBhvr>
                                      <p:to>
                                        <p:strVal val="visible"/>
                                      </p:to>
                                    </p:set>
                                    <p:anim calcmode="lin" valueType="num">
                                      <p:cBhvr>
                                        <p:cTn id="23" dur="2500" fill="hold"/>
                                        <p:tgtEl>
                                          <p:spTgt spid="308"/>
                                        </p:tgtEl>
                                        <p:attrNameLst>
                                          <p:attrName>ppt_w</p:attrName>
                                        </p:attrNameLst>
                                      </p:cBhvr>
                                      <p:tavLst>
                                        <p:tav tm="0">
                                          <p:val>
                                            <p:fltVal val="0"/>
                                          </p:val>
                                        </p:tav>
                                        <p:tav tm="100000">
                                          <p:val>
                                            <p:strVal val="#ppt_w"/>
                                          </p:val>
                                        </p:tav>
                                      </p:tavLst>
                                    </p:anim>
                                    <p:anim calcmode="lin" valueType="num">
                                      <p:cBhvr>
                                        <p:cTn id="24" dur="2500" fill="hold"/>
                                        <p:tgtEl>
                                          <p:spTgt spid="308"/>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ID="10" grpId="5" fill="hold">
                                  <p:stCondLst>
                                    <p:cond delay="0"/>
                                  </p:stCondLst>
                                  <p:iterate type="el" backwards="0">
                                    <p:tmAbs val="0"/>
                                  </p:iterate>
                                  <p:childTnLst>
                                    <p:set>
                                      <p:cBhvr>
                                        <p:cTn id="28" fill="hold"/>
                                        <p:tgtEl>
                                          <p:spTgt spid="281"/>
                                        </p:tgtEl>
                                        <p:attrNameLst>
                                          <p:attrName>style.visibility</p:attrName>
                                        </p:attrNameLst>
                                      </p:cBhvr>
                                      <p:to>
                                        <p:strVal val="visible"/>
                                      </p:to>
                                    </p:set>
                                    <p:animEffect filter="fade" transition="in">
                                      <p:cBhvr>
                                        <p:cTn id="29" dur="1000"/>
                                        <p:tgtEl>
                                          <p:spTgt spid="281"/>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ID="10" grpId="6" fill="hold">
                                  <p:stCondLst>
                                    <p:cond delay="0"/>
                                  </p:stCondLst>
                                  <p:iterate type="el" backwards="0">
                                    <p:tmAbs val="0"/>
                                  </p:iterate>
                                  <p:childTnLst>
                                    <p:set>
                                      <p:cBhvr>
                                        <p:cTn id="33" fill="hold"/>
                                        <p:tgtEl>
                                          <p:spTgt spid="279"/>
                                        </p:tgtEl>
                                        <p:attrNameLst>
                                          <p:attrName>style.visibility</p:attrName>
                                        </p:attrNameLst>
                                      </p:cBhvr>
                                      <p:to>
                                        <p:strVal val="visible"/>
                                      </p:to>
                                    </p:set>
                                    <p:animEffect filter="fade" transition="in">
                                      <p:cBhvr>
                                        <p:cTn id="34" dur="1000"/>
                                        <p:tgtEl>
                                          <p:spTgt spid="279"/>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16" presetID="23" grpId="7" fill="hold">
                                  <p:stCondLst>
                                    <p:cond delay="0"/>
                                  </p:stCondLst>
                                  <p:iterate type="el" backwards="0">
                                    <p:tmAbs val="0"/>
                                  </p:iterate>
                                  <p:childTnLst>
                                    <p:set>
                                      <p:cBhvr>
                                        <p:cTn id="38" fill="hold"/>
                                        <p:tgtEl>
                                          <p:spTgt spid="300"/>
                                        </p:tgtEl>
                                        <p:attrNameLst>
                                          <p:attrName>style.visibility</p:attrName>
                                        </p:attrNameLst>
                                      </p:cBhvr>
                                      <p:to>
                                        <p:strVal val="visible"/>
                                      </p:to>
                                    </p:set>
                                    <p:anim calcmode="lin" valueType="num">
                                      <p:cBhvr>
                                        <p:cTn id="39" dur="2500" fill="hold"/>
                                        <p:tgtEl>
                                          <p:spTgt spid="300"/>
                                        </p:tgtEl>
                                        <p:attrNameLst>
                                          <p:attrName>ppt_w</p:attrName>
                                        </p:attrNameLst>
                                      </p:cBhvr>
                                      <p:tavLst>
                                        <p:tav tm="0">
                                          <p:val>
                                            <p:fltVal val="0"/>
                                          </p:val>
                                        </p:tav>
                                        <p:tav tm="100000">
                                          <p:val>
                                            <p:strVal val="#ppt_w"/>
                                          </p:val>
                                        </p:tav>
                                      </p:tavLst>
                                    </p:anim>
                                    <p:anim calcmode="lin" valueType="num">
                                      <p:cBhvr>
                                        <p:cTn id="40" dur="2500" fill="hold"/>
                                        <p:tgtEl>
                                          <p:spTgt spid="300"/>
                                        </p:tgtEl>
                                        <p:attrNameLst>
                                          <p:attrName>ppt_h</p:attrName>
                                        </p:attrNameLst>
                                      </p:cBhvr>
                                      <p:tavLst>
                                        <p:tav tm="0">
                                          <p:val>
                                            <p:fltVal val="0"/>
                                          </p:val>
                                        </p:tav>
                                        <p:tav tm="100000">
                                          <p:val>
                                            <p:strVal val="#ppt_h"/>
                                          </p:val>
                                        </p:tav>
                                      </p:tavLst>
                                    </p:anim>
                                  </p:childTnLst>
                                </p:cTn>
                              </p:par>
                            </p:childTnLst>
                          </p:cTn>
                        </p:par>
                        <p:par>
                          <p:cTn id="41" fill="hold">
                            <p:stCondLst>
                              <p:cond delay="2500"/>
                            </p:stCondLst>
                            <p:childTnLst>
                              <p:par>
                                <p:cTn id="42" presetClass="entr" nodeType="afterEffect" presetSubtype="16" presetID="23" grpId="8" fill="hold">
                                  <p:stCondLst>
                                    <p:cond delay="0"/>
                                  </p:stCondLst>
                                  <p:iterate type="el" backwards="0">
                                    <p:tmAbs val="0"/>
                                  </p:iterate>
                                  <p:childTnLst>
                                    <p:set>
                                      <p:cBhvr>
                                        <p:cTn id="43" fill="hold"/>
                                        <p:tgtEl>
                                          <p:spTgt spid="309"/>
                                        </p:tgtEl>
                                        <p:attrNameLst>
                                          <p:attrName>style.visibility</p:attrName>
                                        </p:attrNameLst>
                                      </p:cBhvr>
                                      <p:to>
                                        <p:strVal val="visible"/>
                                      </p:to>
                                    </p:set>
                                    <p:anim calcmode="lin" valueType="num">
                                      <p:cBhvr>
                                        <p:cTn id="44" dur="2500" fill="hold"/>
                                        <p:tgtEl>
                                          <p:spTgt spid="309"/>
                                        </p:tgtEl>
                                        <p:attrNameLst>
                                          <p:attrName>ppt_w</p:attrName>
                                        </p:attrNameLst>
                                      </p:cBhvr>
                                      <p:tavLst>
                                        <p:tav tm="0">
                                          <p:val>
                                            <p:fltVal val="0"/>
                                          </p:val>
                                        </p:tav>
                                        <p:tav tm="100000">
                                          <p:val>
                                            <p:strVal val="#ppt_w"/>
                                          </p:val>
                                        </p:tav>
                                      </p:tavLst>
                                    </p:anim>
                                    <p:anim calcmode="lin" valueType="num">
                                      <p:cBhvr>
                                        <p:cTn id="45" dur="2500" fill="hold"/>
                                        <p:tgtEl>
                                          <p:spTgt spid="3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8" grpId="3"/>
      <p:bldP build="whole" bldLvl="1" animBg="1" rev="0" advAuto="0" spid="300" grpId="7"/>
      <p:bldP build="whole" bldLvl="1" animBg="1" rev="0" advAuto="0" spid="309" grpId="8"/>
      <p:bldP build="whole" bldLvl="1" animBg="1" rev="0" advAuto="0" spid="284" grpId="1"/>
      <p:bldP build="whole" bldLvl="1" animBg="1" rev="0" advAuto="0" spid="281" grpId="5"/>
      <p:bldP build="whole" bldLvl="1" animBg="1" rev="0" advAuto="0" spid="279" grpId="6"/>
      <p:bldP build="whole" bldLvl="1" animBg="1" rev="0" advAuto="0" spid="308" grpId="4"/>
      <p:bldP build="whole" bldLvl="1" animBg="1" rev="0" advAuto="0" spid="280" grpId="2"/>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Rounded Rectangle"/>
          <p:cNvSpPr/>
          <p:nvPr/>
        </p:nvSpPr>
        <p:spPr>
          <a:xfrm>
            <a:off x="522002" y="11472627"/>
            <a:ext cx="2814369" cy="900001"/>
          </a:xfrm>
          <a:prstGeom prst="roundRect">
            <a:avLst>
              <a:gd name="adj" fmla="val 21167"/>
            </a:avLst>
          </a:prstGeom>
          <a:blipFill>
            <a:blip r:embed="rId2"/>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12" name="Rounded Rectangle"/>
          <p:cNvSpPr/>
          <p:nvPr/>
        </p:nvSpPr>
        <p:spPr>
          <a:xfrm>
            <a:off x="3448546" y="11485327"/>
            <a:ext cx="2814369" cy="900001"/>
          </a:xfrm>
          <a:prstGeom prst="roundRect">
            <a:avLst>
              <a:gd name="adj" fmla="val 21167"/>
            </a:avLst>
          </a:prstGeom>
          <a:blipFill>
            <a:blip r:embed="rId3"/>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13" name="Rounded Rectangle"/>
          <p:cNvSpPr/>
          <p:nvPr/>
        </p:nvSpPr>
        <p:spPr>
          <a:xfrm>
            <a:off x="6374737" y="11485327"/>
            <a:ext cx="2815201" cy="900001"/>
          </a:xfrm>
          <a:prstGeom prst="roundRect">
            <a:avLst>
              <a:gd name="adj" fmla="val 21167"/>
            </a:avLst>
          </a:prstGeom>
          <a:blipFill>
            <a:blip r:embed="rId4"/>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14" name="Rounded Rectangle"/>
          <p:cNvSpPr/>
          <p:nvPr/>
        </p:nvSpPr>
        <p:spPr>
          <a:xfrm>
            <a:off x="9301760" y="11485327"/>
            <a:ext cx="2815201" cy="900001"/>
          </a:xfrm>
          <a:prstGeom prst="roundRect">
            <a:avLst>
              <a:gd name="adj" fmla="val 21167"/>
            </a:avLst>
          </a:prstGeom>
          <a:blipFill>
            <a:blip r:embed="rId5"/>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15" name="Rounded Rectangle"/>
          <p:cNvSpPr/>
          <p:nvPr/>
        </p:nvSpPr>
        <p:spPr>
          <a:xfrm>
            <a:off x="12228304" y="11485327"/>
            <a:ext cx="2815201" cy="900001"/>
          </a:xfrm>
          <a:prstGeom prst="roundRect">
            <a:avLst>
              <a:gd name="adj" fmla="val 21167"/>
            </a:avLst>
          </a:prstGeom>
          <a:blipFill>
            <a:blip r:embed="rId6"/>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16" name="Rounded Rectangle"/>
          <p:cNvSpPr/>
          <p:nvPr/>
        </p:nvSpPr>
        <p:spPr>
          <a:xfrm>
            <a:off x="15155327" y="11485327"/>
            <a:ext cx="2815201" cy="900001"/>
          </a:xfrm>
          <a:prstGeom prst="roundRect">
            <a:avLst>
              <a:gd name="adj" fmla="val 21167"/>
            </a:avLst>
          </a:prstGeom>
          <a:blipFill>
            <a:blip r:embed="rId7"/>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17" name="Rounded Rectangle"/>
          <p:cNvSpPr/>
          <p:nvPr/>
        </p:nvSpPr>
        <p:spPr>
          <a:xfrm>
            <a:off x="18082704" y="11485327"/>
            <a:ext cx="2815201" cy="900001"/>
          </a:xfrm>
          <a:prstGeom prst="roundRect">
            <a:avLst>
              <a:gd name="adj" fmla="val 21167"/>
            </a:avLst>
          </a:prstGeom>
          <a:blipFill>
            <a:blip r:embed="rId8"/>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18" name="Rounded Rectangle"/>
          <p:cNvSpPr/>
          <p:nvPr/>
        </p:nvSpPr>
        <p:spPr>
          <a:xfrm>
            <a:off x="21022426" y="11485327"/>
            <a:ext cx="2815201" cy="900001"/>
          </a:xfrm>
          <a:prstGeom prst="roundRect">
            <a:avLst>
              <a:gd name="adj" fmla="val 21167"/>
            </a:avLst>
          </a:prstGeom>
          <a:blipFill>
            <a:blip r:embed="rId9"/>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graphicFrame>
        <p:nvGraphicFramePr>
          <p:cNvPr id="319" name="2D Column Graph"/>
          <p:cNvGraphicFramePr/>
          <p:nvPr/>
        </p:nvGraphicFramePr>
        <p:xfrm>
          <a:off x="165194" y="2975990"/>
          <a:ext cx="23735197" cy="9140084"/>
        </p:xfrm>
        <a:graphic xmlns:a="http://schemas.openxmlformats.org/drawingml/2006/main">
          <a:graphicData uri="http://schemas.openxmlformats.org/drawingml/2006/chart">
            <c:chart xmlns:c="http://schemas.openxmlformats.org/drawingml/2006/chart" r:id="rId10"/>
          </a:graphicData>
        </a:graphic>
      </p:graphicFrame>
      <p:sp>
        <p:nvSpPr>
          <p:cNvPr id="320" name="Rectangle"/>
          <p:cNvSpPr/>
          <p:nvPr/>
        </p:nvSpPr>
        <p:spPr>
          <a:xfrm>
            <a:off x="382766" y="2618043"/>
            <a:ext cx="23618467" cy="8841817"/>
          </a:xfrm>
          <a:prstGeom prst="rect">
            <a:avLst/>
          </a:prstGeom>
          <a:solidFill>
            <a:srgbClr val="FFFFFF"/>
          </a:solidFill>
          <a:ln w="12700">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21" name="Rounded Rectangle"/>
          <p:cNvSpPr/>
          <p:nvPr/>
        </p:nvSpPr>
        <p:spPr>
          <a:xfrm>
            <a:off x="522003" y="12392172"/>
            <a:ext cx="23339994" cy="1354486"/>
          </a:xfrm>
          <a:prstGeom prst="roundRect">
            <a:avLst>
              <a:gd name="adj" fmla="val 21167"/>
            </a:avLst>
          </a:prstGeom>
          <a:blipFill>
            <a:blip r:embed="rId11"/>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22" name="The Kingdom Way of True Life"/>
          <p:cNvSpPr txBox="1"/>
          <p:nvPr/>
        </p:nvSpPr>
        <p:spPr>
          <a:xfrm>
            <a:off x="6450192" y="12555064"/>
            <a:ext cx="11483616" cy="10287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defRPr sz="6000">
                <a:solidFill>
                  <a:srgbClr val="FFFFFF"/>
                </a:solidFill>
                <a:latin typeface="Mulish ExtraLight Black"/>
                <a:ea typeface="Mulish ExtraLight Black"/>
                <a:cs typeface="Mulish ExtraLight Black"/>
                <a:sym typeface="Mulish ExtraLight Black"/>
              </a:defRPr>
            </a:lvl1pPr>
          </a:lstStyle>
          <a:p>
            <a:pPr/>
            <a:r>
              <a:t>The Kingdom Way of True Life</a:t>
            </a:r>
          </a:p>
        </p:txBody>
      </p:sp>
      <p:pic>
        <p:nvPicPr>
          <p:cNvPr id="323" name="Logo small.png" descr="Logo small.png"/>
          <p:cNvPicPr>
            <a:picLocks noChangeAspect="1"/>
          </p:cNvPicPr>
          <p:nvPr/>
        </p:nvPicPr>
        <p:blipFill>
          <a:blip r:embed="rId12">
            <a:extLst/>
          </a:blip>
          <a:stretch>
            <a:fillRect/>
          </a:stretch>
        </p:blipFill>
        <p:spPr>
          <a:xfrm>
            <a:off x="22420770" y="324637"/>
            <a:ext cx="1656459" cy="1600201"/>
          </a:xfrm>
          <a:prstGeom prst="rect">
            <a:avLst/>
          </a:prstGeom>
          <a:ln w="12700">
            <a:miter lim="400000"/>
          </a:ln>
        </p:spPr>
      </p:pic>
      <p:sp>
        <p:nvSpPr>
          <p:cNvPr id="324" name="Building on the rock"/>
          <p:cNvSpPr txBox="1"/>
          <p:nvPr/>
        </p:nvSpPr>
        <p:spPr>
          <a:xfrm>
            <a:off x="1788465" y="6057899"/>
            <a:ext cx="20807070"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Building on the rock</a:t>
            </a:r>
          </a:p>
        </p:txBody>
      </p:sp>
      <p:sp>
        <p:nvSpPr>
          <p:cNvPr id="325" name="Shape"/>
          <p:cNvSpPr/>
          <p:nvPr/>
        </p:nvSpPr>
        <p:spPr>
          <a:xfrm>
            <a:off x="522003" y="317825"/>
            <a:ext cx="23339994" cy="103045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6" y="6357"/>
                </a:moveTo>
                <a:lnTo>
                  <a:pt x="10815" y="0"/>
                </a:lnTo>
                <a:lnTo>
                  <a:pt x="21194" y="6357"/>
                </a:lnTo>
                <a:cubicBezTo>
                  <a:pt x="21254" y="6357"/>
                  <a:pt x="21302" y="6357"/>
                  <a:pt x="21340" y="6363"/>
                </a:cubicBezTo>
                <a:cubicBezTo>
                  <a:pt x="21379" y="6368"/>
                  <a:pt x="21409" y="6378"/>
                  <a:pt x="21432" y="6399"/>
                </a:cubicBezTo>
                <a:cubicBezTo>
                  <a:pt x="21467" y="6425"/>
                  <a:pt x="21497" y="6467"/>
                  <a:pt x="21523" y="6520"/>
                </a:cubicBezTo>
                <a:cubicBezTo>
                  <a:pt x="21548" y="6573"/>
                  <a:pt x="21568" y="6637"/>
                  <a:pt x="21580" y="6709"/>
                </a:cubicBezTo>
                <a:cubicBezTo>
                  <a:pt x="21590" y="6759"/>
                  <a:pt x="21595" y="6821"/>
                  <a:pt x="21598" y="6902"/>
                </a:cubicBezTo>
                <a:cubicBezTo>
                  <a:pt x="21600" y="6984"/>
                  <a:pt x="21600" y="7083"/>
                  <a:pt x="21600" y="7208"/>
                </a:cubicBezTo>
                <a:lnTo>
                  <a:pt x="21600" y="20749"/>
                </a:lnTo>
                <a:cubicBezTo>
                  <a:pt x="21600" y="20874"/>
                  <a:pt x="21600" y="20974"/>
                  <a:pt x="21598" y="21055"/>
                </a:cubicBezTo>
                <a:cubicBezTo>
                  <a:pt x="21595" y="21136"/>
                  <a:pt x="21590" y="21199"/>
                  <a:pt x="21580" y="21248"/>
                </a:cubicBezTo>
                <a:cubicBezTo>
                  <a:pt x="21568" y="21320"/>
                  <a:pt x="21548" y="21385"/>
                  <a:pt x="21523" y="21438"/>
                </a:cubicBezTo>
                <a:cubicBezTo>
                  <a:pt x="21497" y="21491"/>
                  <a:pt x="21467" y="21532"/>
                  <a:pt x="21432" y="21558"/>
                </a:cubicBezTo>
                <a:cubicBezTo>
                  <a:pt x="21409" y="21579"/>
                  <a:pt x="21379" y="21590"/>
                  <a:pt x="21340" y="21595"/>
                </a:cubicBezTo>
                <a:cubicBezTo>
                  <a:pt x="21302" y="21600"/>
                  <a:pt x="21254" y="21600"/>
                  <a:pt x="21194" y="21600"/>
                </a:cubicBezTo>
                <a:lnTo>
                  <a:pt x="406" y="21600"/>
                </a:lnTo>
                <a:cubicBezTo>
                  <a:pt x="346" y="21600"/>
                  <a:pt x="298" y="21600"/>
                  <a:pt x="260" y="21595"/>
                </a:cubicBezTo>
                <a:cubicBezTo>
                  <a:pt x="221" y="21590"/>
                  <a:pt x="191" y="21579"/>
                  <a:pt x="168" y="21558"/>
                </a:cubicBezTo>
                <a:cubicBezTo>
                  <a:pt x="133" y="21532"/>
                  <a:pt x="103" y="21491"/>
                  <a:pt x="77" y="21438"/>
                </a:cubicBezTo>
                <a:cubicBezTo>
                  <a:pt x="52" y="21385"/>
                  <a:pt x="32" y="21320"/>
                  <a:pt x="20" y="21248"/>
                </a:cubicBezTo>
                <a:cubicBezTo>
                  <a:pt x="10" y="21199"/>
                  <a:pt x="5" y="21136"/>
                  <a:pt x="2" y="21055"/>
                </a:cubicBezTo>
                <a:cubicBezTo>
                  <a:pt x="0" y="20974"/>
                  <a:pt x="0" y="20874"/>
                  <a:pt x="0" y="20749"/>
                </a:cubicBezTo>
                <a:lnTo>
                  <a:pt x="0" y="7208"/>
                </a:lnTo>
                <a:cubicBezTo>
                  <a:pt x="0" y="7083"/>
                  <a:pt x="0" y="6984"/>
                  <a:pt x="2" y="6902"/>
                </a:cubicBezTo>
                <a:cubicBezTo>
                  <a:pt x="5" y="6821"/>
                  <a:pt x="10" y="6759"/>
                  <a:pt x="20" y="6709"/>
                </a:cubicBezTo>
                <a:cubicBezTo>
                  <a:pt x="32" y="6637"/>
                  <a:pt x="52" y="6573"/>
                  <a:pt x="77" y="6520"/>
                </a:cubicBezTo>
                <a:cubicBezTo>
                  <a:pt x="103" y="6467"/>
                  <a:pt x="133" y="6425"/>
                  <a:pt x="168" y="6399"/>
                </a:cubicBezTo>
                <a:cubicBezTo>
                  <a:pt x="191" y="6378"/>
                  <a:pt x="221" y="6368"/>
                  <a:pt x="260" y="6363"/>
                </a:cubicBezTo>
                <a:cubicBezTo>
                  <a:pt x="298" y="6357"/>
                  <a:pt x="346" y="6357"/>
                  <a:pt x="406" y="6357"/>
                </a:cubicBezTo>
                <a:close/>
              </a:path>
            </a:pathLst>
          </a:custGeom>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26" name="Rectangle"/>
          <p:cNvSpPr/>
          <p:nvPr/>
        </p:nvSpPr>
        <p:spPr>
          <a:xfrm>
            <a:off x="1611774" y="10654230"/>
            <a:ext cx="634825"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327" name="Rectangle"/>
          <p:cNvSpPr/>
          <p:nvPr/>
        </p:nvSpPr>
        <p:spPr>
          <a:xfrm>
            <a:off x="4538318" y="10654230"/>
            <a:ext cx="634825"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328" name="Rectangle"/>
          <p:cNvSpPr/>
          <p:nvPr/>
        </p:nvSpPr>
        <p:spPr>
          <a:xfrm>
            <a:off x="7464924" y="10654230"/>
            <a:ext cx="634826"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329" name="Rectangle"/>
          <p:cNvSpPr/>
          <p:nvPr/>
        </p:nvSpPr>
        <p:spPr>
          <a:xfrm>
            <a:off x="10391468" y="10654230"/>
            <a:ext cx="634826"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330" name="Rectangle"/>
          <p:cNvSpPr/>
          <p:nvPr/>
        </p:nvSpPr>
        <p:spPr>
          <a:xfrm>
            <a:off x="13318013" y="10654230"/>
            <a:ext cx="634826"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331" name="Rectangle"/>
          <p:cNvSpPr/>
          <p:nvPr/>
        </p:nvSpPr>
        <p:spPr>
          <a:xfrm>
            <a:off x="16244557" y="10654230"/>
            <a:ext cx="634825"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332" name="Rectangle"/>
          <p:cNvSpPr/>
          <p:nvPr/>
        </p:nvSpPr>
        <p:spPr>
          <a:xfrm>
            <a:off x="19171101" y="10654230"/>
            <a:ext cx="634825"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333" name="Rectangle"/>
          <p:cNvSpPr/>
          <p:nvPr/>
        </p:nvSpPr>
        <p:spPr>
          <a:xfrm>
            <a:off x="22097708" y="10654230"/>
            <a:ext cx="634826"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326"/>
                                        </p:tgtEl>
                                        <p:attrNameLst>
                                          <p:attrName>style.visibility</p:attrName>
                                        </p:attrNameLst>
                                      </p:cBhvr>
                                      <p:to>
                                        <p:strVal val="visible"/>
                                      </p:to>
                                    </p:set>
                                    <p:animEffect filter="wipe(down)" transition="in">
                                      <p:cBhvr>
                                        <p:cTn id="7" dur="1000"/>
                                        <p:tgtEl>
                                          <p:spTgt spid="326"/>
                                        </p:tgtEl>
                                      </p:cBhvr>
                                    </p:animEffect>
                                  </p:childTnLst>
                                </p:cTn>
                              </p:par>
                            </p:childTnLst>
                          </p:cTn>
                        </p:par>
                        <p:par>
                          <p:cTn id="8" fill="hold">
                            <p:stCondLst>
                              <p:cond delay="1000"/>
                            </p:stCondLst>
                            <p:childTnLst>
                              <p:par>
                                <p:cTn id="9" presetClass="entr" nodeType="afterEffect" presetSubtype="4" presetID="22" grpId="2" fill="hold">
                                  <p:stCondLst>
                                    <p:cond delay="0"/>
                                  </p:stCondLst>
                                  <p:iterate type="el" backwards="0">
                                    <p:tmAbs val="0"/>
                                  </p:iterate>
                                  <p:childTnLst>
                                    <p:set>
                                      <p:cBhvr>
                                        <p:cTn id="10" fill="hold"/>
                                        <p:tgtEl>
                                          <p:spTgt spid="328"/>
                                        </p:tgtEl>
                                        <p:attrNameLst>
                                          <p:attrName>style.visibility</p:attrName>
                                        </p:attrNameLst>
                                      </p:cBhvr>
                                      <p:to>
                                        <p:strVal val="visible"/>
                                      </p:to>
                                    </p:set>
                                    <p:animEffect filter="wipe(down)" transition="in">
                                      <p:cBhvr>
                                        <p:cTn id="11" dur="1000"/>
                                        <p:tgtEl>
                                          <p:spTgt spid="328"/>
                                        </p:tgtEl>
                                      </p:cBhvr>
                                    </p:animEffect>
                                  </p:childTnLst>
                                </p:cTn>
                              </p:par>
                            </p:childTnLst>
                          </p:cTn>
                        </p:par>
                        <p:par>
                          <p:cTn id="12" fill="hold">
                            <p:stCondLst>
                              <p:cond delay="2000"/>
                            </p:stCondLst>
                            <p:childTnLst>
                              <p:par>
                                <p:cTn id="13" presetClass="entr" nodeType="afterEffect" presetSubtype="4" presetID="22" grpId="3" fill="hold">
                                  <p:stCondLst>
                                    <p:cond delay="0"/>
                                  </p:stCondLst>
                                  <p:iterate type="el" backwards="0">
                                    <p:tmAbs val="0"/>
                                  </p:iterate>
                                  <p:childTnLst>
                                    <p:set>
                                      <p:cBhvr>
                                        <p:cTn id="14" fill="hold"/>
                                        <p:tgtEl>
                                          <p:spTgt spid="327"/>
                                        </p:tgtEl>
                                        <p:attrNameLst>
                                          <p:attrName>style.visibility</p:attrName>
                                        </p:attrNameLst>
                                      </p:cBhvr>
                                      <p:to>
                                        <p:strVal val="visible"/>
                                      </p:to>
                                    </p:set>
                                    <p:animEffect filter="wipe(down)" transition="in">
                                      <p:cBhvr>
                                        <p:cTn id="15" dur="1000"/>
                                        <p:tgtEl>
                                          <p:spTgt spid="327"/>
                                        </p:tgtEl>
                                      </p:cBhvr>
                                    </p:animEffect>
                                  </p:childTnLst>
                                </p:cTn>
                              </p:par>
                            </p:childTnLst>
                          </p:cTn>
                        </p:par>
                        <p:par>
                          <p:cTn id="16" fill="hold">
                            <p:stCondLst>
                              <p:cond delay="3000"/>
                            </p:stCondLst>
                            <p:childTnLst>
                              <p:par>
                                <p:cTn id="17" presetClass="entr" nodeType="afterEffect" presetSubtype="4" presetID="22" grpId="4" fill="hold">
                                  <p:stCondLst>
                                    <p:cond delay="0"/>
                                  </p:stCondLst>
                                  <p:iterate type="el" backwards="0">
                                    <p:tmAbs val="0"/>
                                  </p:iterate>
                                  <p:childTnLst>
                                    <p:set>
                                      <p:cBhvr>
                                        <p:cTn id="18" fill="hold"/>
                                        <p:tgtEl>
                                          <p:spTgt spid="330"/>
                                        </p:tgtEl>
                                        <p:attrNameLst>
                                          <p:attrName>style.visibility</p:attrName>
                                        </p:attrNameLst>
                                      </p:cBhvr>
                                      <p:to>
                                        <p:strVal val="visible"/>
                                      </p:to>
                                    </p:set>
                                    <p:animEffect filter="wipe(down)" transition="in">
                                      <p:cBhvr>
                                        <p:cTn id="19" dur="1000"/>
                                        <p:tgtEl>
                                          <p:spTgt spid="330"/>
                                        </p:tgtEl>
                                      </p:cBhvr>
                                    </p:animEffect>
                                  </p:childTnLst>
                                </p:cTn>
                              </p:par>
                            </p:childTnLst>
                          </p:cTn>
                        </p:par>
                        <p:par>
                          <p:cTn id="20" fill="hold">
                            <p:stCondLst>
                              <p:cond delay="4000"/>
                            </p:stCondLst>
                            <p:childTnLst>
                              <p:par>
                                <p:cTn id="21" presetClass="entr" nodeType="afterEffect" presetSubtype="4" presetID="22" grpId="5" fill="hold">
                                  <p:stCondLst>
                                    <p:cond delay="0"/>
                                  </p:stCondLst>
                                  <p:iterate type="el" backwards="0">
                                    <p:tmAbs val="0"/>
                                  </p:iterate>
                                  <p:childTnLst>
                                    <p:set>
                                      <p:cBhvr>
                                        <p:cTn id="22" fill="hold"/>
                                        <p:tgtEl>
                                          <p:spTgt spid="329"/>
                                        </p:tgtEl>
                                        <p:attrNameLst>
                                          <p:attrName>style.visibility</p:attrName>
                                        </p:attrNameLst>
                                      </p:cBhvr>
                                      <p:to>
                                        <p:strVal val="visible"/>
                                      </p:to>
                                    </p:set>
                                    <p:animEffect filter="wipe(down)" transition="in">
                                      <p:cBhvr>
                                        <p:cTn id="23" dur="1000"/>
                                        <p:tgtEl>
                                          <p:spTgt spid="329"/>
                                        </p:tgtEl>
                                      </p:cBhvr>
                                    </p:animEffect>
                                  </p:childTnLst>
                                </p:cTn>
                              </p:par>
                            </p:childTnLst>
                          </p:cTn>
                        </p:par>
                        <p:par>
                          <p:cTn id="24" fill="hold">
                            <p:stCondLst>
                              <p:cond delay="5000"/>
                            </p:stCondLst>
                            <p:childTnLst>
                              <p:par>
                                <p:cTn id="25" presetClass="entr" nodeType="afterEffect" presetSubtype="4" presetID="22" grpId="6" fill="hold">
                                  <p:stCondLst>
                                    <p:cond delay="0"/>
                                  </p:stCondLst>
                                  <p:iterate type="el" backwards="0">
                                    <p:tmAbs val="0"/>
                                  </p:iterate>
                                  <p:childTnLst>
                                    <p:set>
                                      <p:cBhvr>
                                        <p:cTn id="26" fill="hold"/>
                                        <p:tgtEl>
                                          <p:spTgt spid="332"/>
                                        </p:tgtEl>
                                        <p:attrNameLst>
                                          <p:attrName>style.visibility</p:attrName>
                                        </p:attrNameLst>
                                      </p:cBhvr>
                                      <p:to>
                                        <p:strVal val="visible"/>
                                      </p:to>
                                    </p:set>
                                    <p:animEffect filter="wipe(down)" transition="in">
                                      <p:cBhvr>
                                        <p:cTn id="27" dur="1000"/>
                                        <p:tgtEl>
                                          <p:spTgt spid="332"/>
                                        </p:tgtEl>
                                      </p:cBhvr>
                                    </p:animEffect>
                                  </p:childTnLst>
                                </p:cTn>
                              </p:par>
                            </p:childTnLst>
                          </p:cTn>
                        </p:par>
                        <p:par>
                          <p:cTn id="28" fill="hold">
                            <p:stCondLst>
                              <p:cond delay="6000"/>
                            </p:stCondLst>
                            <p:childTnLst>
                              <p:par>
                                <p:cTn id="29" presetClass="entr" nodeType="afterEffect" presetSubtype="4" presetID="22" grpId="7" fill="hold">
                                  <p:stCondLst>
                                    <p:cond delay="0"/>
                                  </p:stCondLst>
                                  <p:iterate type="el" backwards="0">
                                    <p:tmAbs val="0"/>
                                  </p:iterate>
                                  <p:childTnLst>
                                    <p:set>
                                      <p:cBhvr>
                                        <p:cTn id="30" fill="hold"/>
                                        <p:tgtEl>
                                          <p:spTgt spid="331"/>
                                        </p:tgtEl>
                                        <p:attrNameLst>
                                          <p:attrName>style.visibility</p:attrName>
                                        </p:attrNameLst>
                                      </p:cBhvr>
                                      <p:to>
                                        <p:strVal val="visible"/>
                                      </p:to>
                                    </p:set>
                                    <p:animEffect filter="wipe(down)" transition="in">
                                      <p:cBhvr>
                                        <p:cTn id="31" dur="1000"/>
                                        <p:tgtEl>
                                          <p:spTgt spid="331"/>
                                        </p:tgtEl>
                                      </p:cBhvr>
                                    </p:animEffect>
                                  </p:childTnLst>
                                </p:cTn>
                              </p:par>
                            </p:childTnLst>
                          </p:cTn>
                        </p:par>
                        <p:par>
                          <p:cTn id="32" fill="hold">
                            <p:stCondLst>
                              <p:cond delay="7000"/>
                            </p:stCondLst>
                            <p:childTnLst>
                              <p:par>
                                <p:cTn id="33" presetClass="entr" nodeType="afterEffect" presetSubtype="4" presetID="22" grpId="8" fill="hold">
                                  <p:stCondLst>
                                    <p:cond delay="0"/>
                                  </p:stCondLst>
                                  <p:iterate type="el" backwards="0">
                                    <p:tmAbs val="0"/>
                                  </p:iterate>
                                  <p:childTnLst>
                                    <p:set>
                                      <p:cBhvr>
                                        <p:cTn id="34" fill="hold"/>
                                        <p:tgtEl>
                                          <p:spTgt spid="333"/>
                                        </p:tgtEl>
                                        <p:attrNameLst>
                                          <p:attrName>style.visibility</p:attrName>
                                        </p:attrNameLst>
                                      </p:cBhvr>
                                      <p:to>
                                        <p:strVal val="visible"/>
                                      </p:to>
                                    </p:set>
                                    <p:animEffect filter="wipe(down)" transition="in">
                                      <p:cBhvr>
                                        <p:cTn id="35" dur="1000"/>
                                        <p:tgtEl>
                                          <p:spTgt spid="333"/>
                                        </p:tgtEl>
                                      </p:cBhvr>
                                    </p:animEffect>
                                  </p:childTnLst>
                                </p:cTn>
                              </p:par>
                            </p:childTnLst>
                          </p:cTn>
                        </p:par>
                        <p:par>
                          <p:cTn id="36" fill="hold">
                            <p:stCondLst>
                              <p:cond delay="8000"/>
                            </p:stCondLst>
                            <p:childTnLst>
                              <p:par>
                                <p:cTn id="37" presetClass="entr" nodeType="afterEffect" presetSubtype="4" presetID="22" grpId="9" fill="hold">
                                  <p:stCondLst>
                                    <p:cond delay="0"/>
                                  </p:stCondLst>
                                  <p:iterate type="el" backwards="0">
                                    <p:tmAbs val="0"/>
                                  </p:iterate>
                                  <p:childTnLst>
                                    <p:set>
                                      <p:cBhvr>
                                        <p:cTn id="38" fill="hold"/>
                                        <p:tgtEl>
                                          <p:spTgt spid="325"/>
                                        </p:tgtEl>
                                        <p:attrNameLst>
                                          <p:attrName>style.visibility</p:attrName>
                                        </p:attrNameLst>
                                      </p:cBhvr>
                                      <p:to>
                                        <p:strVal val="visible"/>
                                      </p:to>
                                    </p:set>
                                    <p:animEffect filter="wipe(down)" transition="in">
                                      <p:cBhvr>
                                        <p:cTn id="39" dur="3000"/>
                                        <p:tgtEl>
                                          <p:spTgt spid="3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5" grpId="9"/>
      <p:bldP build="whole" bldLvl="1" animBg="1" rev="0" advAuto="0" spid="330" grpId="4"/>
      <p:bldP build="whole" bldLvl="1" animBg="1" rev="0" advAuto="0" spid="326" grpId="1"/>
      <p:bldP build="whole" bldLvl="1" animBg="1" rev="0" advAuto="0" spid="328" grpId="2"/>
      <p:bldP build="whole" bldLvl="1" animBg="1" rev="0" advAuto="0" spid="331" grpId="7"/>
      <p:bldP build="whole" bldLvl="1" animBg="1" rev="0" advAuto="0" spid="329" grpId="5"/>
      <p:bldP build="whole" bldLvl="1" animBg="1" rev="0" advAuto="0" spid="327" grpId="3"/>
      <p:bldP build="whole" bldLvl="1" animBg="1" rev="0" advAuto="0" spid="333" grpId="8"/>
      <p:bldP build="whole" bldLvl="1" animBg="1" rev="0" advAuto="0" spid="332" grpId="6"/>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Rounded Rectangle"/>
          <p:cNvSpPr/>
          <p:nvPr/>
        </p:nvSpPr>
        <p:spPr>
          <a:xfrm>
            <a:off x="522002" y="11472627"/>
            <a:ext cx="2814369" cy="900001"/>
          </a:xfrm>
          <a:prstGeom prst="roundRect">
            <a:avLst>
              <a:gd name="adj" fmla="val 21167"/>
            </a:avLst>
          </a:prstGeom>
          <a:blipFill>
            <a:blip r:embed="rId2"/>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36" name="Rounded Rectangle"/>
          <p:cNvSpPr/>
          <p:nvPr/>
        </p:nvSpPr>
        <p:spPr>
          <a:xfrm>
            <a:off x="3448546" y="11485327"/>
            <a:ext cx="2814369" cy="900001"/>
          </a:xfrm>
          <a:prstGeom prst="roundRect">
            <a:avLst>
              <a:gd name="adj" fmla="val 21167"/>
            </a:avLst>
          </a:prstGeom>
          <a:blipFill>
            <a:blip r:embed="rId3"/>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37" name="Rounded Rectangle"/>
          <p:cNvSpPr/>
          <p:nvPr/>
        </p:nvSpPr>
        <p:spPr>
          <a:xfrm>
            <a:off x="6374737" y="11485327"/>
            <a:ext cx="2815201" cy="900001"/>
          </a:xfrm>
          <a:prstGeom prst="roundRect">
            <a:avLst>
              <a:gd name="adj" fmla="val 21167"/>
            </a:avLst>
          </a:prstGeom>
          <a:blipFill>
            <a:blip r:embed="rId4"/>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38" name="Rounded Rectangle"/>
          <p:cNvSpPr/>
          <p:nvPr/>
        </p:nvSpPr>
        <p:spPr>
          <a:xfrm>
            <a:off x="9301760" y="11485327"/>
            <a:ext cx="2815201" cy="900001"/>
          </a:xfrm>
          <a:prstGeom prst="roundRect">
            <a:avLst>
              <a:gd name="adj" fmla="val 21167"/>
            </a:avLst>
          </a:prstGeom>
          <a:blipFill>
            <a:blip r:embed="rId5"/>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39" name="Rounded Rectangle"/>
          <p:cNvSpPr/>
          <p:nvPr/>
        </p:nvSpPr>
        <p:spPr>
          <a:xfrm>
            <a:off x="12228304" y="11485327"/>
            <a:ext cx="2815201" cy="900001"/>
          </a:xfrm>
          <a:prstGeom prst="roundRect">
            <a:avLst>
              <a:gd name="adj" fmla="val 21167"/>
            </a:avLst>
          </a:prstGeom>
          <a:blipFill>
            <a:blip r:embed="rId6"/>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40" name="Rounded Rectangle"/>
          <p:cNvSpPr/>
          <p:nvPr/>
        </p:nvSpPr>
        <p:spPr>
          <a:xfrm>
            <a:off x="15155327" y="11485327"/>
            <a:ext cx="2815201" cy="900001"/>
          </a:xfrm>
          <a:prstGeom prst="roundRect">
            <a:avLst>
              <a:gd name="adj" fmla="val 21167"/>
            </a:avLst>
          </a:prstGeom>
          <a:blipFill>
            <a:blip r:embed="rId7"/>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41" name="Rounded Rectangle"/>
          <p:cNvSpPr/>
          <p:nvPr/>
        </p:nvSpPr>
        <p:spPr>
          <a:xfrm>
            <a:off x="18082704" y="11485327"/>
            <a:ext cx="2815201" cy="900001"/>
          </a:xfrm>
          <a:prstGeom prst="roundRect">
            <a:avLst>
              <a:gd name="adj" fmla="val 21167"/>
            </a:avLst>
          </a:prstGeom>
          <a:blipFill>
            <a:blip r:embed="rId8"/>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42" name="Rounded Rectangle"/>
          <p:cNvSpPr/>
          <p:nvPr/>
        </p:nvSpPr>
        <p:spPr>
          <a:xfrm>
            <a:off x="21022426" y="11485327"/>
            <a:ext cx="2815201" cy="900001"/>
          </a:xfrm>
          <a:prstGeom prst="roundRect">
            <a:avLst>
              <a:gd name="adj" fmla="val 21167"/>
            </a:avLst>
          </a:prstGeom>
          <a:blipFill>
            <a:blip r:embed="rId9"/>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graphicFrame>
        <p:nvGraphicFramePr>
          <p:cNvPr id="343" name="2D Column Graph"/>
          <p:cNvGraphicFramePr/>
          <p:nvPr/>
        </p:nvGraphicFramePr>
        <p:xfrm>
          <a:off x="165194" y="2975990"/>
          <a:ext cx="23735197" cy="9140084"/>
        </p:xfrm>
        <a:graphic xmlns:a="http://schemas.openxmlformats.org/drawingml/2006/main">
          <a:graphicData uri="http://schemas.openxmlformats.org/drawingml/2006/chart">
            <c:chart xmlns:c="http://schemas.openxmlformats.org/drawingml/2006/chart" r:id="rId10"/>
          </a:graphicData>
        </a:graphic>
      </p:graphicFrame>
      <p:sp>
        <p:nvSpPr>
          <p:cNvPr id="344" name="Rectangle"/>
          <p:cNvSpPr/>
          <p:nvPr/>
        </p:nvSpPr>
        <p:spPr>
          <a:xfrm>
            <a:off x="382766" y="2618043"/>
            <a:ext cx="23618467" cy="8841817"/>
          </a:xfrm>
          <a:prstGeom prst="rect">
            <a:avLst/>
          </a:prstGeom>
          <a:solidFill>
            <a:srgbClr val="FFFFFF"/>
          </a:solidFill>
          <a:ln w="12700">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45" name="Rounded Rectangle"/>
          <p:cNvSpPr/>
          <p:nvPr/>
        </p:nvSpPr>
        <p:spPr>
          <a:xfrm>
            <a:off x="522003" y="12392172"/>
            <a:ext cx="23339994" cy="1354486"/>
          </a:xfrm>
          <a:prstGeom prst="roundRect">
            <a:avLst>
              <a:gd name="adj" fmla="val 21167"/>
            </a:avLst>
          </a:prstGeom>
          <a:blipFill>
            <a:blip r:embed="rId11"/>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46" name="The Kingdom Way of True Life"/>
          <p:cNvSpPr txBox="1"/>
          <p:nvPr/>
        </p:nvSpPr>
        <p:spPr>
          <a:xfrm>
            <a:off x="6450192" y="12555064"/>
            <a:ext cx="11483616" cy="10287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defRPr sz="6000">
                <a:solidFill>
                  <a:srgbClr val="FFFFFF"/>
                </a:solidFill>
                <a:latin typeface="Mulish ExtraLight Black"/>
                <a:ea typeface="Mulish ExtraLight Black"/>
                <a:cs typeface="Mulish ExtraLight Black"/>
                <a:sym typeface="Mulish ExtraLight Black"/>
              </a:defRPr>
            </a:lvl1pPr>
          </a:lstStyle>
          <a:p>
            <a:pPr/>
            <a:r>
              <a:t>The Kingdom Way of True Life</a:t>
            </a:r>
          </a:p>
        </p:txBody>
      </p:sp>
      <p:sp>
        <p:nvSpPr>
          <p:cNvPr id="347" name="Shape"/>
          <p:cNvSpPr/>
          <p:nvPr/>
        </p:nvSpPr>
        <p:spPr>
          <a:xfrm>
            <a:off x="522003" y="317825"/>
            <a:ext cx="23339994" cy="103045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6" y="6357"/>
                </a:moveTo>
                <a:lnTo>
                  <a:pt x="10815" y="0"/>
                </a:lnTo>
                <a:lnTo>
                  <a:pt x="21194" y="6357"/>
                </a:lnTo>
                <a:cubicBezTo>
                  <a:pt x="21254" y="6357"/>
                  <a:pt x="21302" y="6357"/>
                  <a:pt x="21340" y="6363"/>
                </a:cubicBezTo>
                <a:cubicBezTo>
                  <a:pt x="21379" y="6368"/>
                  <a:pt x="21409" y="6378"/>
                  <a:pt x="21432" y="6399"/>
                </a:cubicBezTo>
                <a:cubicBezTo>
                  <a:pt x="21467" y="6425"/>
                  <a:pt x="21497" y="6467"/>
                  <a:pt x="21523" y="6520"/>
                </a:cubicBezTo>
                <a:cubicBezTo>
                  <a:pt x="21548" y="6573"/>
                  <a:pt x="21568" y="6637"/>
                  <a:pt x="21580" y="6709"/>
                </a:cubicBezTo>
                <a:cubicBezTo>
                  <a:pt x="21590" y="6759"/>
                  <a:pt x="21595" y="6821"/>
                  <a:pt x="21598" y="6902"/>
                </a:cubicBezTo>
                <a:cubicBezTo>
                  <a:pt x="21600" y="6984"/>
                  <a:pt x="21600" y="7083"/>
                  <a:pt x="21600" y="7208"/>
                </a:cubicBezTo>
                <a:lnTo>
                  <a:pt x="21600" y="20749"/>
                </a:lnTo>
                <a:cubicBezTo>
                  <a:pt x="21600" y="20874"/>
                  <a:pt x="21600" y="20974"/>
                  <a:pt x="21598" y="21055"/>
                </a:cubicBezTo>
                <a:cubicBezTo>
                  <a:pt x="21595" y="21136"/>
                  <a:pt x="21590" y="21199"/>
                  <a:pt x="21580" y="21248"/>
                </a:cubicBezTo>
                <a:cubicBezTo>
                  <a:pt x="21568" y="21320"/>
                  <a:pt x="21548" y="21385"/>
                  <a:pt x="21523" y="21438"/>
                </a:cubicBezTo>
                <a:cubicBezTo>
                  <a:pt x="21497" y="21491"/>
                  <a:pt x="21467" y="21532"/>
                  <a:pt x="21432" y="21558"/>
                </a:cubicBezTo>
                <a:cubicBezTo>
                  <a:pt x="21409" y="21579"/>
                  <a:pt x="21379" y="21590"/>
                  <a:pt x="21340" y="21595"/>
                </a:cubicBezTo>
                <a:cubicBezTo>
                  <a:pt x="21302" y="21600"/>
                  <a:pt x="21254" y="21600"/>
                  <a:pt x="21194" y="21600"/>
                </a:cubicBezTo>
                <a:lnTo>
                  <a:pt x="406" y="21600"/>
                </a:lnTo>
                <a:cubicBezTo>
                  <a:pt x="346" y="21600"/>
                  <a:pt x="298" y="21600"/>
                  <a:pt x="260" y="21595"/>
                </a:cubicBezTo>
                <a:cubicBezTo>
                  <a:pt x="221" y="21590"/>
                  <a:pt x="191" y="21579"/>
                  <a:pt x="168" y="21558"/>
                </a:cubicBezTo>
                <a:cubicBezTo>
                  <a:pt x="133" y="21532"/>
                  <a:pt x="103" y="21491"/>
                  <a:pt x="77" y="21438"/>
                </a:cubicBezTo>
                <a:cubicBezTo>
                  <a:pt x="52" y="21385"/>
                  <a:pt x="32" y="21320"/>
                  <a:pt x="20" y="21248"/>
                </a:cubicBezTo>
                <a:cubicBezTo>
                  <a:pt x="10" y="21199"/>
                  <a:pt x="5" y="21136"/>
                  <a:pt x="2" y="21055"/>
                </a:cubicBezTo>
                <a:cubicBezTo>
                  <a:pt x="0" y="20974"/>
                  <a:pt x="0" y="20874"/>
                  <a:pt x="0" y="20749"/>
                </a:cubicBezTo>
                <a:lnTo>
                  <a:pt x="0" y="7208"/>
                </a:lnTo>
                <a:cubicBezTo>
                  <a:pt x="0" y="7083"/>
                  <a:pt x="0" y="6984"/>
                  <a:pt x="2" y="6902"/>
                </a:cubicBezTo>
                <a:cubicBezTo>
                  <a:pt x="5" y="6821"/>
                  <a:pt x="10" y="6759"/>
                  <a:pt x="20" y="6709"/>
                </a:cubicBezTo>
                <a:cubicBezTo>
                  <a:pt x="32" y="6637"/>
                  <a:pt x="52" y="6573"/>
                  <a:pt x="77" y="6520"/>
                </a:cubicBezTo>
                <a:cubicBezTo>
                  <a:pt x="103" y="6467"/>
                  <a:pt x="133" y="6425"/>
                  <a:pt x="168" y="6399"/>
                </a:cubicBezTo>
                <a:cubicBezTo>
                  <a:pt x="191" y="6378"/>
                  <a:pt x="221" y="6368"/>
                  <a:pt x="260" y="6363"/>
                </a:cubicBezTo>
                <a:cubicBezTo>
                  <a:pt x="298" y="6357"/>
                  <a:pt x="346" y="6357"/>
                  <a:pt x="406" y="6357"/>
                </a:cubicBezTo>
                <a:close/>
              </a:path>
            </a:pathLst>
          </a:custGeom>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pic>
        <p:nvPicPr>
          <p:cNvPr id="348" name="Logo small.png" descr="Logo small.png"/>
          <p:cNvPicPr>
            <a:picLocks noChangeAspect="1"/>
          </p:cNvPicPr>
          <p:nvPr/>
        </p:nvPicPr>
        <p:blipFill>
          <a:blip r:embed="rId12">
            <a:extLst/>
          </a:blip>
          <a:stretch>
            <a:fillRect/>
          </a:stretch>
        </p:blipFill>
        <p:spPr>
          <a:xfrm>
            <a:off x="22420770" y="324637"/>
            <a:ext cx="1656459" cy="1600201"/>
          </a:xfrm>
          <a:prstGeom prst="rect">
            <a:avLst/>
          </a:prstGeom>
          <a:ln w="12700">
            <a:miter lim="400000"/>
          </a:ln>
        </p:spPr>
      </p:pic>
      <p:sp>
        <p:nvSpPr>
          <p:cNvPr id="349" name="own life"/>
          <p:cNvSpPr txBox="1"/>
          <p:nvPr/>
        </p:nvSpPr>
        <p:spPr>
          <a:xfrm>
            <a:off x="6227589" y="5225801"/>
            <a:ext cx="11928822" cy="685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lgn="ctr" defTabSz="2438339">
              <a:lnSpc>
                <a:spcPct val="80000"/>
              </a:lnSpc>
              <a:spcBef>
                <a:spcPts val="2400"/>
              </a:spcBef>
              <a:defRPr sz="3800">
                <a:latin typeface="Mulish ExtraLight Black"/>
                <a:ea typeface="Mulish ExtraLight Black"/>
                <a:cs typeface="Mulish ExtraLight Black"/>
                <a:sym typeface="Mulish ExtraLight Black"/>
              </a:defRPr>
            </a:lvl1pPr>
          </a:lstStyle>
          <a:p>
            <a:pPr/>
            <a:r>
              <a:t>own life</a:t>
            </a:r>
          </a:p>
        </p:txBody>
      </p:sp>
      <p:sp>
        <p:nvSpPr>
          <p:cNvPr id="350" name="family"/>
          <p:cNvSpPr txBox="1"/>
          <p:nvPr/>
        </p:nvSpPr>
        <p:spPr>
          <a:xfrm>
            <a:off x="6227589" y="6082319"/>
            <a:ext cx="11928822" cy="685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lgn="ctr" defTabSz="2438339">
              <a:lnSpc>
                <a:spcPct val="80000"/>
              </a:lnSpc>
              <a:spcBef>
                <a:spcPts val="2400"/>
              </a:spcBef>
              <a:defRPr sz="3800">
                <a:latin typeface="Mulish ExtraLight Black"/>
                <a:ea typeface="Mulish ExtraLight Black"/>
                <a:cs typeface="Mulish ExtraLight Black"/>
                <a:sym typeface="Mulish ExtraLight Black"/>
              </a:defRPr>
            </a:lvl1pPr>
          </a:lstStyle>
          <a:p>
            <a:pPr/>
            <a:r>
              <a:t>family</a:t>
            </a:r>
          </a:p>
        </p:txBody>
      </p:sp>
      <p:sp>
        <p:nvSpPr>
          <p:cNvPr id="351" name="team or small group"/>
          <p:cNvSpPr txBox="1"/>
          <p:nvPr/>
        </p:nvSpPr>
        <p:spPr>
          <a:xfrm>
            <a:off x="6227589" y="6938837"/>
            <a:ext cx="11928822" cy="685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lgn="ctr" defTabSz="2438339">
              <a:lnSpc>
                <a:spcPct val="80000"/>
              </a:lnSpc>
              <a:spcBef>
                <a:spcPts val="2400"/>
              </a:spcBef>
              <a:defRPr sz="3800">
                <a:latin typeface="Mulish ExtraLight Black"/>
                <a:ea typeface="Mulish ExtraLight Black"/>
                <a:cs typeface="Mulish ExtraLight Black"/>
                <a:sym typeface="Mulish ExtraLight Black"/>
              </a:defRPr>
            </a:lvl1pPr>
          </a:lstStyle>
          <a:p>
            <a:pPr/>
            <a:r>
              <a:t>team or small group</a:t>
            </a:r>
          </a:p>
        </p:txBody>
      </p:sp>
      <p:sp>
        <p:nvSpPr>
          <p:cNvPr id="352" name="local church"/>
          <p:cNvSpPr txBox="1"/>
          <p:nvPr/>
        </p:nvSpPr>
        <p:spPr>
          <a:xfrm>
            <a:off x="6227589" y="7800031"/>
            <a:ext cx="11928822" cy="685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lgn="ctr" defTabSz="2438339">
              <a:lnSpc>
                <a:spcPct val="80000"/>
              </a:lnSpc>
              <a:spcBef>
                <a:spcPts val="2400"/>
              </a:spcBef>
              <a:defRPr sz="3800">
                <a:latin typeface="Mulish ExtraLight Black"/>
                <a:ea typeface="Mulish ExtraLight Black"/>
                <a:cs typeface="Mulish ExtraLight Black"/>
                <a:sym typeface="Mulish ExtraLight Black"/>
              </a:defRPr>
            </a:lvl1pPr>
          </a:lstStyle>
          <a:p>
            <a:pPr/>
            <a:r>
              <a:t>local church</a:t>
            </a:r>
          </a:p>
        </p:txBody>
      </p:sp>
      <p:sp>
        <p:nvSpPr>
          <p:cNvPr id="353" name="denomination"/>
          <p:cNvSpPr txBox="1"/>
          <p:nvPr/>
        </p:nvSpPr>
        <p:spPr>
          <a:xfrm>
            <a:off x="6227589" y="8661226"/>
            <a:ext cx="11928822" cy="685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lgn="ctr" defTabSz="2438339">
              <a:lnSpc>
                <a:spcPct val="80000"/>
              </a:lnSpc>
              <a:spcBef>
                <a:spcPts val="2400"/>
              </a:spcBef>
              <a:defRPr sz="3800">
                <a:latin typeface="Mulish ExtraLight Black"/>
                <a:ea typeface="Mulish ExtraLight Black"/>
                <a:cs typeface="Mulish ExtraLight Black"/>
                <a:sym typeface="Mulish ExtraLight Black"/>
              </a:defRPr>
            </a:lvl1pPr>
          </a:lstStyle>
          <a:p>
            <a:pPr/>
            <a:r>
              <a:t>denomination</a:t>
            </a:r>
          </a:p>
        </p:txBody>
      </p:sp>
      <p:sp>
        <p:nvSpPr>
          <p:cNvPr id="354" name="town or whole nation"/>
          <p:cNvSpPr txBox="1"/>
          <p:nvPr/>
        </p:nvSpPr>
        <p:spPr>
          <a:xfrm>
            <a:off x="6227589" y="9522420"/>
            <a:ext cx="11928822" cy="685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lgn="ctr" defTabSz="2438339">
              <a:lnSpc>
                <a:spcPct val="80000"/>
              </a:lnSpc>
              <a:spcBef>
                <a:spcPts val="2400"/>
              </a:spcBef>
              <a:defRPr sz="3800">
                <a:latin typeface="Mulish ExtraLight Black"/>
                <a:ea typeface="Mulish ExtraLight Black"/>
                <a:cs typeface="Mulish ExtraLight Black"/>
                <a:sym typeface="Mulish ExtraLight Black"/>
              </a:defRPr>
            </a:lvl1pPr>
          </a:lstStyle>
          <a:p>
            <a:pPr/>
            <a:r>
              <a:t>town or whole nation</a:t>
            </a:r>
          </a:p>
        </p:txBody>
      </p:sp>
      <p:sp>
        <p:nvSpPr>
          <p:cNvPr id="355" name="A house that reflects the King"/>
          <p:cNvSpPr txBox="1"/>
          <p:nvPr/>
        </p:nvSpPr>
        <p:spPr>
          <a:xfrm>
            <a:off x="5619708" y="757791"/>
            <a:ext cx="13119185" cy="2819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lnSpc>
                <a:spcPct val="80000"/>
              </a:lnSpc>
              <a:defRPr sz="9600">
                <a:latin typeface="Mulish ExtraLight Black"/>
                <a:ea typeface="Mulish ExtraLight Black"/>
                <a:cs typeface="Mulish ExtraLight Black"/>
                <a:sym typeface="Mulish ExtraLight Black"/>
              </a:defRPr>
            </a:pPr>
            <a:r>
              <a:t>A house</a:t>
            </a:r>
            <a:br/>
            <a:r>
              <a:t>that reflects the King</a:t>
            </a:r>
          </a:p>
        </p:txBody>
      </p:sp>
      <p:sp>
        <p:nvSpPr>
          <p:cNvPr id="356" name="Whether it be our…"/>
          <p:cNvSpPr txBox="1"/>
          <p:nvPr/>
        </p:nvSpPr>
        <p:spPr>
          <a:xfrm>
            <a:off x="3002788" y="4033271"/>
            <a:ext cx="18353024" cy="1028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algn="ctr" defTabSz="2438339">
              <a:lnSpc>
                <a:spcPct val="80000"/>
              </a:lnSpc>
              <a:spcBef>
                <a:spcPts val="2400"/>
              </a:spcBef>
              <a:defRPr sz="6000">
                <a:latin typeface="Mulish ExtraLight Black"/>
                <a:ea typeface="Mulish ExtraLight Black"/>
                <a:cs typeface="Mulish ExtraLight Black"/>
                <a:sym typeface="Mulish ExtraLight Black"/>
              </a:defRPr>
            </a:lvl1pPr>
          </a:lstStyle>
          <a:p>
            <a:pPr/>
            <a:r>
              <a:t>Whether it be our…</a:t>
            </a:r>
          </a:p>
        </p:txBody>
      </p:sp>
      <p:sp>
        <p:nvSpPr>
          <p:cNvPr id="357" name="Rectangle"/>
          <p:cNvSpPr/>
          <p:nvPr/>
        </p:nvSpPr>
        <p:spPr>
          <a:xfrm>
            <a:off x="1611774" y="10654230"/>
            <a:ext cx="634825" cy="812958"/>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358" name="Rectangle"/>
          <p:cNvSpPr/>
          <p:nvPr/>
        </p:nvSpPr>
        <p:spPr>
          <a:xfrm>
            <a:off x="4538318" y="10654230"/>
            <a:ext cx="634825"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359" name="Rectangle"/>
          <p:cNvSpPr/>
          <p:nvPr/>
        </p:nvSpPr>
        <p:spPr>
          <a:xfrm>
            <a:off x="7464924" y="10654230"/>
            <a:ext cx="634826"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360" name="Rectangle"/>
          <p:cNvSpPr/>
          <p:nvPr/>
        </p:nvSpPr>
        <p:spPr>
          <a:xfrm>
            <a:off x="10391468" y="10654230"/>
            <a:ext cx="634826"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361" name="Rectangle"/>
          <p:cNvSpPr/>
          <p:nvPr/>
        </p:nvSpPr>
        <p:spPr>
          <a:xfrm>
            <a:off x="13318013" y="10654230"/>
            <a:ext cx="634826"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362" name="Rectangle"/>
          <p:cNvSpPr/>
          <p:nvPr/>
        </p:nvSpPr>
        <p:spPr>
          <a:xfrm>
            <a:off x="16244557" y="10654230"/>
            <a:ext cx="634825"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363" name="Rectangle"/>
          <p:cNvSpPr/>
          <p:nvPr/>
        </p:nvSpPr>
        <p:spPr>
          <a:xfrm>
            <a:off x="19171101" y="10654230"/>
            <a:ext cx="634825"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364" name="Rectangle"/>
          <p:cNvSpPr/>
          <p:nvPr/>
        </p:nvSpPr>
        <p:spPr>
          <a:xfrm>
            <a:off x="22097708" y="10654230"/>
            <a:ext cx="634826"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6"/>
                                        </p:tgtEl>
                                        <p:attrNameLst>
                                          <p:attrName>style.visibility</p:attrName>
                                        </p:attrNameLst>
                                      </p:cBhvr>
                                      <p:to>
                                        <p:strVal val="visible"/>
                                      </p:to>
                                    </p:set>
                                    <p:animEffect filter="fade" transition="in">
                                      <p:cBhvr>
                                        <p:cTn id="7" dur="1000"/>
                                        <p:tgtEl>
                                          <p:spTgt spid="356"/>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349"/>
                                        </p:tgtEl>
                                        <p:attrNameLst>
                                          <p:attrName>style.visibility</p:attrName>
                                        </p:attrNameLst>
                                      </p:cBhvr>
                                      <p:to>
                                        <p:strVal val="visible"/>
                                      </p:to>
                                    </p:set>
                                    <p:animEffect filter="fade" transition="in">
                                      <p:cBhvr>
                                        <p:cTn id="11" dur="1000"/>
                                        <p:tgtEl>
                                          <p:spTgt spid="349"/>
                                        </p:tgtEl>
                                      </p:cBhvr>
                                    </p:animEffect>
                                  </p:childTnLst>
                                </p:cTn>
                              </p:par>
                            </p:childTnLst>
                          </p:cTn>
                        </p:par>
                        <p:par>
                          <p:cTn id="12" fill="hold">
                            <p:stCondLst>
                              <p:cond delay="2000"/>
                            </p:stCondLst>
                            <p:childTnLst>
                              <p:par>
                                <p:cTn id="13" presetClass="entr" nodeType="afterEffect" presetID="10" grpId="3" fill="hold">
                                  <p:stCondLst>
                                    <p:cond delay="0"/>
                                  </p:stCondLst>
                                  <p:iterate type="el" backwards="0">
                                    <p:tmAbs val="0"/>
                                  </p:iterate>
                                  <p:childTnLst>
                                    <p:set>
                                      <p:cBhvr>
                                        <p:cTn id="14" fill="hold"/>
                                        <p:tgtEl>
                                          <p:spTgt spid="350"/>
                                        </p:tgtEl>
                                        <p:attrNameLst>
                                          <p:attrName>style.visibility</p:attrName>
                                        </p:attrNameLst>
                                      </p:cBhvr>
                                      <p:to>
                                        <p:strVal val="visible"/>
                                      </p:to>
                                    </p:set>
                                    <p:animEffect filter="fade" transition="in">
                                      <p:cBhvr>
                                        <p:cTn id="15" dur="1000"/>
                                        <p:tgtEl>
                                          <p:spTgt spid="350"/>
                                        </p:tgtEl>
                                      </p:cBhvr>
                                    </p:animEffect>
                                  </p:childTnLst>
                                </p:cTn>
                              </p:par>
                            </p:childTnLst>
                          </p:cTn>
                        </p:par>
                        <p:par>
                          <p:cTn id="16" fill="hold">
                            <p:stCondLst>
                              <p:cond delay="3000"/>
                            </p:stCondLst>
                            <p:childTnLst>
                              <p:par>
                                <p:cTn id="17" presetClass="entr" nodeType="afterEffect" presetID="10" grpId="4" fill="hold">
                                  <p:stCondLst>
                                    <p:cond delay="0"/>
                                  </p:stCondLst>
                                  <p:iterate type="el" backwards="0">
                                    <p:tmAbs val="0"/>
                                  </p:iterate>
                                  <p:childTnLst>
                                    <p:set>
                                      <p:cBhvr>
                                        <p:cTn id="18" fill="hold"/>
                                        <p:tgtEl>
                                          <p:spTgt spid="351"/>
                                        </p:tgtEl>
                                        <p:attrNameLst>
                                          <p:attrName>style.visibility</p:attrName>
                                        </p:attrNameLst>
                                      </p:cBhvr>
                                      <p:to>
                                        <p:strVal val="visible"/>
                                      </p:to>
                                    </p:set>
                                    <p:animEffect filter="fade" transition="in">
                                      <p:cBhvr>
                                        <p:cTn id="19" dur="1000"/>
                                        <p:tgtEl>
                                          <p:spTgt spid="351"/>
                                        </p:tgtEl>
                                      </p:cBhvr>
                                    </p:animEffect>
                                  </p:childTnLst>
                                </p:cTn>
                              </p:par>
                            </p:childTnLst>
                          </p:cTn>
                        </p:par>
                        <p:par>
                          <p:cTn id="20" fill="hold">
                            <p:stCondLst>
                              <p:cond delay="4000"/>
                            </p:stCondLst>
                            <p:childTnLst>
                              <p:par>
                                <p:cTn id="21" presetClass="entr" nodeType="afterEffect" presetID="10" grpId="5" fill="hold">
                                  <p:stCondLst>
                                    <p:cond delay="0"/>
                                  </p:stCondLst>
                                  <p:iterate type="el" backwards="0">
                                    <p:tmAbs val="0"/>
                                  </p:iterate>
                                  <p:childTnLst>
                                    <p:set>
                                      <p:cBhvr>
                                        <p:cTn id="22" fill="hold"/>
                                        <p:tgtEl>
                                          <p:spTgt spid="352"/>
                                        </p:tgtEl>
                                        <p:attrNameLst>
                                          <p:attrName>style.visibility</p:attrName>
                                        </p:attrNameLst>
                                      </p:cBhvr>
                                      <p:to>
                                        <p:strVal val="visible"/>
                                      </p:to>
                                    </p:set>
                                    <p:animEffect filter="fade" transition="in">
                                      <p:cBhvr>
                                        <p:cTn id="23" dur="1000"/>
                                        <p:tgtEl>
                                          <p:spTgt spid="352"/>
                                        </p:tgtEl>
                                      </p:cBhvr>
                                    </p:animEffect>
                                  </p:childTnLst>
                                </p:cTn>
                              </p:par>
                            </p:childTnLst>
                          </p:cTn>
                        </p:par>
                        <p:par>
                          <p:cTn id="24" fill="hold">
                            <p:stCondLst>
                              <p:cond delay="5000"/>
                            </p:stCondLst>
                            <p:childTnLst>
                              <p:par>
                                <p:cTn id="25" presetClass="entr" nodeType="afterEffect" presetID="10" grpId="6" fill="hold">
                                  <p:stCondLst>
                                    <p:cond delay="0"/>
                                  </p:stCondLst>
                                  <p:iterate type="el" backwards="0">
                                    <p:tmAbs val="0"/>
                                  </p:iterate>
                                  <p:childTnLst>
                                    <p:set>
                                      <p:cBhvr>
                                        <p:cTn id="26" fill="hold"/>
                                        <p:tgtEl>
                                          <p:spTgt spid="353"/>
                                        </p:tgtEl>
                                        <p:attrNameLst>
                                          <p:attrName>style.visibility</p:attrName>
                                        </p:attrNameLst>
                                      </p:cBhvr>
                                      <p:to>
                                        <p:strVal val="visible"/>
                                      </p:to>
                                    </p:set>
                                    <p:animEffect filter="fade" transition="in">
                                      <p:cBhvr>
                                        <p:cTn id="27" dur="1000"/>
                                        <p:tgtEl>
                                          <p:spTgt spid="353"/>
                                        </p:tgtEl>
                                      </p:cBhvr>
                                    </p:animEffect>
                                  </p:childTnLst>
                                </p:cTn>
                              </p:par>
                            </p:childTnLst>
                          </p:cTn>
                        </p:par>
                        <p:par>
                          <p:cTn id="28" fill="hold">
                            <p:stCondLst>
                              <p:cond delay="6000"/>
                            </p:stCondLst>
                            <p:childTnLst>
                              <p:par>
                                <p:cTn id="29" presetClass="entr" nodeType="afterEffect" presetID="10" grpId="7" fill="hold">
                                  <p:stCondLst>
                                    <p:cond delay="0"/>
                                  </p:stCondLst>
                                  <p:iterate type="el" backwards="0">
                                    <p:tmAbs val="0"/>
                                  </p:iterate>
                                  <p:childTnLst>
                                    <p:set>
                                      <p:cBhvr>
                                        <p:cTn id="30" fill="hold"/>
                                        <p:tgtEl>
                                          <p:spTgt spid="354"/>
                                        </p:tgtEl>
                                        <p:attrNameLst>
                                          <p:attrName>style.visibility</p:attrName>
                                        </p:attrNameLst>
                                      </p:cBhvr>
                                      <p:to>
                                        <p:strVal val="visible"/>
                                      </p:to>
                                    </p:set>
                                    <p:animEffect filter="fade" transition="in">
                                      <p:cBhvr>
                                        <p:cTn id="31" dur="1000"/>
                                        <p:tgtEl>
                                          <p:spTgt spid="3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2" grpId="5"/>
      <p:bldP build="whole" bldLvl="1" animBg="1" rev="0" advAuto="0" spid="356" grpId="1"/>
      <p:bldP build="whole" bldLvl="1" animBg="1" rev="0" advAuto="0" spid="350" grpId="3"/>
      <p:bldP build="whole" bldLvl="1" animBg="1" rev="0" advAuto="0" spid="354" grpId="7"/>
      <p:bldP build="whole" bldLvl="1" animBg="1" rev="0" advAuto="0" spid="353" grpId="6"/>
      <p:bldP build="whole" bldLvl="1" animBg="1" rev="0" advAuto="0" spid="351" grpId="4"/>
      <p:bldP build="whole" bldLvl="1" animBg="1" rev="0" advAuto="0" spid="349" grpId="2"/>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Rounded Rectangle"/>
          <p:cNvSpPr/>
          <p:nvPr/>
        </p:nvSpPr>
        <p:spPr>
          <a:xfrm>
            <a:off x="522002" y="11472627"/>
            <a:ext cx="2814369" cy="900001"/>
          </a:xfrm>
          <a:prstGeom prst="roundRect">
            <a:avLst>
              <a:gd name="adj" fmla="val 21167"/>
            </a:avLst>
          </a:prstGeom>
          <a:blipFill>
            <a:blip r:embed="rId2"/>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67" name="Rounded Rectangle"/>
          <p:cNvSpPr/>
          <p:nvPr/>
        </p:nvSpPr>
        <p:spPr>
          <a:xfrm>
            <a:off x="3448546" y="11485327"/>
            <a:ext cx="2814369" cy="900001"/>
          </a:xfrm>
          <a:prstGeom prst="roundRect">
            <a:avLst>
              <a:gd name="adj" fmla="val 21167"/>
            </a:avLst>
          </a:prstGeom>
          <a:blipFill>
            <a:blip r:embed="rId3"/>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68" name="Rounded Rectangle"/>
          <p:cNvSpPr/>
          <p:nvPr/>
        </p:nvSpPr>
        <p:spPr>
          <a:xfrm>
            <a:off x="6374737" y="11485327"/>
            <a:ext cx="2815201" cy="900001"/>
          </a:xfrm>
          <a:prstGeom prst="roundRect">
            <a:avLst>
              <a:gd name="adj" fmla="val 21167"/>
            </a:avLst>
          </a:prstGeom>
          <a:blipFill>
            <a:blip r:embed="rId4"/>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69" name="Rounded Rectangle"/>
          <p:cNvSpPr/>
          <p:nvPr/>
        </p:nvSpPr>
        <p:spPr>
          <a:xfrm>
            <a:off x="9301760" y="11485327"/>
            <a:ext cx="2815201" cy="900001"/>
          </a:xfrm>
          <a:prstGeom prst="roundRect">
            <a:avLst>
              <a:gd name="adj" fmla="val 21167"/>
            </a:avLst>
          </a:prstGeom>
          <a:blipFill>
            <a:blip r:embed="rId5"/>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70" name="Rounded Rectangle"/>
          <p:cNvSpPr/>
          <p:nvPr/>
        </p:nvSpPr>
        <p:spPr>
          <a:xfrm>
            <a:off x="12228304" y="11485327"/>
            <a:ext cx="2815201" cy="900001"/>
          </a:xfrm>
          <a:prstGeom prst="roundRect">
            <a:avLst>
              <a:gd name="adj" fmla="val 21167"/>
            </a:avLst>
          </a:prstGeom>
          <a:blipFill>
            <a:blip r:embed="rId6"/>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71" name="Rounded Rectangle"/>
          <p:cNvSpPr/>
          <p:nvPr/>
        </p:nvSpPr>
        <p:spPr>
          <a:xfrm>
            <a:off x="15155327" y="11485327"/>
            <a:ext cx="2815201" cy="900001"/>
          </a:xfrm>
          <a:prstGeom prst="roundRect">
            <a:avLst>
              <a:gd name="adj" fmla="val 21167"/>
            </a:avLst>
          </a:prstGeom>
          <a:blipFill>
            <a:blip r:embed="rId7"/>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72" name="Rounded Rectangle"/>
          <p:cNvSpPr/>
          <p:nvPr/>
        </p:nvSpPr>
        <p:spPr>
          <a:xfrm>
            <a:off x="18082704" y="11485327"/>
            <a:ext cx="2815201" cy="900001"/>
          </a:xfrm>
          <a:prstGeom prst="roundRect">
            <a:avLst>
              <a:gd name="adj" fmla="val 21167"/>
            </a:avLst>
          </a:prstGeom>
          <a:blipFill>
            <a:blip r:embed="rId8"/>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73" name="Rounded Rectangle"/>
          <p:cNvSpPr/>
          <p:nvPr/>
        </p:nvSpPr>
        <p:spPr>
          <a:xfrm>
            <a:off x="21022426" y="11485327"/>
            <a:ext cx="2815201" cy="900001"/>
          </a:xfrm>
          <a:prstGeom prst="roundRect">
            <a:avLst>
              <a:gd name="adj" fmla="val 21167"/>
            </a:avLst>
          </a:prstGeom>
          <a:blipFill>
            <a:blip r:embed="rId9"/>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graphicFrame>
        <p:nvGraphicFramePr>
          <p:cNvPr id="374" name="2D Column Graph"/>
          <p:cNvGraphicFramePr/>
          <p:nvPr/>
        </p:nvGraphicFramePr>
        <p:xfrm>
          <a:off x="165194" y="2975990"/>
          <a:ext cx="23735197" cy="9140084"/>
        </p:xfrm>
        <a:graphic xmlns:a="http://schemas.openxmlformats.org/drawingml/2006/main">
          <a:graphicData uri="http://schemas.openxmlformats.org/drawingml/2006/chart">
            <c:chart xmlns:c="http://schemas.openxmlformats.org/drawingml/2006/chart" r:id="rId10"/>
          </a:graphicData>
        </a:graphic>
      </p:graphicFrame>
      <p:sp>
        <p:nvSpPr>
          <p:cNvPr id="375" name="Rectangle"/>
          <p:cNvSpPr/>
          <p:nvPr/>
        </p:nvSpPr>
        <p:spPr>
          <a:xfrm>
            <a:off x="382766" y="2618043"/>
            <a:ext cx="23618467" cy="8841817"/>
          </a:xfrm>
          <a:prstGeom prst="rect">
            <a:avLst/>
          </a:prstGeom>
          <a:solidFill>
            <a:srgbClr val="FFFFFF"/>
          </a:solidFill>
          <a:ln w="12700">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76" name="Rounded Rectangle"/>
          <p:cNvSpPr/>
          <p:nvPr/>
        </p:nvSpPr>
        <p:spPr>
          <a:xfrm>
            <a:off x="522003" y="12392172"/>
            <a:ext cx="23339994" cy="1354486"/>
          </a:xfrm>
          <a:prstGeom prst="roundRect">
            <a:avLst>
              <a:gd name="adj" fmla="val 21167"/>
            </a:avLst>
          </a:prstGeom>
          <a:blipFill>
            <a:blip r:embed="rId11"/>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77" name="The Kingdom Way of True Life"/>
          <p:cNvSpPr txBox="1"/>
          <p:nvPr/>
        </p:nvSpPr>
        <p:spPr>
          <a:xfrm>
            <a:off x="6450192" y="12555064"/>
            <a:ext cx="11483616" cy="10287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defRPr sz="6000">
                <a:solidFill>
                  <a:srgbClr val="FFFFFF"/>
                </a:solidFill>
                <a:latin typeface="Mulish ExtraLight Black"/>
                <a:ea typeface="Mulish ExtraLight Black"/>
                <a:cs typeface="Mulish ExtraLight Black"/>
                <a:sym typeface="Mulish ExtraLight Black"/>
              </a:defRPr>
            </a:lvl1pPr>
          </a:lstStyle>
          <a:p>
            <a:pPr/>
            <a:r>
              <a:t>The Kingdom Way of True Life</a:t>
            </a:r>
          </a:p>
        </p:txBody>
      </p:sp>
      <p:sp>
        <p:nvSpPr>
          <p:cNvPr id="378" name="Shape"/>
          <p:cNvSpPr/>
          <p:nvPr/>
        </p:nvSpPr>
        <p:spPr>
          <a:xfrm>
            <a:off x="522003" y="317825"/>
            <a:ext cx="23339994" cy="103045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6" y="6357"/>
                </a:moveTo>
                <a:lnTo>
                  <a:pt x="10815" y="0"/>
                </a:lnTo>
                <a:lnTo>
                  <a:pt x="21194" y="6357"/>
                </a:lnTo>
                <a:cubicBezTo>
                  <a:pt x="21254" y="6357"/>
                  <a:pt x="21302" y="6357"/>
                  <a:pt x="21340" y="6363"/>
                </a:cubicBezTo>
                <a:cubicBezTo>
                  <a:pt x="21379" y="6368"/>
                  <a:pt x="21409" y="6378"/>
                  <a:pt x="21432" y="6399"/>
                </a:cubicBezTo>
                <a:cubicBezTo>
                  <a:pt x="21467" y="6425"/>
                  <a:pt x="21497" y="6467"/>
                  <a:pt x="21523" y="6520"/>
                </a:cubicBezTo>
                <a:cubicBezTo>
                  <a:pt x="21548" y="6573"/>
                  <a:pt x="21568" y="6637"/>
                  <a:pt x="21580" y="6709"/>
                </a:cubicBezTo>
                <a:cubicBezTo>
                  <a:pt x="21590" y="6759"/>
                  <a:pt x="21595" y="6821"/>
                  <a:pt x="21598" y="6902"/>
                </a:cubicBezTo>
                <a:cubicBezTo>
                  <a:pt x="21600" y="6984"/>
                  <a:pt x="21600" y="7083"/>
                  <a:pt x="21600" y="7208"/>
                </a:cubicBezTo>
                <a:lnTo>
                  <a:pt x="21600" y="20749"/>
                </a:lnTo>
                <a:cubicBezTo>
                  <a:pt x="21600" y="20874"/>
                  <a:pt x="21600" y="20974"/>
                  <a:pt x="21598" y="21055"/>
                </a:cubicBezTo>
                <a:cubicBezTo>
                  <a:pt x="21595" y="21136"/>
                  <a:pt x="21590" y="21199"/>
                  <a:pt x="21580" y="21248"/>
                </a:cubicBezTo>
                <a:cubicBezTo>
                  <a:pt x="21568" y="21320"/>
                  <a:pt x="21548" y="21385"/>
                  <a:pt x="21523" y="21438"/>
                </a:cubicBezTo>
                <a:cubicBezTo>
                  <a:pt x="21497" y="21491"/>
                  <a:pt x="21467" y="21532"/>
                  <a:pt x="21432" y="21558"/>
                </a:cubicBezTo>
                <a:cubicBezTo>
                  <a:pt x="21409" y="21579"/>
                  <a:pt x="21379" y="21590"/>
                  <a:pt x="21340" y="21595"/>
                </a:cubicBezTo>
                <a:cubicBezTo>
                  <a:pt x="21302" y="21600"/>
                  <a:pt x="21254" y="21600"/>
                  <a:pt x="21194" y="21600"/>
                </a:cubicBezTo>
                <a:lnTo>
                  <a:pt x="406" y="21600"/>
                </a:lnTo>
                <a:cubicBezTo>
                  <a:pt x="346" y="21600"/>
                  <a:pt x="298" y="21600"/>
                  <a:pt x="260" y="21595"/>
                </a:cubicBezTo>
                <a:cubicBezTo>
                  <a:pt x="221" y="21590"/>
                  <a:pt x="191" y="21579"/>
                  <a:pt x="168" y="21558"/>
                </a:cubicBezTo>
                <a:cubicBezTo>
                  <a:pt x="133" y="21532"/>
                  <a:pt x="103" y="21491"/>
                  <a:pt x="77" y="21438"/>
                </a:cubicBezTo>
                <a:cubicBezTo>
                  <a:pt x="52" y="21385"/>
                  <a:pt x="32" y="21320"/>
                  <a:pt x="20" y="21248"/>
                </a:cubicBezTo>
                <a:cubicBezTo>
                  <a:pt x="10" y="21199"/>
                  <a:pt x="5" y="21136"/>
                  <a:pt x="2" y="21055"/>
                </a:cubicBezTo>
                <a:cubicBezTo>
                  <a:pt x="0" y="20974"/>
                  <a:pt x="0" y="20874"/>
                  <a:pt x="0" y="20749"/>
                </a:cubicBezTo>
                <a:lnTo>
                  <a:pt x="0" y="7208"/>
                </a:lnTo>
                <a:cubicBezTo>
                  <a:pt x="0" y="7083"/>
                  <a:pt x="0" y="6984"/>
                  <a:pt x="2" y="6902"/>
                </a:cubicBezTo>
                <a:cubicBezTo>
                  <a:pt x="5" y="6821"/>
                  <a:pt x="10" y="6759"/>
                  <a:pt x="20" y="6709"/>
                </a:cubicBezTo>
                <a:cubicBezTo>
                  <a:pt x="32" y="6637"/>
                  <a:pt x="52" y="6573"/>
                  <a:pt x="77" y="6520"/>
                </a:cubicBezTo>
                <a:cubicBezTo>
                  <a:pt x="103" y="6467"/>
                  <a:pt x="133" y="6425"/>
                  <a:pt x="168" y="6399"/>
                </a:cubicBezTo>
                <a:cubicBezTo>
                  <a:pt x="191" y="6378"/>
                  <a:pt x="221" y="6368"/>
                  <a:pt x="260" y="6363"/>
                </a:cubicBezTo>
                <a:cubicBezTo>
                  <a:pt x="298" y="6357"/>
                  <a:pt x="346" y="6357"/>
                  <a:pt x="406" y="6357"/>
                </a:cubicBezTo>
                <a:close/>
              </a:path>
            </a:pathLst>
          </a:custGeom>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pic>
        <p:nvPicPr>
          <p:cNvPr id="379" name="Logo small.png" descr="Logo small.png"/>
          <p:cNvPicPr>
            <a:picLocks noChangeAspect="1"/>
          </p:cNvPicPr>
          <p:nvPr/>
        </p:nvPicPr>
        <p:blipFill>
          <a:blip r:embed="rId12">
            <a:extLst/>
          </a:blip>
          <a:stretch>
            <a:fillRect/>
          </a:stretch>
        </p:blipFill>
        <p:spPr>
          <a:xfrm>
            <a:off x="22420770" y="324637"/>
            <a:ext cx="1656459" cy="1600201"/>
          </a:xfrm>
          <a:prstGeom prst="rect">
            <a:avLst/>
          </a:prstGeom>
          <a:ln w="12700">
            <a:miter lim="400000"/>
          </a:ln>
        </p:spPr>
      </p:pic>
      <p:sp>
        <p:nvSpPr>
          <p:cNvPr id="380" name="NCD principles are not just good ideas.…"/>
          <p:cNvSpPr txBox="1"/>
          <p:nvPr/>
        </p:nvSpPr>
        <p:spPr>
          <a:xfrm>
            <a:off x="1045866" y="5478719"/>
            <a:ext cx="22266868" cy="5105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p>
            <a:pPr algn="ctr" defTabSz="2438339">
              <a:lnSpc>
                <a:spcPct val="80000"/>
              </a:lnSpc>
              <a:spcBef>
                <a:spcPts val="2400"/>
              </a:spcBef>
              <a:defRPr sz="6000">
                <a:latin typeface="Mulish ExtraLight Black"/>
                <a:ea typeface="Mulish ExtraLight Black"/>
                <a:cs typeface="Mulish ExtraLight Black"/>
                <a:sym typeface="Mulish ExtraLight Black"/>
              </a:defRPr>
            </a:pPr>
            <a:r>
              <a:t>NCD principles</a:t>
            </a:r>
            <a:br/>
            <a:r>
              <a:t>are not just good ideas.</a:t>
            </a:r>
          </a:p>
          <a:p>
            <a:pPr algn="ctr" defTabSz="2438339">
              <a:lnSpc>
                <a:spcPct val="80000"/>
              </a:lnSpc>
              <a:spcBef>
                <a:spcPts val="6000"/>
              </a:spcBef>
              <a:defRPr sz="9600">
                <a:latin typeface="Mulish ExtraLight Black"/>
                <a:ea typeface="Mulish ExtraLight Black"/>
                <a:cs typeface="Mulish ExtraLight Black"/>
                <a:sym typeface="Mulish ExtraLight Black"/>
              </a:defRPr>
            </a:pPr>
            <a:r>
              <a:t>They are foundation stones of Kingdom reality</a:t>
            </a:r>
          </a:p>
        </p:txBody>
      </p:sp>
      <p:sp>
        <p:nvSpPr>
          <p:cNvPr id="381" name="Rectangle"/>
          <p:cNvSpPr/>
          <p:nvPr/>
        </p:nvSpPr>
        <p:spPr>
          <a:xfrm>
            <a:off x="1611774" y="10654230"/>
            <a:ext cx="634825"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382" name="Rectangle"/>
          <p:cNvSpPr/>
          <p:nvPr/>
        </p:nvSpPr>
        <p:spPr>
          <a:xfrm>
            <a:off x="4538318" y="10654230"/>
            <a:ext cx="634825"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383" name="Rectangle"/>
          <p:cNvSpPr/>
          <p:nvPr/>
        </p:nvSpPr>
        <p:spPr>
          <a:xfrm>
            <a:off x="7464924" y="10654230"/>
            <a:ext cx="634826"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384" name="Rectangle"/>
          <p:cNvSpPr/>
          <p:nvPr/>
        </p:nvSpPr>
        <p:spPr>
          <a:xfrm>
            <a:off x="10391468" y="10654230"/>
            <a:ext cx="634826"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385" name="Rectangle"/>
          <p:cNvSpPr/>
          <p:nvPr/>
        </p:nvSpPr>
        <p:spPr>
          <a:xfrm>
            <a:off x="13318013" y="10654230"/>
            <a:ext cx="634826"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386" name="Rectangle"/>
          <p:cNvSpPr/>
          <p:nvPr/>
        </p:nvSpPr>
        <p:spPr>
          <a:xfrm>
            <a:off x="16244557" y="10654230"/>
            <a:ext cx="634825"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387" name="Rectangle"/>
          <p:cNvSpPr/>
          <p:nvPr/>
        </p:nvSpPr>
        <p:spPr>
          <a:xfrm>
            <a:off x="19171101" y="10654230"/>
            <a:ext cx="634825"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388" name="Rectangle"/>
          <p:cNvSpPr/>
          <p:nvPr/>
        </p:nvSpPr>
        <p:spPr>
          <a:xfrm>
            <a:off x="22097708" y="10654230"/>
            <a:ext cx="634826"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389" name="A house that reflects the King"/>
          <p:cNvSpPr txBox="1"/>
          <p:nvPr/>
        </p:nvSpPr>
        <p:spPr>
          <a:xfrm>
            <a:off x="5619708" y="757791"/>
            <a:ext cx="13119185" cy="2819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lnSpc>
                <a:spcPct val="80000"/>
              </a:lnSpc>
              <a:defRPr sz="9600">
                <a:latin typeface="Mulish ExtraLight Black"/>
                <a:ea typeface="Mulish ExtraLight Black"/>
                <a:cs typeface="Mulish ExtraLight Black"/>
                <a:sym typeface="Mulish ExtraLight Black"/>
              </a:defRPr>
            </a:pPr>
            <a:r>
              <a:t>A house</a:t>
            </a:r>
            <a:br/>
            <a:r>
              <a:t>that reflects the King</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380">
                                            <p:bg/>
                                          </p:spTgt>
                                        </p:tgtEl>
                                        <p:attrNameLst>
                                          <p:attrName>style.visibility</p:attrName>
                                        </p:attrNameLst>
                                      </p:cBhvr>
                                      <p:to>
                                        <p:strVal val="visible"/>
                                      </p:to>
                                    </p:set>
                                    <p:animEffect filter="fade" transition="in">
                                      <p:cBhvr>
                                        <p:cTn id="7" dur="1000"/>
                                        <p:tgtEl>
                                          <p:spTgt spid="38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80">
                                            <p:txEl>
                                              <p:pRg st="0" end="0"/>
                                            </p:txEl>
                                          </p:spTgt>
                                        </p:tgtEl>
                                        <p:attrNameLst>
                                          <p:attrName>style.visibility</p:attrName>
                                        </p:attrNameLst>
                                      </p:cBhvr>
                                      <p:to>
                                        <p:strVal val="visible"/>
                                      </p:to>
                                    </p:set>
                                    <p:animEffect filter="fade" transition="in">
                                      <p:cBhvr>
                                        <p:cTn id="10" dur="1000"/>
                                        <p:tgtEl>
                                          <p:spTgt spid="38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80">
                                            <p:txEl>
                                              <p:pRg st="1" end="1"/>
                                            </p:txEl>
                                          </p:spTgt>
                                        </p:tgtEl>
                                        <p:attrNameLst>
                                          <p:attrName>style.visibility</p:attrName>
                                        </p:attrNameLst>
                                      </p:cBhvr>
                                      <p:to>
                                        <p:strVal val="visible"/>
                                      </p:to>
                                    </p:set>
                                    <p:animEffect filter="fade" transition="in">
                                      <p:cBhvr>
                                        <p:cTn id="15" dur="1000"/>
                                        <p:tgtEl>
                                          <p:spTgt spid="38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0"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Rounded Rectangle"/>
          <p:cNvSpPr/>
          <p:nvPr/>
        </p:nvSpPr>
        <p:spPr>
          <a:xfrm>
            <a:off x="522002" y="11472627"/>
            <a:ext cx="2814369" cy="900001"/>
          </a:xfrm>
          <a:prstGeom prst="roundRect">
            <a:avLst>
              <a:gd name="adj" fmla="val 21167"/>
            </a:avLst>
          </a:prstGeom>
          <a:blipFill>
            <a:blip r:embed="rId2"/>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92" name="Rounded Rectangle"/>
          <p:cNvSpPr/>
          <p:nvPr/>
        </p:nvSpPr>
        <p:spPr>
          <a:xfrm>
            <a:off x="3448546" y="11485327"/>
            <a:ext cx="2814369" cy="900001"/>
          </a:xfrm>
          <a:prstGeom prst="roundRect">
            <a:avLst>
              <a:gd name="adj" fmla="val 21167"/>
            </a:avLst>
          </a:prstGeom>
          <a:blipFill>
            <a:blip r:embed="rId3"/>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93" name="Rounded Rectangle"/>
          <p:cNvSpPr/>
          <p:nvPr/>
        </p:nvSpPr>
        <p:spPr>
          <a:xfrm>
            <a:off x="6374737" y="11485327"/>
            <a:ext cx="2815201" cy="900001"/>
          </a:xfrm>
          <a:prstGeom prst="roundRect">
            <a:avLst>
              <a:gd name="adj" fmla="val 21167"/>
            </a:avLst>
          </a:prstGeom>
          <a:blipFill>
            <a:blip r:embed="rId4"/>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94" name="Rounded Rectangle"/>
          <p:cNvSpPr/>
          <p:nvPr/>
        </p:nvSpPr>
        <p:spPr>
          <a:xfrm>
            <a:off x="9301760" y="11485327"/>
            <a:ext cx="2815201" cy="900001"/>
          </a:xfrm>
          <a:prstGeom prst="roundRect">
            <a:avLst>
              <a:gd name="adj" fmla="val 21167"/>
            </a:avLst>
          </a:prstGeom>
          <a:blipFill>
            <a:blip r:embed="rId5"/>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95" name="Rounded Rectangle"/>
          <p:cNvSpPr/>
          <p:nvPr/>
        </p:nvSpPr>
        <p:spPr>
          <a:xfrm>
            <a:off x="12228304" y="11485327"/>
            <a:ext cx="2815201" cy="900001"/>
          </a:xfrm>
          <a:prstGeom prst="roundRect">
            <a:avLst>
              <a:gd name="adj" fmla="val 21167"/>
            </a:avLst>
          </a:prstGeom>
          <a:blipFill>
            <a:blip r:embed="rId6"/>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96" name="Rounded Rectangle"/>
          <p:cNvSpPr/>
          <p:nvPr/>
        </p:nvSpPr>
        <p:spPr>
          <a:xfrm>
            <a:off x="15155327" y="11485327"/>
            <a:ext cx="2815201" cy="900001"/>
          </a:xfrm>
          <a:prstGeom prst="roundRect">
            <a:avLst>
              <a:gd name="adj" fmla="val 21167"/>
            </a:avLst>
          </a:prstGeom>
          <a:blipFill>
            <a:blip r:embed="rId7"/>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97" name="Rounded Rectangle"/>
          <p:cNvSpPr/>
          <p:nvPr/>
        </p:nvSpPr>
        <p:spPr>
          <a:xfrm>
            <a:off x="18082704" y="11485327"/>
            <a:ext cx="2815201" cy="900001"/>
          </a:xfrm>
          <a:prstGeom prst="roundRect">
            <a:avLst>
              <a:gd name="adj" fmla="val 21167"/>
            </a:avLst>
          </a:prstGeom>
          <a:blipFill>
            <a:blip r:embed="rId8"/>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398" name="Rounded Rectangle"/>
          <p:cNvSpPr/>
          <p:nvPr/>
        </p:nvSpPr>
        <p:spPr>
          <a:xfrm>
            <a:off x="21022426" y="11485327"/>
            <a:ext cx="2815201" cy="900001"/>
          </a:xfrm>
          <a:prstGeom prst="roundRect">
            <a:avLst>
              <a:gd name="adj" fmla="val 21167"/>
            </a:avLst>
          </a:prstGeom>
          <a:blipFill>
            <a:blip r:embed="rId9"/>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graphicFrame>
        <p:nvGraphicFramePr>
          <p:cNvPr id="399" name="2D Column Graph"/>
          <p:cNvGraphicFramePr/>
          <p:nvPr/>
        </p:nvGraphicFramePr>
        <p:xfrm>
          <a:off x="165194" y="2975990"/>
          <a:ext cx="23735197" cy="9140084"/>
        </p:xfrm>
        <a:graphic xmlns:a="http://schemas.openxmlformats.org/drawingml/2006/main">
          <a:graphicData uri="http://schemas.openxmlformats.org/drawingml/2006/chart">
            <c:chart xmlns:c="http://schemas.openxmlformats.org/drawingml/2006/chart" r:id="rId10"/>
          </a:graphicData>
        </a:graphic>
      </p:graphicFrame>
      <p:sp>
        <p:nvSpPr>
          <p:cNvPr id="400" name="Rectangle"/>
          <p:cNvSpPr/>
          <p:nvPr/>
        </p:nvSpPr>
        <p:spPr>
          <a:xfrm>
            <a:off x="382766" y="2618043"/>
            <a:ext cx="23618467" cy="8841817"/>
          </a:xfrm>
          <a:prstGeom prst="rect">
            <a:avLst/>
          </a:prstGeom>
          <a:solidFill>
            <a:srgbClr val="FFFFFF"/>
          </a:solidFill>
          <a:ln w="12700">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401" name="Rounded Rectangle"/>
          <p:cNvSpPr/>
          <p:nvPr/>
        </p:nvSpPr>
        <p:spPr>
          <a:xfrm>
            <a:off x="522003" y="12392172"/>
            <a:ext cx="23339994" cy="1354486"/>
          </a:xfrm>
          <a:prstGeom prst="roundRect">
            <a:avLst>
              <a:gd name="adj" fmla="val 21167"/>
            </a:avLst>
          </a:prstGeom>
          <a:blipFill>
            <a:blip r:embed="rId11"/>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402" name="The Kingdom Way of True Life"/>
          <p:cNvSpPr txBox="1"/>
          <p:nvPr/>
        </p:nvSpPr>
        <p:spPr>
          <a:xfrm>
            <a:off x="6450192" y="12555064"/>
            <a:ext cx="11483616" cy="10287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defRPr sz="6000">
                <a:solidFill>
                  <a:srgbClr val="FFFFFF"/>
                </a:solidFill>
                <a:latin typeface="Mulish ExtraLight Black"/>
                <a:ea typeface="Mulish ExtraLight Black"/>
                <a:cs typeface="Mulish ExtraLight Black"/>
                <a:sym typeface="Mulish ExtraLight Black"/>
              </a:defRPr>
            </a:lvl1pPr>
          </a:lstStyle>
          <a:p>
            <a:pPr/>
            <a:r>
              <a:t>The Kingdom Way of True Life</a:t>
            </a:r>
          </a:p>
        </p:txBody>
      </p:sp>
      <p:sp>
        <p:nvSpPr>
          <p:cNvPr id="403" name="Shape"/>
          <p:cNvSpPr/>
          <p:nvPr/>
        </p:nvSpPr>
        <p:spPr>
          <a:xfrm>
            <a:off x="522003" y="317825"/>
            <a:ext cx="23339994" cy="103045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6" y="6357"/>
                </a:moveTo>
                <a:lnTo>
                  <a:pt x="10815" y="0"/>
                </a:lnTo>
                <a:lnTo>
                  <a:pt x="21194" y="6357"/>
                </a:lnTo>
                <a:cubicBezTo>
                  <a:pt x="21254" y="6357"/>
                  <a:pt x="21302" y="6357"/>
                  <a:pt x="21340" y="6363"/>
                </a:cubicBezTo>
                <a:cubicBezTo>
                  <a:pt x="21379" y="6368"/>
                  <a:pt x="21409" y="6378"/>
                  <a:pt x="21432" y="6399"/>
                </a:cubicBezTo>
                <a:cubicBezTo>
                  <a:pt x="21467" y="6425"/>
                  <a:pt x="21497" y="6467"/>
                  <a:pt x="21523" y="6520"/>
                </a:cubicBezTo>
                <a:cubicBezTo>
                  <a:pt x="21548" y="6573"/>
                  <a:pt x="21568" y="6637"/>
                  <a:pt x="21580" y="6709"/>
                </a:cubicBezTo>
                <a:cubicBezTo>
                  <a:pt x="21590" y="6759"/>
                  <a:pt x="21595" y="6821"/>
                  <a:pt x="21598" y="6902"/>
                </a:cubicBezTo>
                <a:cubicBezTo>
                  <a:pt x="21600" y="6984"/>
                  <a:pt x="21600" y="7083"/>
                  <a:pt x="21600" y="7208"/>
                </a:cubicBezTo>
                <a:lnTo>
                  <a:pt x="21600" y="20749"/>
                </a:lnTo>
                <a:cubicBezTo>
                  <a:pt x="21600" y="20874"/>
                  <a:pt x="21600" y="20974"/>
                  <a:pt x="21598" y="21055"/>
                </a:cubicBezTo>
                <a:cubicBezTo>
                  <a:pt x="21595" y="21136"/>
                  <a:pt x="21590" y="21199"/>
                  <a:pt x="21580" y="21248"/>
                </a:cubicBezTo>
                <a:cubicBezTo>
                  <a:pt x="21568" y="21320"/>
                  <a:pt x="21548" y="21385"/>
                  <a:pt x="21523" y="21438"/>
                </a:cubicBezTo>
                <a:cubicBezTo>
                  <a:pt x="21497" y="21491"/>
                  <a:pt x="21467" y="21532"/>
                  <a:pt x="21432" y="21558"/>
                </a:cubicBezTo>
                <a:cubicBezTo>
                  <a:pt x="21409" y="21579"/>
                  <a:pt x="21379" y="21590"/>
                  <a:pt x="21340" y="21595"/>
                </a:cubicBezTo>
                <a:cubicBezTo>
                  <a:pt x="21302" y="21600"/>
                  <a:pt x="21254" y="21600"/>
                  <a:pt x="21194" y="21600"/>
                </a:cubicBezTo>
                <a:lnTo>
                  <a:pt x="406" y="21600"/>
                </a:lnTo>
                <a:cubicBezTo>
                  <a:pt x="346" y="21600"/>
                  <a:pt x="298" y="21600"/>
                  <a:pt x="260" y="21595"/>
                </a:cubicBezTo>
                <a:cubicBezTo>
                  <a:pt x="221" y="21590"/>
                  <a:pt x="191" y="21579"/>
                  <a:pt x="168" y="21558"/>
                </a:cubicBezTo>
                <a:cubicBezTo>
                  <a:pt x="133" y="21532"/>
                  <a:pt x="103" y="21491"/>
                  <a:pt x="77" y="21438"/>
                </a:cubicBezTo>
                <a:cubicBezTo>
                  <a:pt x="52" y="21385"/>
                  <a:pt x="32" y="21320"/>
                  <a:pt x="20" y="21248"/>
                </a:cubicBezTo>
                <a:cubicBezTo>
                  <a:pt x="10" y="21199"/>
                  <a:pt x="5" y="21136"/>
                  <a:pt x="2" y="21055"/>
                </a:cubicBezTo>
                <a:cubicBezTo>
                  <a:pt x="0" y="20974"/>
                  <a:pt x="0" y="20874"/>
                  <a:pt x="0" y="20749"/>
                </a:cubicBezTo>
                <a:lnTo>
                  <a:pt x="0" y="7208"/>
                </a:lnTo>
                <a:cubicBezTo>
                  <a:pt x="0" y="7083"/>
                  <a:pt x="0" y="6984"/>
                  <a:pt x="2" y="6902"/>
                </a:cubicBezTo>
                <a:cubicBezTo>
                  <a:pt x="5" y="6821"/>
                  <a:pt x="10" y="6759"/>
                  <a:pt x="20" y="6709"/>
                </a:cubicBezTo>
                <a:cubicBezTo>
                  <a:pt x="32" y="6637"/>
                  <a:pt x="52" y="6573"/>
                  <a:pt x="77" y="6520"/>
                </a:cubicBezTo>
                <a:cubicBezTo>
                  <a:pt x="103" y="6467"/>
                  <a:pt x="133" y="6425"/>
                  <a:pt x="168" y="6399"/>
                </a:cubicBezTo>
                <a:cubicBezTo>
                  <a:pt x="191" y="6378"/>
                  <a:pt x="221" y="6368"/>
                  <a:pt x="260" y="6363"/>
                </a:cubicBezTo>
                <a:cubicBezTo>
                  <a:pt x="298" y="6357"/>
                  <a:pt x="346" y="6357"/>
                  <a:pt x="406" y="6357"/>
                </a:cubicBezTo>
                <a:close/>
              </a:path>
            </a:pathLst>
          </a:custGeom>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pic>
        <p:nvPicPr>
          <p:cNvPr id="404" name="Logo small.png" descr="Logo small.png"/>
          <p:cNvPicPr>
            <a:picLocks noChangeAspect="1"/>
          </p:cNvPicPr>
          <p:nvPr/>
        </p:nvPicPr>
        <p:blipFill>
          <a:blip r:embed="rId12">
            <a:extLst/>
          </a:blip>
          <a:stretch>
            <a:fillRect/>
          </a:stretch>
        </p:blipFill>
        <p:spPr>
          <a:xfrm>
            <a:off x="22420770" y="324637"/>
            <a:ext cx="1656459" cy="1600201"/>
          </a:xfrm>
          <a:prstGeom prst="rect">
            <a:avLst/>
          </a:prstGeom>
          <a:ln w="12700">
            <a:miter lim="400000"/>
          </a:ln>
        </p:spPr>
      </p:pic>
      <p:sp>
        <p:nvSpPr>
          <p:cNvPr id="405" name="Rectangle"/>
          <p:cNvSpPr/>
          <p:nvPr/>
        </p:nvSpPr>
        <p:spPr>
          <a:xfrm>
            <a:off x="1611774" y="10654230"/>
            <a:ext cx="634825"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406" name="Rectangle"/>
          <p:cNvSpPr/>
          <p:nvPr/>
        </p:nvSpPr>
        <p:spPr>
          <a:xfrm>
            <a:off x="4538318" y="10654230"/>
            <a:ext cx="634825"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407" name="Rectangle"/>
          <p:cNvSpPr/>
          <p:nvPr/>
        </p:nvSpPr>
        <p:spPr>
          <a:xfrm>
            <a:off x="7464924" y="10654230"/>
            <a:ext cx="634826"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408" name="Rectangle"/>
          <p:cNvSpPr/>
          <p:nvPr/>
        </p:nvSpPr>
        <p:spPr>
          <a:xfrm>
            <a:off x="10391468" y="10654230"/>
            <a:ext cx="634826"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409" name="Rectangle"/>
          <p:cNvSpPr/>
          <p:nvPr/>
        </p:nvSpPr>
        <p:spPr>
          <a:xfrm>
            <a:off x="13318013" y="10654230"/>
            <a:ext cx="634826"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410" name="Rectangle"/>
          <p:cNvSpPr/>
          <p:nvPr/>
        </p:nvSpPr>
        <p:spPr>
          <a:xfrm>
            <a:off x="16244557" y="10654230"/>
            <a:ext cx="634825"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411" name="Rectangle"/>
          <p:cNvSpPr/>
          <p:nvPr/>
        </p:nvSpPr>
        <p:spPr>
          <a:xfrm>
            <a:off x="19171101" y="10654230"/>
            <a:ext cx="634825"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412" name="Rectangle"/>
          <p:cNvSpPr/>
          <p:nvPr/>
        </p:nvSpPr>
        <p:spPr>
          <a:xfrm>
            <a:off x="22097708" y="10654230"/>
            <a:ext cx="634826" cy="812959"/>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413" name="A house that reflects the King"/>
          <p:cNvSpPr txBox="1"/>
          <p:nvPr/>
        </p:nvSpPr>
        <p:spPr>
          <a:xfrm>
            <a:off x="5619708" y="757791"/>
            <a:ext cx="13119185" cy="2819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lnSpc>
                <a:spcPct val="80000"/>
              </a:lnSpc>
              <a:defRPr sz="9600">
                <a:latin typeface="Mulish ExtraLight Black"/>
                <a:ea typeface="Mulish ExtraLight Black"/>
                <a:cs typeface="Mulish ExtraLight Black"/>
                <a:sym typeface="Mulish ExtraLight Black"/>
              </a:defRPr>
            </a:pPr>
            <a:r>
              <a:t>A house</a:t>
            </a:r>
            <a:br/>
            <a:r>
              <a:t>that reflects the King</a:t>
            </a:r>
          </a:p>
        </p:txBody>
      </p:sp>
      <p:sp>
        <p:nvSpPr>
          <p:cNvPr id="414" name="Thoughts or questions?"/>
          <p:cNvSpPr txBox="1"/>
          <p:nvPr/>
        </p:nvSpPr>
        <p:spPr>
          <a:xfrm>
            <a:off x="686567" y="6057900"/>
            <a:ext cx="23010866"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Thoughts or questions?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27" name="Group"/>
          <p:cNvGrpSpPr/>
          <p:nvPr/>
        </p:nvGrpSpPr>
        <p:grpSpPr>
          <a:xfrm>
            <a:off x="-3204823" y="-4675223"/>
            <a:ext cx="30793647" cy="26766777"/>
            <a:chOff x="0" y="0"/>
            <a:chExt cx="30793645" cy="26766775"/>
          </a:xfrm>
        </p:grpSpPr>
        <p:sp>
          <p:nvSpPr>
            <p:cNvPr id="416" name="Circle"/>
            <p:cNvSpPr/>
            <p:nvPr/>
          </p:nvSpPr>
          <p:spPr>
            <a:xfrm>
              <a:off x="8332806" y="5815333"/>
              <a:ext cx="14103503" cy="14103503"/>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417" name="Shape"/>
            <p:cNvSpPr/>
            <p:nvPr/>
          </p:nvSpPr>
          <p:spPr>
            <a:xfrm rot="7200000">
              <a:off x="14894352" y="5162603"/>
              <a:ext cx="8548261" cy="9563217"/>
            </a:xfrm>
            <a:custGeom>
              <a:avLst/>
              <a:gdLst/>
              <a:ahLst/>
              <a:cxnLst>
                <a:cxn ang="0">
                  <a:pos x="wd2" y="hd2"/>
                </a:cxn>
                <a:cxn ang="5400000">
                  <a:pos x="wd2" y="hd2"/>
                </a:cxn>
                <a:cxn ang="10800000">
                  <a:pos x="wd2" y="hd2"/>
                </a:cxn>
                <a:cxn ang="16200000">
                  <a:pos x="wd2" y="hd2"/>
                </a:cxn>
              </a:cxnLst>
              <a:rect l="0" t="0" r="r" b="b"/>
              <a:pathLst>
                <a:path w="21437" h="21487" fill="norm" stroke="1" extrusionOk="0">
                  <a:moveTo>
                    <a:pt x="19" y="3610"/>
                  </a:moveTo>
                  <a:cubicBezTo>
                    <a:pt x="4525" y="1076"/>
                    <a:pt x="8025" y="136"/>
                    <a:pt x="11273" y="14"/>
                  </a:cubicBezTo>
                  <a:cubicBezTo>
                    <a:pt x="14656" y="-113"/>
                    <a:pt x="17739" y="641"/>
                    <a:pt x="21437" y="1578"/>
                  </a:cubicBezTo>
                  <a:cubicBezTo>
                    <a:pt x="15405" y="4093"/>
                    <a:pt x="12152" y="7893"/>
                    <a:pt x="10472" y="11701"/>
                  </a:cubicBezTo>
                  <a:cubicBezTo>
                    <a:pt x="8844" y="15390"/>
                    <a:pt x="8706" y="19062"/>
                    <a:pt x="8862" y="21487"/>
                  </a:cubicBezTo>
                  <a:cubicBezTo>
                    <a:pt x="6616" y="19618"/>
                    <a:pt x="4388" y="17939"/>
                    <a:pt x="2696" y="15315"/>
                  </a:cubicBezTo>
                  <a:cubicBezTo>
                    <a:pt x="992" y="12672"/>
                    <a:pt x="-163" y="9116"/>
                    <a:pt x="19" y="3610"/>
                  </a:cubicBezTo>
                  <a:close/>
                </a:path>
              </a:pathLst>
            </a:custGeom>
            <a:solidFill>
              <a:srgbClr val="C2B158"/>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418" name="Shape"/>
            <p:cNvSpPr/>
            <p:nvPr/>
          </p:nvSpPr>
          <p:spPr>
            <a:xfrm rot="14400000">
              <a:off x="11590990" y="12634103"/>
              <a:ext cx="8802080" cy="9743146"/>
            </a:xfrm>
            <a:custGeom>
              <a:avLst/>
              <a:gdLst/>
              <a:ahLst/>
              <a:cxnLst>
                <a:cxn ang="0">
                  <a:pos x="wd2" y="hd2"/>
                </a:cxn>
                <a:cxn ang="5400000">
                  <a:pos x="wd2" y="hd2"/>
                </a:cxn>
                <a:cxn ang="10800000">
                  <a:pos x="wd2" y="hd2"/>
                </a:cxn>
                <a:cxn ang="16200000">
                  <a:pos x="wd2" y="hd2"/>
                </a:cxn>
              </a:cxnLst>
              <a:rect l="0" t="0" r="r" b="b"/>
              <a:pathLst>
                <a:path w="21565" h="21529" fill="norm" stroke="1" extrusionOk="0">
                  <a:moveTo>
                    <a:pt x="1" y="3573"/>
                  </a:moveTo>
                  <a:cubicBezTo>
                    <a:pt x="4649" y="1003"/>
                    <a:pt x="8253" y="82"/>
                    <a:pt x="11584" y="5"/>
                  </a:cubicBezTo>
                  <a:cubicBezTo>
                    <a:pt x="14915" y="-71"/>
                    <a:pt x="17951" y="699"/>
                    <a:pt x="21565" y="1649"/>
                  </a:cubicBezTo>
                  <a:cubicBezTo>
                    <a:pt x="15590" y="4079"/>
                    <a:pt x="12309" y="7859"/>
                    <a:pt x="10612" y="11687"/>
                  </a:cubicBezTo>
                  <a:cubicBezTo>
                    <a:pt x="8976" y="15376"/>
                    <a:pt x="8834" y="19066"/>
                    <a:pt x="9008" y="21529"/>
                  </a:cubicBezTo>
                  <a:cubicBezTo>
                    <a:pt x="6774" y="19633"/>
                    <a:pt x="4551" y="17939"/>
                    <a:pt x="2845" y="15299"/>
                  </a:cubicBezTo>
                  <a:cubicBezTo>
                    <a:pt x="1147" y="12670"/>
                    <a:pt x="-35" y="9124"/>
                    <a:pt x="1" y="3573"/>
                  </a:cubicBezTo>
                  <a:close/>
                </a:path>
              </a:pathLst>
            </a:custGeom>
            <a:solidFill>
              <a:srgbClr val="A582B5"/>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419" name="Shape"/>
            <p:cNvSpPr/>
            <p:nvPr/>
          </p:nvSpPr>
          <p:spPr>
            <a:xfrm>
              <a:off x="6705775" y="6182206"/>
              <a:ext cx="8677345" cy="9577153"/>
            </a:xfrm>
            <a:custGeom>
              <a:avLst/>
              <a:gdLst/>
              <a:ahLst/>
              <a:cxnLst>
                <a:cxn ang="0">
                  <a:pos x="wd2" y="hd2"/>
                </a:cxn>
                <a:cxn ang="5400000">
                  <a:pos x="wd2" y="hd2"/>
                </a:cxn>
                <a:cxn ang="10800000">
                  <a:pos x="wd2" y="hd2"/>
                </a:cxn>
                <a:cxn ang="16200000">
                  <a:pos x="wd2" y="hd2"/>
                </a:cxn>
              </a:cxnLst>
              <a:rect l="0" t="0" r="r" b="b"/>
              <a:pathLst>
                <a:path w="21487" h="21592" fill="norm" stroke="1" extrusionOk="0">
                  <a:moveTo>
                    <a:pt x="9" y="3839"/>
                  </a:moveTo>
                  <a:cubicBezTo>
                    <a:pt x="4819" y="981"/>
                    <a:pt x="8689" y="10"/>
                    <a:pt x="12258" y="0"/>
                  </a:cubicBezTo>
                  <a:cubicBezTo>
                    <a:pt x="15341" y="-8"/>
                    <a:pt x="18143" y="754"/>
                    <a:pt x="21487" y="1647"/>
                  </a:cubicBezTo>
                  <a:cubicBezTo>
                    <a:pt x="15340" y="4085"/>
                    <a:pt x="12021" y="8001"/>
                    <a:pt x="10328" y="11929"/>
                  </a:cubicBezTo>
                  <a:cubicBezTo>
                    <a:pt x="8755" y="15580"/>
                    <a:pt x="8604" y="19213"/>
                    <a:pt x="8729" y="21592"/>
                  </a:cubicBezTo>
                  <a:cubicBezTo>
                    <a:pt x="6593" y="19793"/>
                    <a:pt x="4474" y="18182"/>
                    <a:pt x="2829" y="15663"/>
                  </a:cubicBezTo>
                  <a:cubicBezTo>
                    <a:pt x="1092" y="13004"/>
                    <a:pt x="-113" y="9410"/>
                    <a:pt x="9" y="3839"/>
                  </a:cubicBezTo>
                  <a:close/>
                </a:path>
              </a:pathLst>
            </a:custGeom>
            <a:solidFill>
              <a:srgbClr val="68B2C0"/>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420" name="green"/>
            <p:cNvSpPr/>
            <p:nvPr/>
          </p:nvSpPr>
          <p:spPr>
            <a:xfrm>
              <a:off x="6709688" y="31902"/>
              <a:ext cx="17327792" cy="7839603"/>
            </a:xfrm>
            <a:custGeom>
              <a:avLst/>
              <a:gdLst/>
              <a:ahLst/>
              <a:cxnLst>
                <a:cxn ang="0">
                  <a:pos x="wd2" y="hd2"/>
                </a:cxn>
                <a:cxn ang="5400000">
                  <a:pos x="wd2" y="hd2"/>
                </a:cxn>
                <a:cxn ang="10800000">
                  <a:pos x="wd2" y="hd2"/>
                </a:cxn>
                <a:cxn ang="16200000">
                  <a:pos x="wd2" y="hd2"/>
                </a:cxn>
              </a:cxnLst>
              <a:rect l="0" t="0" r="r" b="b"/>
              <a:pathLst>
                <a:path w="21600" h="21571" fill="norm" stroke="1" extrusionOk="0">
                  <a:moveTo>
                    <a:pt x="0" y="21571"/>
                  </a:moveTo>
                  <a:cubicBezTo>
                    <a:pt x="560" y="9302"/>
                    <a:pt x="5245" y="-29"/>
                    <a:pt x="10832" y="1"/>
                  </a:cubicBezTo>
                  <a:cubicBezTo>
                    <a:pt x="16385" y="30"/>
                    <a:pt x="21032" y="9308"/>
                    <a:pt x="21600" y="21501"/>
                  </a:cubicBezTo>
                  <a:cubicBezTo>
                    <a:pt x="20176" y="19201"/>
                    <a:pt x="18518" y="17705"/>
                    <a:pt x="16772" y="17144"/>
                  </a:cubicBezTo>
                  <a:cubicBezTo>
                    <a:pt x="14744" y="16493"/>
                    <a:pt x="12673" y="17125"/>
                    <a:pt x="10801" y="18965"/>
                  </a:cubicBezTo>
                  <a:cubicBezTo>
                    <a:pt x="8754" y="16952"/>
                    <a:pt x="6474" y="16394"/>
                    <a:pt x="4277" y="17370"/>
                  </a:cubicBezTo>
                  <a:cubicBezTo>
                    <a:pt x="2728" y="18057"/>
                    <a:pt x="1268" y="19492"/>
                    <a:pt x="0" y="21571"/>
                  </a:cubicBezTo>
                  <a:close/>
                </a:path>
              </a:pathLst>
            </a:custGeom>
            <a:solidFill>
              <a:srgbClr val="477B3A"/>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421" name="red"/>
            <p:cNvSpPr/>
            <p:nvPr/>
          </p:nvSpPr>
          <p:spPr>
            <a:xfrm rot="7200000">
              <a:off x="14423900" y="13435028"/>
              <a:ext cx="17345316" cy="7761341"/>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0" y="21598"/>
                  </a:moveTo>
                  <a:cubicBezTo>
                    <a:pt x="614" y="9299"/>
                    <a:pt x="5267" y="-2"/>
                    <a:pt x="10805" y="0"/>
                  </a:cubicBezTo>
                  <a:cubicBezTo>
                    <a:pt x="16329" y="1"/>
                    <a:pt x="20973" y="9263"/>
                    <a:pt x="21600" y="21528"/>
                  </a:cubicBezTo>
                  <a:cubicBezTo>
                    <a:pt x="20152" y="19236"/>
                    <a:pt x="18478" y="17756"/>
                    <a:pt x="16720" y="17214"/>
                  </a:cubicBezTo>
                  <a:cubicBezTo>
                    <a:pt x="14666" y="16580"/>
                    <a:pt x="12575" y="17243"/>
                    <a:pt x="10681" y="19128"/>
                  </a:cubicBezTo>
                  <a:cubicBezTo>
                    <a:pt x="8649" y="17241"/>
                    <a:pt x="6413" y="16724"/>
                    <a:pt x="4251" y="17641"/>
                  </a:cubicBezTo>
                  <a:cubicBezTo>
                    <a:pt x="2726" y="18288"/>
                    <a:pt x="1279" y="19635"/>
                    <a:pt x="0" y="21598"/>
                  </a:cubicBezTo>
                  <a:close/>
                </a:path>
              </a:pathLst>
            </a:custGeom>
            <a:solidFill>
              <a:srgbClr val="98403D"/>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422" name="blue"/>
            <p:cNvSpPr/>
            <p:nvPr/>
          </p:nvSpPr>
          <p:spPr>
            <a:xfrm rot="14400000">
              <a:off x="-966372" y="13437288"/>
              <a:ext cx="17323723" cy="7770116"/>
            </a:xfrm>
            <a:custGeom>
              <a:avLst/>
              <a:gdLst/>
              <a:ahLst/>
              <a:cxnLst>
                <a:cxn ang="0">
                  <a:pos x="wd2" y="hd2"/>
                </a:cxn>
                <a:cxn ang="5400000">
                  <a:pos x="wd2" y="hd2"/>
                </a:cxn>
                <a:cxn ang="10800000">
                  <a:pos x="wd2" y="hd2"/>
                </a:cxn>
                <a:cxn ang="16200000">
                  <a:pos x="wd2" y="hd2"/>
                </a:cxn>
              </a:cxnLst>
              <a:rect l="0" t="0" r="r" b="b"/>
              <a:pathLst>
                <a:path w="21600" h="21580" fill="norm" stroke="1" extrusionOk="0">
                  <a:moveTo>
                    <a:pt x="0" y="21580"/>
                  </a:moveTo>
                  <a:cubicBezTo>
                    <a:pt x="602" y="9315"/>
                    <a:pt x="5249" y="21"/>
                    <a:pt x="10788" y="1"/>
                  </a:cubicBezTo>
                  <a:cubicBezTo>
                    <a:pt x="16312" y="-20"/>
                    <a:pt x="20964" y="9195"/>
                    <a:pt x="21600" y="21419"/>
                  </a:cubicBezTo>
                  <a:cubicBezTo>
                    <a:pt x="20145" y="19258"/>
                    <a:pt x="18488" y="17868"/>
                    <a:pt x="16754" y="17355"/>
                  </a:cubicBezTo>
                  <a:cubicBezTo>
                    <a:pt x="14750" y="16763"/>
                    <a:pt x="12711" y="17359"/>
                    <a:pt x="10844" y="19085"/>
                  </a:cubicBezTo>
                  <a:cubicBezTo>
                    <a:pt x="8770" y="17097"/>
                    <a:pt x="6474" y="16552"/>
                    <a:pt x="4259" y="17523"/>
                  </a:cubicBezTo>
                  <a:cubicBezTo>
                    <a:pt x="2727" y="18193"/>
                    <a:pt x="1276" y="19576"/>
                    <a:pt x="0" y="21580"/>
                  </a:cubicBezTo>
                  <a:close/>
                </a:path>
              </a:pathLst>
            </a:custGeom>
            <a:solidFill>
              <a:srgbClr val="37547E"/>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423" name="teachability"/>
            <p:cNvSpPr/>
            <p:nvPr/>
          </p:nvSpPr>
          <p:spPr>
            <a:xfrm>
              <a:off x="6656666" y="0"/>
              <a:ext cx="17418327" cy="17418325"/>
            </a:xfrm>
            <a:prstGeom prst="ellipse">
              <a:avLst/>
            </a:prstGeom>
            <a:noFill/>
            <a:ln w="1524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424" name="discipline"/>
            <p:cNvSpPr/>
            <p:nvPr/>
          </p:nvSpPr>
          <p:spPr>
            <a:xfrm>
              <a:off x="10197142" y="6164152"/>
              <a:ext cx="17418327" cy="17418325"/>
            </a:xfrm>
            <a:prstGeom prst="ellipse">
              <a:avLst/>
            </a:prstGeom>
            <a:noFill/>
            <a:ln w="1524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425" name="humility"/>
            <p:cNvSpPr/>
            <p:nvPr/>
          </p:nvSpPr>
          <p:spPr>
            <a:xfrm>
              <a:off x="3173001" y="6169458"/>
              <a:ext cx="17418327" cy="17418325"/>
            </a:xfrm>
            <a:prstGeom prst="ellipse">
              <a:avLst/>
            </a:prstGeom>
            <a:noFill/>
            <a:ln w="1524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426" name="Circle"/>
            <p:cNvSpPr/>
            <p:nvPr/>
          </p:nvSpPr>
          <p:spPr>
            <a:xfrm>
              <a:off x="6222115" y="3704643"/>
              <a:ext cx="18324887" cy="18324887"/>
            </a:xfrm>
            <a:prstGeom prst="ellipse">
              <a:avLst/>
            </a:prstGeom>
            <a:gradFill flip="none" rotWithShape="1">
              <a:gsLst>
                <a:gs pos="0">
                  <a:srgbClr val="FFFFFF"/>
                </a:gs>
                <a:gs pos="59945">
                  <a:srgbClr val="FFFFFF">
                    <a:alpha val="50000"/>
                  </a:srgbClr>
                </a:gs>
                <a:gs pos="100000">
                  <a:srgbClr val="FFFFFF">
                    <a:alpha val="0"/>
                  </a:srgbClr>
                </a:gs>
              </a:gsLst>
              <a:path path="shape">
                <a:fillToRect l="50000" t="50000" r="50000" b="50000"/>
              </a:path>
            </a:gra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grpSp>
      <p:sp>
        <p:nvSpPr>
          <p:cNvPr id="428" name="Disciple Reality Check"/>
          <p:cNvSpPr txBox="1"/>
          <p:nvPr/>
        </p:nvSpPr>
        <p:spPr>
          <a:xfrm>
            <a:off x="7476942" y="5097555"/>
            <a:ext cx="9430116" cy="605282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14400">
                <a:latin typeface="Mulish ExtraLight Black"/>
                <a:ea typeface="Mulish ExtraLight Black"/>
                <a:cs typeface="Mulish ExtraLight Black"/>
                <a:sym typeface="Mulish ExtraLight Black"/>
              </a:defRPr>
            </a:lvl1pPr>
          </a:lstStyle>
          <a:p>
            <a:pPr/>
            <a:r>
              <a:t>Disciple Reality Check</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We have a global discipleship crisis!"/>
          <p:cNvSpPr txBox="1"/>
          <p:nvPr/>
        </p:nvSpPr>
        <p:spPr>
          <a:xfrm>
            <a:off x="686567" y="311937"/>
            <a:ext cx="23010866"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We have a global discipleship crisis!</a:t>
            </a:r>
          </a:p>
        </p:txBody>
      </p:sp>
      <p:pic>
        <p:nvPicPr>
          <p:cNvPr id="431" name="Logo small.png" descr="Logo small.png"/>
          <p:cNvPicPr>
            <a:picLocks noChangeAspect="1"/>
          </p:cNvPicPr>
          <p:nvPr/>
        </p:nvPicPr>
        <p:blipFill>
          <a:blip r:embed="rId2">
            <a:extLst/>
          </a:blip>
          <a:stretch>
            <a:fillRect/>
          </a:stretch>
        </p:blipFill>
        <p:spPr>
          <a:xfrm>
            <a:off x="11363771" y="11829125"/>
            <a:ext cx="1656458" cy="1600201"/>
          </a:xfrm>
          <a:prstGeom prst="rect">
            <a:avLst/>
          </a:prstGeom>
          <a:ln w="12700">
            <a:miter lim="400000"/>
          </a:ln>
        </p:spPr>
      </p:pic>
      <p:sp>
        <p:nvSpPr>
          <p:cNvPr id="432" name="On average around the world:…"/>
          <p:cNvSpPr txBox="1"/>
          <p:nvPr/>
        </p:nvSpPr>
        <p:spPr>
          <a:xfrm>
            <a:off x="1107152" y="2200274"/>
            <a:ext cx="22169695" cy="931545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ctr" defTabSz="2438339">
              <a:defRPr sz="6000">
                <a:latin typeface="Mulish ExtraLight Regular"/>
                <a:ea typeface="Mulish ExtraLight Regular"/>
                <a:cs typeface="Mulish ExtraLight Regular"/>
                <a:sym typeface="Mulish ExtraLight Regular"/>
              </a:defRPr>
            </a:pPr>
            <a:r>
              <a:t>On average around the world:</a:t>
            </a:r>
          </a:p>
          <a:p>
            <a:pPr algn="ctr" defTabSz="2438339">
              <a:defRPr sz="6000">
                <a:latin typeface="Mulish ExtraLight Regular"/>
                <a:ea typeface="Mulish ExtraLight Regular"/>
                <a:cs typeface="Mulish ExtraLight Regular"/>
                <a:sym typeface="Mulish ExtraLight Regular"/>
              </a:defRPr>
            </a:pPr>
            <a:r>
              <a:t>Higher formal theological education of pastors</a:t>
            </a:r>
            <a:br/>
            <a:r>
              <a:t>correlates with lower levels of health in the churches they lead</a:t>
            </a:r>
          </a:p>
          <a:p>
            <a:pPr algn="ctr" defTabSz="2438339">
              <a:defRPr sz="6000">
                <a:latin typeface="Mulish ExtraLight Regular"/>
                <a:ea typeface="Mulish ExtraLight Regular"/>
                <a:cs typeface="Mulish ExtraLight Regular"/>
                <a:sym typeface="Mulish ExtraLight Regular"/>
              </a:defRPr>
            </a:pPr>
            <a:r>
              <a:t>Pastors go backwards in their capacity</a:t>
            </a:r>
            <a:br/>
            <a:r>
              <a:t>to grow a healthy church after their late 30s</a:t>
            </a:r>
          </a:p>
          <a:p>
            <a:pPr algn="ctr" defTabSz="2438339">
              <a:defRPr sz="6000">
                <a:latin typeface="Mulish ExtraLight Regular"/>
                <a:ea typeface="Mulish ExtraLight Regular"/>
                <a:cs typeface="Mulish ExtraLight Regular"/>
                <a:sym typeface="Mulish ExtraLight Regular"/>
              </a:defRPr>
            </a:pPr>
            <a:r>
              <a:t>Church members go backwards spiritually over time</a:t>
            </a:r>
          </a:p>
          <a:p>
            <a:pPr algn="ctr" defTabSz="2438339">
              <a:defRPr sz="6000">
                <a:latin typeface="Mulish ExtraLight Regular"/>
                <a:ea typeface="Mulish ExtraLight Regular"/>
                <a:cs typeface="Mulish ExtraLight Regular"/>
                <a:sym typeface="Mulish ExtraLight Regular"/>
              </a:defRPr>
            </a:pPr>
            <a:r>
              <a:t>Churches struggle to make further progress in health once they</a:t>
            </a:r>
            <a:br/>
            <a:r>
              <a:t>have improved their structures and need to grow their people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432">
                                            <p:bg/>
                                          </p:spTgt>
                                        </p:tgtEl>
                                        <p:attrNameLst>
                                          <p:attrName>style.visibility</p:attrName>
                                        </p:attrNameLst>
                                      </p:cBhvr>
                                      <p:to>
                                        <p:strVal val="visible"/>
                                      </p:to>
                                    </p:set>
                                    <p:animEffect filter="fade" transition="in">
                                      <p:cBhvr>
                                        <p:cTn id="7" dur="1000"/>
                                        <p:tgtEl>
                                          <p:spTgt spid="43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32">
                                            <p:txEl>
                                              <p:pRg st="0" end="0"/>
                                            </p:txEl>
                                          </p:spTgt>
                                        </p:tgtEl>
                                        <p:attrNameLst>
                                          <p:attrName>style.visibility</p:attrName>
                                        </p:attrNameLst>
                                      </p:cBhvr>
                                      <p:to>
                                        <p:strVal val="visible"/>
                                      </p:to>
                                    </p:set>
                                    <p:animEffect filter="fade" transition="in">
                                      <p:cBhvr>
                                        <p:cTn id="10" dur="1000"/>
                                        <p:tgtEl>
                                          <p:spTgt spid="43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32">
                                            <p:txEl>
                                              <p:pRg st="1" end="1"/>
                                            </p:txEl>
                                          </p:spTgt>
                                        </p:tgtEl>
                                        <p:attrNameLst>
                                          <p:attrName>style.visibility</p:attrName>
                                        </p:attrNameLst>
                                      </p:cBhvr>
                                      <p:to>
                                        <p:strVal val="visible"/>
                                      </p:to>
                                    </p:set>
                                    <p:animEffect filter="fade" transition="in">
                                      <p:cBhvr>
                                        <p:cTn id="15" dur="1000"/>
                                        <p:tgtEl>
                                          <p:spTgt spid="43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432">
                                            <p:txEl>
                                              <p:pRg st="2" end="2"/>
                                            </p:txEl>
                                          </p:spTgt>
                                        </p:tgtEl>
                                        <p:attrNameLst>
                                          <p:attrName>style.visibility</p:attrName>
                                        </p:attrNameLst>
                                      </p:cBhvr>
                                      <p:to>
                                        <p:strVal val="visible"/>
                                      </p:to>
                                    </p:set>
                                    <p:animEffect filter="fade" transition="in">
                                      <p:cBhvr>
                                        <p:cTn id="20" dur="1000"/>
                                        <p:tgtEl>
                                          <p:spTgt spid="43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432">
                                            <p:txEl>
                                              <p:pRg st="3" end="3"/>
                                            </p:txEl>
                                          </p:spTgt>
                                        </p:tgtEl>
                                        <p:attrNameLst>
                                          <p:attrName>style.visibility</p:attrName>
                                        </p:attrNameLst>
                                      </p:cBhvr>
                                      <p:to>
                                        <p:strVal val="visible"/>
                                      </p:to>
                                    </p:set>
                                    <p:animEffect filter="fade" transition="in">
                                      <p:cBhvr>
                                        <p:cTn id="25" dur="1000"/>
                                        <p:tgtEl>
                                          <p:spTgt spid="43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432">
                                            <p:txEl>
                                              <p:pRg st="4" end="4"/>
                                            </p:txEl>
                                          </p:spTgt>
                                        </p:tgtEl>
                                        <p:attrNameLst>
                                          <p:attrName>style.visibility</p:attrName>
                                        </p:attrNameLst>
                                      </p:cBhvr>
                                      <p:to>
                                        <p:strVal val="visible"/>
                                      </p:to>
                                    </p:set>
                                    <p:animEffect filter="fade" transition="in">
                                      <p:cBhvr>
                                        <p:cTn id="30" dur="1000"/>
                                        <p:tgtEl>
                                          <p:spTgt spid="43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32" presetID="23" grpId="2" fill="hold">
                                  <p:stCondLst>
                                    <p:cond delay="0"/>
                                  </p:stCondLst>
                                  <p:iterate type="el" backwards="0">
                                    <p:tmAbs val="0"/>
                                  </p:iterate>
                                  <p:childTnLst>
                                    <p:set>
                                      <p:cBhvr>
                                        <p:cTn id="34" fill="hold"/>
                                        <p:tgtEl>
                                          <p:spTgt spid="430"/>
                                        </p:tgtEl>
                                        <p:attrNameLst>
                                          <p:attrName>style.visibility</p:attrName>
                                        </p:attrNameLst>
                                      </p:cBhvr>
                                      <p:to>
                                        <p:strVal val="visible"/>
                                      </p:to>
                                    </p:set>
                                    <p:anim calcmode="lin" valueType="num">
                                      <p:cBhvr>
                                        <p:cTn id="35" dur="2000" fill="hold"/>
                                        <p:tgtEl>
                                          <p:spTgt spid="430"/>
                                        </p:tgtEl>
                                        <p:attrNameLst>
                                          <p:attrName>ppt_w</p:attrName>
                                        </p:attrNameLst>
                                      </p:cBhvr>
                                      <p:tavLst>
                                        <p:tav tm="0">
                                          <p:val>
                                            <p:strVal val="4*#ppt_w"/>
                                          </p:val>
                                        </p:tav>
                                        <p:tav tm="100000">
                                          <p:val>
                                            <p:strVal val="#ppt_w"/>
                                          </p:val>
                                        </p:tav>
                                      </p:tavLst>
                                    </p:anim>
                                    <p:anim calcmode="lin" valueType="num">
                                      <p:cBhvr>
                                        <p:cTn id="36" dur="2000" fill="hold"/>
                                        <p:tgtEl>
                                          <p:spTgt spid="43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2" grpId="1"/>
      <p:bldP build="whole" bldLvl="1" animBg="1" rev="0" advAuto="0" spid="430" grpId="2"/>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NCD Before Adam"/>
          <p:cNvSpPr txBox="1"/>
          <p:nvPr/>
        </p:nvSpPr>
        <p:spPr>
          <a:xfrm>
            <a:off x="1797207" y="5797550"/>
            <a:ext cx="20789586" cy="21209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12800">
                <a:latin typeface="Mulish ExtraLight Black"/>
                <a:ea typeface="Mulish ExtraLight Black"/>
                <a:cs typeface="Mulish ExtraLight Black"/>
                <a:sym typeface="Mulish ExtraLight Black"/>
              </a:defRPr>
            </a:lvl1pPr>
          </a:lstStyle>
          <a:p>
            <a:pPr/>
            <a:r>
              <a:t>NCD Before Adam</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Go make disciples…"/>
          <p:cNvSpPr txBox="1"/>
          <p:nvPr/>
        </p:nvSpPr>
        <p:spPr>
          <a:xfrm>
            <a:off x="2538976" y="311937"/>
            <a:ext cx="19306049"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Go make disciples…</a:t>
            </a:r>
          </a:p>
        </p:txBody>
      </p:sp>
      <p:pic>
        <p:nvPicPr>
          <p:cNvPr id="435" name="Logo small.png" descr="Logo small.png"/>
          <p:cNvPicPr>
            <a:picLocks noChangeAspect="1"/>
          </p:cNvPicPr>
          <p:nvPr/>
        </p:nvPicPr>
        <p:blipFill>
          <a:blip r:embed="rId2">
            <a:extLst/>
          </a:blip>
          <a:stretch>
            <a:fillRect/>
          </a:stretch>
        </p:blipFill>
        <p:spPr>
          <a:xfrm>
            <a:off x="11363771" y="11829125"/>
            <a:ext cx="1656458" cy="1600201"/>
          </a:xfrm>
          <a:prstGeom prst="rect">
            <a:avLst/>
          </a:prstGeom>
          <a:ln w="12700">
            <a:miter lim="400000"/>
          </a:ln>
        </p:spPr>
      </p:pic>
      <p:sp>
        <p:nvSpPr>
          <p:cNvPr id="436" name="Baptising them into the reality of the Father, Son and Holy Spirit…"/>
          <p:cNvSpPr txBox="1"/>
          <p:nvPr/>
        </p:nvSpPr>
        <p:spPr>
          <a:xfrm>
            <a:off x="1578665" y="4400550"/>
            <a:ext cx="21226670" cy="49149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ctr" defTabSz="2438339">
              <a:defRPr sz="9600">
                <a:latin typeface="Mulish ExtraLight Regular"/>
                <a:ea typeface="Mulish ExtraLight Regular"/>
                <a:cs typeface="Mulish ExtraLight Regular"/>
                <a:sym typeface="Mulish ExtraLight Regular"/>
              </a:defRPr>
            </a:pPr>
            <a:r>
              <a:t>Baptising them into the reality of the Father, Son and Holy Spirit</a:t>
            </a:r>
          </a:p>
          <a:p>
            <a:pPr algn="ctr" defTabSz="2438339">
              <a:defRPr sz="9600">
                <a:latin typeface="Mulish ExtraLight Regular"/>
                <a:ea typeface="Mulish ExtraLight Regular"/>
                <a:cs typeface="Mulish ExtraLight Regular"/>
                <a:sym typeface="Mulish ExtraLight Regular"/>
              </a:defRPr>
            </a:pPr>
            <a:r>
              <a:t>And teaching them to live accordingly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I never knew you"/>
          <p:cNvSpPr txBox="1"/>
          <p:nvPr/>
        </p:nvSpPr>
        <p:spPr>
          <a:xfrm>
            <a:off x="2538976" y="311937"/>
            <a:ext cx="19306049"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…I never knew you</a:t>
            </a:r>
          </a:p>
        </p:txBody>
      </p:sp>
      <p:pic>
        <p:nvPicPr>
          <p:cNvPr id="439" name="Logo small.png" descr="Logo small.png"/>
          <p:cNvPicPr>
            <a:picLocks noChangeAspect="1"/>
          </p:cNvPicPr>
          <p:nvPr/>
        </p:nvPicPr>
        <p:blipFill>
          <a:blip r:embed="rId2">
            <a:extLst/>
          </a:blip>
          <a:stretch>
            <a:fillRect/>
          </a:stretch>
        </p:blipFill>
        <p:spPr>
          <a:xfrm>
            <a:off x="11363771" y="11829125"/>
            <a:ext cx="1656458" cy="1600201"/>
          </a:xfrm>
          <a:prstGeom prst="rect">
            <a:avLst/>
          </a:prstGeom>
          <a:ln w="12700">
            <a:miter lim="400000"/>
          </a:ln>
        </p:spPr>
      </p:pic>
      <p:sp>
        <p:nvSpPr>
          <p:cNvPr id="440" name="You can do almost every imaginable activity of church life without actually being a disciple of Jesus!"/>
          <p:cNvSpPr txBox="1"/>
          <p:nvPr/>
        </p:nvSpPr>
        <p:spPr>
          <a:xfrm>
            <a:off x="856352" y="4000499"/>
            <a:ext cx="22671296" cy="5715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defRPr sz="9600">
                <a:latin typeface="Mulish ExtraLight Regular"/>
                <a:ea typeface="Mulish ExtraLight Regular"/>
                <a:cs typeface="Mulish ExtraLight Regular"/>
                <a:sym typeface="Mulish ExtraLight Regular"/>
              </a:defRPr>
            </a:pPr>
            <a:r>
              <a:t>You can do almost</a:t>
            </a:r>
            <a:br/>
            <a:r>
              <a:t>every imaginable activity of church life</a:t>
            </a:r>
            <a:br/>
            <a:r>
              <a:t>without actually being</a:t>
            </a:r>
            <a:br/>
            <a:r>
              <a:t>a disciple of Jesus!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40">
                                            <p:bg/>
                                          </p:spTgt>
                                        </p:tgtEl>
                                        <p:attrNameLst>
                                          <p:attrName>style.visibility</p:attrName>
                                        </p:attrNameLst>
                                      </p:cBhvr>
                                      <p:to>
                                        <p:strVal val="visible"/>
                                      </p:to>
                                    </p:set>
                                    <p:animEffect filter="fade" transition="in">
                                      <p:cBhvr>
                                        <p:cTn id="7" dur="1000"/>
                                        <p:tgtEl>
                                          <p:spTgt spid="44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40">
                                            <p:txEl>
                                              <p:pRg st="0" end="0"/>
                                            </p:txEl>
                                          </p:spTgt>
                                        </p:tgtEl>
                                        <p:attrNameLst>
                                          <p:attrName>style.visibility</p:attrName>
                                        </p:attrNameLst>
                                      </p:cBhvr>
                                      <p:to>
                                        <p:strVal val="visible"/>
                                      </p:to>
                                    </p:set>
                                    <p:animEffect filter="fade" transition="in">
                                      <p:cBhvr>
                                        <p:cTn id="10" dur="1000"/>
                                        <p:tgtEl>
                                          <p:spTgt spid="440">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0"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Triangle"/>
          <p:cNvSpPr/>
          <p:nvPr/>
        </p:nvSpPr>
        <p:spPr>
          <a:xfrm rot="5400000">
            <a:off x="6858996" y="-3606633"/>
            <a:ext cx="10666008" cy="218285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chemeClr val="accent4">
              <a:hueOff val="-476017"/>
              <a:lumOff val="-10042"/>
              <a:alpha val="24973"/>
            </a:schemeClr>
          </a:solidFill>
          <a:ln w="12700">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p>
        </p:txBody>
      </p:sp>
      <p:sp>
        <p:nvSpPr>
          <p:cNvPr id="443" name="Doctrine  &lt;——&gt;  Discipleship"/>
          <p:cNvSpPr txBox="1"/>
          <p:nvPr/>
        </p:nvSpPr>
        <p:spPr>
          <a:xfrm>
            <a:off x="33813" y="311937"/>
            <a:ext cx="23147974"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      Doctrine  &lt;——&gt;  Discipleship</a:t>
            </a:r>
          </a:p>
        </p:txBody>
      </p:sp>
      <p:pic>
        <p:nvPicPr>
          <p:cNvPr id="444" name="Logo small.png" descr="Logo small.png"/>
          <p:cNvPicPr>
            <a:picLocks noChangeAspect="1"/>
          </p:cNvPicPr>
          <p:nvPr/>
        </p:nvPicPr>
        <p:blipFill>
          <a:blip r:embed="rId2">
            <a:extLst/>
          </a:blip>
          <a:stretch>
            <a:fillRect/>
          </a:stretch>
        </p:blipFill>
        <p:spPr>
          <a:xfrm>
            <a:off x="11363771" y="11829125"/>
            <a:ext cx="1656458" cy="1600201"/>
          </a:xfrm>
          <a:prstGeom prst="rect">
            <a:avLst/>
          </a:prstGeom>
          <a:ln w="12700">
            <a:miter lim="400000"/>
          </a:ln>
        </p:spPr>
      </p:pic>
      <p:sp>
        <p:nvSpPr>
          <p:cNvPr id="445" name="Giving the same truth to everyone"/>
          <p:cNvSpPr txBox="1"/>
          <p:nvPr/>
        </p:nvSpPr>
        <p:spPr>
          <a:xfrm>
            <a:off x="1288539" y="2106679"/>
            <a:ext cx="10128330" cy="188595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defRPr sz="6000">
                <a:latin typeface="Mulish ExtraLight Regular"/>
                <a:ea typeface="Mulish ExtraLight Regular"/>
                <a:cs typeface="Mulish ExtraLight Regular"/>
                <a:sym typeface="Mulish ExtraLight Regular"/>
              </a:defRPr>
            </a:pPr>
            <a:r>
              <a:t>Giving the </a:t>
            </a:r>
            <a:r>
              <a:rPr i="1"/>
              <a:t>same</a:t>
            </a:r>
            <a:r>
              <a:t> truth to everyone</a:t>
            </a:r>
          </a:p>
        </p:txBody>
      </p:sp>
      <p:sp>
        <p:nvSpPr>
          <p:cNvPr id="446" name="Giving the right truth to the right person at the right time"/>
          <p:cNvSpPr txBox="1"/>
          <p:nvPr/>
        </p:nvSpPr>
        <p:spPr>
          <a:xfrm>
            <a:off x="12936860" y="2106679"/>
            <a:ext cx="10128329" cy="188595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defRPr sz="6000">
                <a:latin typeface="Mulish ExtraLight Regular"/>
                <a:ea typeface="Mulish ExtraLight Regular"/>
                <a:cs typeface="Mulish ExtraLight Regular"/>
                <a:sym typeface="Mulish ExtraLight Regular"/>
              </a:defRPr>
            </a:pPr>
            <a:r>
              <a:t>Giving the </a:t>
            </a:r>
            <a:r>
              <a:rPr i="1"/>
              <a:t>right</a:t>
            </a:r>
            <a:r>
              <a:t> truth to the </a:t>
            </a:r>
            <a:r>
              <a:rPr i="1"/>
              <a:t>right</a:t>
            </a:r>
            <a:r>
              <a:t> person at the </a:t>
            </a:r>
            <a:r>
              <a:rPr i="1"/>
              <a:t>right</a:t>
            </a:r>
            <a:r>
              <a:t> time</a:t>
            </a:r>
          </a:p>
        </p:txBody>
      </p:sp>
      <p:sp>
        <p:nvSpPr>
          <p:cNvPr id="447" name="Focus on content"/>
          <p:cNvSpPr txBox="1"/>
          <p:nvPr/>
        </p:nvSpPr>
        <p:spPr>
          <a:xfrm>
            <a:off x="1288539" y="7840157"/>
            <a:ext cx="10128330" cy="1028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defRPr sz="6000">
                <a:latin typeface="Mulish ExtraLight Regular"/>
                <a:ea typeface="Mulish ExtraLight Regular"/>
                <a:cs typeface="Mulish ExtraLight Regular"/>
                <a:sym typeface="Mulish ExtraLight Regular"/>
              </a:defRPr>
            </a:pPr>
            <a:r>
              <a:t>Focus on </a:t>
            </a:r>
            <a:r>
              <a:rPr i="1"/>
              <a:t>content</a:t>
            </a:r>
          </a:p>
        </p:txBody>
      </p:sp>
      <p:sp>
        <p:nvSpPr>
          <p:cNvPr id="448" name="Focus on transformation"/>
          <p:cNvSpPr txBox="1"/>
          <p:nvPr/>
        </p:nvSpPr>
        <p:spPr>
          <a:xfrm>
            <a:off x="12906589" y="7840157"/>
            <a:ext cx="10128329" cy="1028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defRPr sz="6000">
                <a:latin typeface="Mulish ExtraLight Regular"/>
                <a:ea typeface="Mulish ExtraLight Regular"/>
                <a:cs typeface="Mulish ExtraLight Regular"/>
                <a:sym typeface="Mulish ExtraLight Regular"/>
              </a:defRPr>
            </a:pPr>
            <a:r>
              <a:t>Focus on </a:t>
            </a:r>
            <a:r>
              <a:rPr i="1"/>
              <a:t>transformation</a:t>
            </a:r>
          </a:p>
        </p:txBody>
      </p:sp>
      <p:sp>
        <p:nvSpPr>
          <p:cNvPr id="449" name="Truth-centred"/>
          <p:cNvSpPr txBox="1"/>
          <p:nvPr/>
        </p:nvSpPr>
        <p:spPr>
          <a:xfrm>
            <a:off x="1288539" y="9269733"/>
            <a:ext cx="10128330" cy="1028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defRPr sz="6000">
                <a:latin typeface="Mulish ExtraLight Regular"/>
                <a:ea typeface="Mulish ExtraLight Regular"/>
                <a:cs typeface="Mulish ExtraLight Regular"/>
                <a:sym typeface="Mulish ExtraLight Regular"/>
              </a:defRPr>
            </a:pPr>
            <a:r>
              <a:rPr i="1"/>
              <a:t>Truth</a:t>
            </a:r>
            <a:r>
              <a:t>-centred</a:t>
            </a:r>
          </a:p>
        </p:txBody>
      </p:sp>
      <p:sp>
        <p:nvSpPr>
          <p:cNvPr id="450" name="Person-centred"/>
          <p:cNvSpPr txBox="1"/>
          <p:nvPr/>
        </p:nvSpPr>
        <p:spPr>
          <a:xfrm>
            <a:off x="12906589" y="9269733"/>
            <a:ext cx="10128329" cy="1028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defRPr sz="6000">
                <a:latin typeface="Mulish ExtraLight Regular"/>
                <a:ea typeface="Mulish ExtraLight Regular"/>
                <a:cs typeface="Mulish ExtraLight Regular"/>
                <a:sym typeface="Mulish ExtraLight Regular"/>
              </a:defRPr>
            </a:pPr>
            <a:r>
              <a:rPr i="1"/>
              <a:t>Person</a:t>
            </a:r>
            <a:r>
              <a:t>-centred</a:t>
            </a:r>
          </a:p>
        </p:txBody>
      </p:sp>
      <p:sp>
        <p:nvSpPr>
          <p:cNvPr id="451" name="All eight quality characteristics"/>
          <p:cNvSpPr txBox="1"/>
          <p:nvPr/>
        </p:nvSpPr>
        <p:spPr>
          <a:xfrm>
            <a:off x="1288539" y="10699308"/>
            <a:ext cx="10128330" cy="188595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defRPr sz="6000">
                <a:latin typeface="Mulish ExtraLight Regular"/>
                <a:ea typeface="Mulish ExtraLight Regular"/>
                <a:cs typeface="Mulish ExtraLight Regular"/>
                <a:sym typeface="Mulish ExtraLight Regular"/>
              </a:defRPr>
            </a:pPr>
            <a:r>
              <a:rPr i="1"/>
              <a:t>All eight</a:t>
            </a:r>
            <a:r>
              <a:t> quality characteristics</a:t>
            </a:r>
          </a:p>
        </p:txBody>
      </p:sp>
      <p:sp>
        <p:nvSpPr>
          <p:cNvPr id="452" name="The maximum or minimum factor for strengthening or stretching"/>
          <p:cNvSpPr txBox="1"/>
          <p:nvPr/>
        </p:nvSpPr>
        <p:spPr>
          <a:xfrm>
            <a:off x="12906589" y="10270683"/>
            <a:ext cx="10128329" cy="2743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defRPr sz="6000">
                <a:latin typeface="Mulish ExtraLight Regular"/>
                <a:ea typeface="Mulish ExtraLight Regular"/>
                <a:cs typeface="Mulish ExtraLight Regular"/>
                <a:sym typeface="Mulish ExtraLight Regular"/>
              </a:defRPr>
            </a:pPr>
            <a:r>
              <a:t>The </a:t>
            </a:r>
            <a:r>
              <a:rPr i="1"/>
              <a:t>maximum</a:t>
            </a:r>
            <a:r>
              <a:t> or </a:t>
            </a:r>
            <a:r>
              <a:rPr i="1"/>
              <a:t>minimum</a:t>
            </a:r>
            <a:r>
              <a:t> factor for strengthening or stretching</a:t>
            </a:r>
          </a:p>
        </p:txBody>
      </p:sp>
      <p:sp>
        <p:nvSpPr>
          <p:cNvPr id="453" name="Knowing what is true"/>
          <p:cNvSpPr txBox="1"/>
          <p:nvPr/>
        </p:nvSpPr>
        <p:spPr>
          <a:xfrm>
            <a:off x="1318811" y="6410582"/>
            <a:ext cx="10128329" cy="1028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defRPr sz="6000">
                <a:latin typeface="Mulish ExtraLight Regular"/>
                <a:ea typeface="Mulish ExtraLight Regular"/>
                <a:cs typeface="Mulish ExtraLight Regular"/>
                <a:sym typeface="Mulish ExtraLight Regular"/>
              </a:defRPr>
            </a:pPr>
            <a:r>
              <a:rPr i="1"/>
              <a:t>Knowing</a:t>
            </a:r>
            <a:r>
              <a:t> what is true</a:t>
            </a:r>
          </a:p>
        </p:txBody>
      </p:sp>
      <p:sp>
        <p:nvSpPr>
          <p:cNvPr id="454" name="Becoming what is true"/>
          <p:cNvSpPr txBox="1"/>
          <p:nvPr/>
        </p:nvSpPr>
        <p:spPr>
          <a:xfrm>
            <a:off x="12936860" y="6410582"/>
            <a:ext cx="10128329" cy="1028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defRPr sz="6000">
                <a:latin typeface="Mulish ExtraLight Regular"/>
                <a:ea typeface="Mulish ExtraLight Regular"/>
                <a:cs typeface="Mulish ExtraLight Regular"/>
                <a:sym typeface="Mulish ExtraLight Regular"/>
              </a:defRPr>
            </a:pPr>
            <a:r>
              <a:rPr i="1"/>
              <a:t>Becoming</a:t>
            </a:r>
            <a:r>
              <a:t> what is true</a:t>
            </a:r>
          </a:p>
        </p:txBody>
      </p:sp>
      <p:sp>
        <p:nvSpPr>
          <p:cNvPr id="455" name="The complexity of theology"/>
          <p:cNvSpPr txBox="1"/>
          <p:nvPr/>
        </p:nvSpPr>
        <p:spPr>
          <a:xfrm>
            <a:off x="1288539" y="4615797"/>
            <a:ext cx="10128330" cy="1028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defRPr sz="6000">
                <a:latin typeface="Mulish ExtraLight Regular"/>
                <a:ea typeface="Mulish ExtraLight Regular"/>
                <a:cs typeface="Mulish ExtraLight Regular"/>
                <a:sym typeface="Mulish ExtraLight Regular"/>
              </a:defRPr>
            </a:pPr>
            <a:r>
              <a:t>The </a:t>
            </a:r>
            <a:r>
              <a:rPr i="1"/>
              <a:t>complexity</a:t>
            </a:r>
            <a:r>
              <a:t> of theology</a:t>
            </a:r>
          </a:p>
        </p:txBody>
      </p:sp>
      <p:sp>
        <p:nvSpPr>
          <p:cNvPr id="456" name="The simplicity of the Gospel for this person right now"/>
          <p:cNvSpPr txBox="1"/>
          <p:nvPr/>
        </p:nvSpPr>
        <p:spPr>
          <a:xfrm>
            <a:off x="12936860" y="4187172"/>
            <a:ext cx="10128329" cy="188595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defRPr sz="6000">
                <a:latin typeface="Mulish ExtraLight Regular"/>
                <a:ea typeface="Mulish ExtraLight Regular"/>
                <a:cs typeface="Mulish ExtraLight Regular"/>
                <a:sym typeface="Mulish ExtraLight Regular"/>
              </a:defRPr>
            </a:pPr>
            <a:r>
              <a:t>The </a:t>
            </a:r>
            <a:r>
              <a:rPr i="1"/>
              <a:t>simplicity</a:t>
            </a:r>
            <a:r>
              <a:t> of the Gospel for this person right now</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45">
                                            <p:bg/>
                                          </p:spTgt>
                                        </p:tgtEl>
                                        <p:attrNameLst>
                                          <p:attrName>style.visibility</p:attrName>
                                        </p:attrNameLst>
                                      </p:cBhvr>
                                      <p:to>
                                        <p:strVal val="visible"/>
                                      </p:to>
                                    </p:set>
                                    <p:animEffect filter="fade" transition="in">
                                      <p:cBhvr>
                                        <p:cTn id="7" dur="1000"/>
                                        <p:tgtEl>
                                          <p:spTgt spid="44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45">
                                            <p:txEl>
                                              <p:pRg st="0" end="0"/>
                                            </p:txEl>
                                          </p:spTgt>
                                        </p:tgtEl>
                                        <p:attrNameLst>
                                          <p:attrName>style.visibility</p:attrName>
                                        </p:attrNameLst>
                                      </p:cBhvr>
                                      <p:to>
                                        <p:strVal val="visible"/>
                                      </p:to>
                                    </p:set>
                                    <p:animEffect filter="fade" transition="in">
                                      <p:cBhvr>
                                        <p:cTn id="10" dur="1000"/>
                                        <p:tgtEl>
                                          <p:spTgt spid="445">
                                            <p:txEl>
                                              <p:pRg st="0" end="0"/>
                                            </p:txEl>
                                          </p:spTgt>
                                        </p:tgtEl>
                                      </p:cBhvr>
                                    </p:animEffect>
                                  </p:childTnLst>
                                </p:cTn>
                              </p:par>
                            </p:childTnLst>
                          </p:cTn>
                        </p:par>
                        <p:par>
                          <p:cTn id="11" fill="hold">
                            <p:stCondLst>
                              <p:cond delay="1000"/>
                            </p:stCondLst>
                            <p:childTnLst>
                              <p:par>
                                <p:cTn id="12" presetClass="entr" nodeType="afterEffect" presetID="10" grpId="2" fill="hold">
                                  <p:stCondLst>
                                    <p:cond delay="0"/>
                                  </p:stCondLst>
                                  <p:iterate type="el" backwards="0">
                                    <p:tmAbs val="0"/>
                                  </p:iterate>
                                  <p:childTnLst>
                                    <p:set>
                                      <p:cBhvr>
                                        <p:cTn id="13" fill="hold"/>
                                        <p:tgtEl>
                                          <p:spTgt spid="446">
                                            <p:bg/>
                                          </p:spTgt>
                                        </p:tgtEl>
                                        <p:attrNameLst>
                                          <p:attrName>style.visibility</p:attrName>
                                        </p:attrNameLst>
                                      </p:cBhvr>
                                      <p:to>
                                        <p:strVal val="visible"/>
                                      </p:to>
                                    </p:set>
                                    <p:animEffect filter="fade" transition="in">
                                      <p:cBhvr>
                                        <p:cTn id="14" dur="1000"/>
                                        <p:tgtEl>
                                          <p:spTgt spid="446">
                                            <p:bg/>
                                          </p:spTgt>
                                        </p:tgtEl>
                                      </p:cBhvr>
                                    </p:animEffect>
                                  </p:childTnLst>
                                </p:cTn>
                              </p:par>
                              <p:par>
                                <p:cTn id="15" presetClass="entr" nodeType="withEffect" presetSubtype="0" presetID="10" grpId="2" fill="hold">
                                  <p:stCondLst>
                                    <p:cond delay="0"/>
                                  </p:stCondLst>
                                  <p:iterate type="el" backwards="0">
                                    <p:tmAbs val="0"/>
                                  </p:iterate>
                                  <p:childTnLst>
                                    <p:set>
                                      <p:cBhvr>
                                        <p:cTn id="16" fill="hold"/>
                                        <p:tgtEl>
                                          <p:spTgt spid="446">
                                            <p:txEl>
                                              <p:pRg st="0" end="0"/>
                                            </p:txEl>
                                          </p:spTgt>
                                        </p:tgtEl>
                                        <p:attrNameLst>
                                          <p:attrName>style.visibility</p:attrName>
                                        </p:attrNameLst>
                                      </p:cBhvr>
                                      <p:to>
                                        <p:strVal val="visible"/>
                                      </p:to>
                                    </p:set>
                                    <p:animEffect filter="fade" transition="in">
                                      <p:cBhvr>
                                        <p:cTn id="17" dur="1000"/>
                                        <p:tgtEl>
                                          <p:spTgt spid="44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3" fill="hold">
                                  <p:stCondLst>
                                    <p:cond delay="0"/>
                                  </p:stCondLst>
                                  <p:iterate type="el" backwards="0">
                                    <p:tmAbs val="0"/>
                                  </p:iterate>
                                  <p:childTnLst>
                                    <p:set>
                                      <p:cBhvr>
                                        <p:cTn id="21" fill="hold"/>
                                        <p:tgtEl>
                                          <p:spTgt spid="455">
                                            <p:bg/>
                                          </p:spTgt>
                                        </p:tgtEl>
                                        <p:attrNameLst>
                                          <p:attrName>style.visibility</p:attrName>
                                        </p:attrNameLst>
                                      </p:cBhvr>
                                      <p:to>
                                        <p:strVal val="visible"/>
                                      </p:to>
                                    </p:set>
                                    <p:animEffect filter="fade" transition="in">
                                      <p:cBhvr>
                                        <p:cTn id="22" dur="1000"/>
                                        <p:tgtEl>
                                          <p:spTgt spid="455">
                                            <p:bg/>
                                          </p:spTgt>
                                        </p:tgtEl>
                                      </p:cBhvr>
                                    </p:animEffect>
                                  </p:childTnLst>
                                </p:cTn>
                              </p:par>
                              <p:par>
                                <p:cTn id="23" presetClass="entr" nodeType="withEffect" presetSubtype="0" presetID="10" grpId="3" fill="hold">
                                  <p:stCondLst>
                                    <p:cond delay="0"/>
                                  </p:stCondLst>
                                  <p:iterate type="el" backwards="0">
                                    <p:tmAbs val="0"/>
                                  </p:iterate>
                                  <p:childTnLst>
                                    <p:set>
                                      <p:cBhvr>
                                        <p:cTn id="24" fill="hold"/>
                                        <p:tgtEl>
                                          <p:spTgt spid="455">
                                            <p:txEl>
                                              <p:pRg st="0" end="0"/>
                                            </p:txEl>
                                          </p:spTgt>
                                        </p:tgtEl>
                                        <p:attrNameLst>
                                          <p:attrName>style.visibility</p:attrName>
                                        </p:attrNameLst>
                                      </p:cBhvr>
                                      <p:to>
                                        <p:strVal val="visible"/>
                                      </p:to>
                                    </p:set>
                                    <p:animEffect filter="fade" transition="in">
                                      <p:cBhvr>
                                        <p:cTn id="25" dur="1000"/>
                                        <p:tgtEl>
                                          <p:spTgt spid="455">
                                            <p:txEl>
                                              <p:pRg st="0" end="0"/>
                                            </p:txEl>
                                          </p:spTgt>
                                        </p:tgtEl>
                                      </p:cBhvr>
                                    </p:animEffect>
                                  </p:childTnLst>
                                </p:cTn>
                              </p:par>
                            </p:childTnLst>
                          </p:cTn>
                        </p:par>
                        <p:par>
                          <p:cTn id="26" fill="hold">
                            <p:stCondLst>
                              <p:cond delay="1000"/>
                            </p:stCondLst>
                            <p:childTnLst>
                              <p:par>
                                <p:cTn id="27" presetClass="entr" nodeType="afterEffect" presetID="10" grpId="4" fill="hold">
                                  <p:stCondLst>
                                    <p:cond delay="0"/>
                                  </p:stCondLst>
                                  <p:iterate type="el" backwards="0">
                                    <p:tmAbs val="0"/>
                                  </p:iterate>
                                  <p:childTnLst>
                                    <p:set>
                                      <p:cBhvr>
                                        <p:cTn id="28" fill="hold"/>
                                        <p:tgtEl>
                                          <p:spTgt spid="456">
                                            <p:bg/>
                                          </p:spTgt>
                                        </p:tgtEl>
                                        <p:attrNameLst>
                                          <p:attrName>style.visibility</p:attrName>
                                        </p:attrNameLst>
                                      </p:cBhvr>
                                      <p:to>
                                        <p:strVal val="visible"/>
                                      </p:to>
                                    </p:set>
                                    <p:animEffect filter="fade" transition="in">
                                      <p:cBhvr>
                                        <p:cTn id="29" dur="1000"/>
                                        <p:tgtEl>
                                          <p:spTgt spid="456">
                                            <p:bg/>
                                          </p:spTgt>
                                        </p:tgtEl>
                                      </p:cBhvr>
                                    </p:animEffect>
                                  </p:childTnLst>
                                </p:cTn>
                              </p:par>
                              <p:par>
                                <p:cTn id="30" presetClass="entr" nodeType="withEffect" presetSubtype="0" presetID="10" grpId="4" fill="hold">
                                  <p:stCondLst>
                                    <p:cond delay="0"/>
                                  </p:stCondLst>
                                  <p:iterate type="el" backwards="0">
                                    <p:tmAbs val="0"/>
                                  </p:iterate>
                                  <p:childTnLst>
                                    <p:set>
                                      <p:cBhvr>
                                        <p:cTn id="31" fill="hold"/>
                                        <p:tgtEl>
                                          <p:spTgt spid="456">
                                            <p:txEl>
                                              <p:pRg st="0" end="0"/>
                                            </p:txEl>
                                          </p:spTgt>
                                        </p:tgtEl>
                                        <p:attrNameLst>
                                          <p:attrName>style.visibility</p:attrName>
                                        </p:attrNameLst>
                                      </p:cBhvr>
                                      <p:to>
                                        <p:strVal val="visible"/>
                                      </p:to>
                                    </p:set>
                                    <p:animEffect filter="fade" transition="in">
                                      <p:cBhvr>
                                        <p:cTn id="32" dur="1000"/>
                                        <p:tgtEl>
                                          <p:spTgt spid="45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5" fill="hold">
                                  <p:stCondLst>
                                    <p:cond delay="0"/>
                                  </p:stCondLst>
                                  <p:iterate type="el" backwards="0">
                                    <p:tmAbs val="0"/>
                                  </p:iterate>
                                  <p:childTnLst>
                                    <p:set>
                                      <p:cBhvr>
                                        <p:cTn id="36" fill="hold"/>
                                        <p:tgtEl>
                                          <p:spTgt spid="453">
                                            <p:bg/>
                                          </p:spTgt>
                                        </p:tgtEl>
                                        <p:attrNameLst>
                                          <p:attrName>style.visibility</p:attrName>
                                        </p:attrNameLst>
                                      </p:cBhvr>
                                      <p:to>
                                        <p:strVal val="visible"/>
                                      </p:to>
                                    </p:set>
                                    <p:animEffect filter="fade" transition="in">
                                      <p:cBhvr>
                                        <p:cTn id="37" dur="1000"/>
                                        <p:tgtEl>
                                          <p:spTgt spid="453">
                                            <p:bg/>
                                          </p:spTgt>
                                        </p:tgtEl>
                                      </p:cBhvr>
                                    </p:animEffect>
                                  </p:childTnLst>
                                </p:cTn>
                              </p:par>
                              <p:par>
                                <p:cTn id="38" presetClass="entr" nodeType="withEffect" presetSubtype="0" presetID="10" grpId="5" fill="hold">
                                  <p:stCondLst>
                                    <p:cond delay="0"/>
                                  </p:stCondLst>
                                  <p:iterate type="el" backwards="0">
                                    <p:tmAbs val="0"/>
                                  </p:iterate>
                                  <p:childTnLst>
                                    <p:set>
                                      <p:cBhvr>
                                        <p:cTn id="39" fill="hold"/>
                                        <p:tgtEl>
                                          <p:spTgt spid="453">
                                            <p:txEl>
                                              <p:pRg st="0" end="0"/>
                                            </p:txEl>
                                          </p:spTgt>
                                        </p:tgtEl>
                                        <p:attrNameLst>
                                          <p:attrName>style.visibility</p:attrName>
                                        </p:attrNameLst>
                                      </p:cBhvr>
                                      <p:to>
                                        <p:strVal val="visible"/>
                                      </p:to>
                                    </p:set>
                                    <p:animEffect filter="fade" transition="in">
                                      <p:cBhvr>
                                        <p:cTn id="40" dur="1000"/>
                                        <p:tgtEl>
                                          <p:spTgt spid="453">
                                            <p:txEl>
                                              <p:pRg st="0" end="0"/>
                                            </p:txEl>
                                          </p:spTgt>
                                        </p:tgtEl>
                                      </p:cBhvr>
                                    </p:animEffect>
                                  </p:childTnLst>
                                </p:cTn>
                              </p:par>
                            </p:childTnLst>
                          </p:cTn>
                        </p:par>
                        <p:par>
                          <p:cTn id="41" fill="hold">
                            <p:stCondLst>
                              <p:cond delay="1000"/>
                            </p:stCondLst>
                            <p:childTnLst>
                              <p:par>
                                <p:cTn id="42" presetClass="entr" nodeType="afterEffect" presetID="10" grpId="6" fill="hold">
                                  <p:stCondLst>
                                    <p:cond delay="0"/>
                                  </p:stCondLst>
                                  <p:iterate type="el" backwards="0">
                                    <p:tmAbs val="0"/>
                                  </p:iterate>
                                  <p:childTnLst>
                                    <p:set>
                                      <p:cBhvr>
                                        <p:cTn id="43" fill="hold"/>
                                        <p:tgtEl>
                                          <p:spTgt spid="454">
                                            <p:bg/>
                                          </p:spTgt>
                                        </p:tgtEl>
                                        <p:attrNameLst>
                                          <p:attrName>style.visibility</p:attrName>
                                        </p:attrNameLst>
                                      </p:cBhvr>
                                      <p:to>
                                        <p:strVal val="visible"/>
                                      </p:to>
                                    </p:set>
                                    <p:animEffect filter="fade" transition="in">
                                      <p:cBhvr>
                                        <p:cTn id="44" dur="1000"/>
                                        <p:tgtEl>
                                          <p:spTgt spid="454">
                                            <p:bg/>
                                          </p:spTgt>
                                        </p:tgtEl>
                                      </p:cBhvr>
                                    </p:animEffect>
                                  </p:childTnLst>
                                </p:cTn>
                              </p:par>
                              <p:par>
                                <p:cTn id="45" presetClass="entr" nodeType="withEffect" presetSubtype="0" presetID="10" grpId="6" fill="hold">
                                  <p:stCondLst>
                                    <p:cond delay="0"/>
                                  </p:stCondLst>
                                  <p:iterate type="el" backwards="0">
                                    <p:tmAbs val="0"/>
                                  </p:iterate>
                                  <p:childTnLst>
                                    <p:set>
                                      <p:cBhvr>
                                        <p:cTn id="46" fill="hold"/>
                                        <p:tgtEl>
                                          <p:spTgt spid="454">
                                            <p:txEl>
                                              <p:pRg st="0" end="0"/>
                                            </p:txEl>
                                          </p:spTgt>
                                        </p:tgtEl>
                                        <p:attrNameLst>
                                          <p:attrName>style.visibility</p:attrName>
                                        </p:attrNameLst>
                                      </p:cBhvr>
                                      <p:to>
                                        <p:strVal val="visible"/>
                                      </p:to>
                                    </p:set>
                                    <p:animEffect filter="fade" transition="in">
                                      <p:cBhvr>
                                        <p:cTn id="47" dur="1000"/>
                                        <p:tgtEl>
                                          <p:spTgt spid="45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Class="entr" nodeType="clickEffect" presetID="10" grpId="7" fill="hold">
                                  <p:stCondLst>
                                    <p:cond delay="0"/>
                                  </p:stCondLst>
                                  <p:iterate type="el" backwards="0">
                                    <p:tmAbs val="0"/>
                                  </p:iterate>
                                  <p:childTnLst>
                                    <p:set>
                                      <p:cBhvr>
                                        <p:cTn id="51" fill="hold"/>
                                        <p:tgtEl>
                                          <p:spTgt spid="447">
                                            <p:bg/>
                                          </p:spTgt>
                                        </p:tgtEl>
                                        <p:attrNameLst>
                                          <p:attrName>style.visibility</p:attrName>
                                        </p:attrNameLst>
                                      </p:cBhvr>
                                      <p:to>
                                        <p:strVal val="visible"/>
                                      </p:to>
                                    </p:set>
                                    <p:animEffect filter="fade" transition="in">
                                      <p:cBhvr>
                                        <p:cTn id="52" dur="1000"/>
                                        <p:tgtEl>
                                          <p:spTgt spid="447">
                                            <p:bg/>
                                          </p:spTgt>
                                        </p:tgtEl>
                                      </p:cBhvr>
                                    </p:animEffect>
                                  </p:childTnLst>
                                </p:cTn>
                              </p:par>
                              <p:par>
                                <p:cTn id="53" presetClass="entr" nodeType="withEffect" presetSubtype="0" presetID="10" grpId="7" fill="hold">
                                  <p:stCondLst>
                                    <p:cond delay="0"/>
                                  </p:stCondLst>
                                  <p:iterate type="el" backwards="0">
                                    <p:tmAbs val="0"/>
                                  </p:iterate>
                                  <p:childTnLst>
                                    <p:set>
                                      <p:cBhvr>
                                        <p:cTn id="54" fill="hold"/>
                                        <p:tgtEl>
                                          <p:spTgt spid="447">
                                            <p:txEl>
                                              <p:pRg st="0" end="0"/>
                                            </p:txEl>
                                          </p:spTgt>
                                        </p:tgtEl>
                                        <p:attrNameLst>
                                          <p:attrName>style.visibility</p:attrName>
                                        </p:attrNameLst>
                                      </p:cBhvr>
                                      <p:to>
                                        <p:strVal val="visible"/>
                                      </p:to>
                                    </p:set>
                                    <p:animEffect filter="fade" transition="in">
                                      <p:cBhvr>
                                        <p:cTn id="55" dur="1000"/>
                                        <p:tgtEl>
                                          <p:spTgt spid="447">
                                            <p:txEl>
                                              <p:pRg st="0" end="0"/>
                                            </p:txEl>
                                          </p:spTgt>
                                        </p:tgtEl>
                                      </p:cBhvr>
                                    </p:animEffect>
                                  </p:childTnLst>
                                </p:cTn>
                              </p:par>
                            </p:childTnLst>
                          </p:cTn>
                        </p:par>
                        <p:par>
                          <p:cTn id="56" fill="hold">
                            <p:stCondLst>
                              <p:cond delay="1000"/>
                            </p:stCondLst>
                            <p:childTnLst>
                              <p:par>
                                <p:cTn id="57" presetClass="entr" nodeType="afterEffect" presetID="10" grpId="8" fill="hold">
                                  <p:stCondLst>
                                    <p:cond delay="0"/>
                                  </p:stCondLst>
                                  <p:iterate type="el" backwards="0">
                                    <p:tmAbs val="0"/>
                                  </p:iterate>
                                  <p:childTnLst>
                                    <p:set>
                                      <p:cBhvr>
                                        <p:cTn id="58" fill="hold"/>
                                        <p:tgtEl>
                                          <p:spTgt spid="448">
                                            <p:bg/>
                                          </p:spTgt>
                                        </p:tgtEl>
                                        <p:attrNameLst>
                                          <p:attrName>style.visibility</p:attrName>
                                        </p:attrNameLst>
                                      </p:cBhvr>
                                      <p:to>
                                        <p:strVal val="visible"/>
                                      </p:to>
                                    </p:set>
                                    <p:animEffect filter="fade" transition="in">
                                      <p:cBhvr>
                                        <p:cTn id="59" dur="1000"/>
                                        <p:tgtEl>
                                          <p:spTgt spid="448">
                                            <p:bg/>
                                          </p:spTgt>
                                        </p:tgtEl>
                                      </p:cBhvr>
                                    </p:animEffect>
                                  </p:childTnLst>
                                </p:cTn>
                              </p:par>
                              <p:par>
                                <p:cTn id="60" presetClass="entr" nodeType="withEffect" presetSubtype="0" presetID="10" grpId="8" fill="hold">
                                  <p:stCondLst>
                                    <p:cond delay="0"/>
                                  </p:stCondLst>
                                  <p:iterate type="el" backwards="0">
                                    <p:tmAbs val="0"/>
                                  </p:iterate>
                                  <p:childTnLst>
                                    <p:set>
                                      <p:cBhvr>
                                        <p:cTn id="61" fill="hold"/>
                                        <p:tgtEl>
                                          <p:spTgt spid="448">
                                            <p:txEl>
                                              <p:pRg st="0" end="0"/>
                                            </p:txEl>
                                          </p:spTgt>
                                        </p:tgtEl>
                                        <p:attrNameLst>
                                          <p:attrName>style.visibility</p:attrName>
                                        </p:attrNameLst>
                                      </p:cBhvr>
                                      <p:to>
                                        <p:strVal val="visible"/>
                                      </p:to>
                                    </p:set>
                                    <p:animEffect filter="fade" transition="in">
                                      <p:cBhvr>
                                        <p:cTn id="62" dur="1000"/>
                                        <p:tgtEl>
                                          <p:spTgt spid="448">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Class="entr" nodeType="clickEffect" presetID="10" grpId="9" fill="hold">
                                  <p:stCondLst>
                                    <p:cond delay="0"/>
                                  </p:stCondLst>
                                  <p:iterate type="el" backwards="0">
                                    <p:tmAbs val="0"/>
                                  </p:iterate>
                                  <p:childTnLst>
                                    <p:set>
                                      <p:cBhvr>
                                        <p:cTn id="66" fill="hold"/>
                                        <p:tgtEl>
                                          <p:spTgt spid="449">
                                            <p:bg/>
                                          </p:spTgt>
                                        </p:tgtEl>
                                        <p:attrNameLst>
                                          <p:attrName>style.visibility</p:attrName>
                                        </p:attrNameLst>
                                      </p:cBhvr>
                                      <p:to>
                                        <p:strVal val="visible"/>
                                      </p:to>
                                    </p:set>
                                    <p:animEffect filter="fade" transition="in">
                                      <p:cBhvr>
                                        <p:cTn id="67" dur="1000"/>
                                        <p:tgtEl>
                                          <p:spTgt spid="449">
                                            <p:bg/>
                                          </p:spTgt>
                                        </p:tgtEl>
                                      </p:cBhvr>
                                    </p:animEffect>
                                  </p:childTnLst>
                                </p:cTn>
                              </p:par>
                              <p:par>
                                <p:cTn id="68" presetClass="entr" nodeType="withEffect" presetSubtype="0" presetID="10" grpId="9" fill="hold">
                                  <p:stCondLst>
                                    <p:cond delay="0"/>
                                  </p:stCondLst>
                                  <p:iterate type="el" backwards="0">
                                    <p:tmAbs val="0"/>
                                  </p:iterate>
                                  <p:childTnLst>
                                    <p:set>
                                      <p:cBhvr>
                                        <p:cTn id="69" fill="hold"/>
                                        <p:tgtEl>
                                          <p:spTgt spid="449">
                                            <p:txEl>
                                              <p:pRg st="0" end="0"/>
                                            </p:txEl>
                                          </p:spTgt>
                                        </p:tgtEl>
                                        <p:attrNameLst>
                                          <p:attrName>style.visibility</p:attrName>
                                        </p:attrNameLst>
                                      </p:cBhvr>
                                      <p:to>
                                        <p:strVal val="visible"/>
                                      </p:to>
                                    </p:set>
                                    <p:animEffect filter="fade" transition="in">
                                      <p:cBhvr>
                                        <p:cTn id="70" dur="1000"/>
                                        <p:tgtEl>
                                          <p:spTgt spid="449">
                                            <p:txEl>
                                              <p:pRg st="0" end="0"/>
                                            </p:txEl>
                                          </p:spTgt>
                                        </p:tgtEl>
                                      </p:cBhvr>
                                    </p:animEffect>
                                  </p:childTnLst>
                                </p:cTn>
                              </p:par>
                            </p:childTnLst>
                          </p:cTn>
                        </p:par>
                        <p:par>
                          <p:cTn id="71" fill="hold">
                            <p:stCondLst>
                              <p:cond delay="1000"/>
                            </p:stCondLst>
                            <p:childTnLst>
                              <p:par>
                                <p:cTn id="72" presetClass="entr" nodeType="afterEffect" presetID="10" grpId="10" fill="hold">
                                  <p:stCondLst>
                                    <p:cond delay="0"/>
                                  </p:stCondLst>
                                  <p:iterate type="el" backwards="0">
                                    <p:tmAbs val="0"/>
                                  </p:iterate>
                                  <p:childTnLst>
                                    <p:set>
                                      <p:cBhvr>
                                        <p:cTn id="73" fill="hold"/>
                                        <p:tgtEl>
                                          <p:spTgt spid="450">
                                            <p:bg/>
                                          </p:spTgt>
                                        </p:tgtEl>
                                        <p:attrNameLst>
                                          <p:attrName>style.visibility</p:attrName>
                                        </p:attrNameLst>
                                      </p:cBhvr>
                                      <p:to>
                                        <p:strVal val="visible"/>
                                      </p:to>
                                    </p:set>
                                    <p:animEffect filter="fade" transition="in">
                                      <p:cBhvr>
                                        <p:cTn id="74" dur="1000"/>
                                        <p:tgtEl>
                                          <p:spTgt spid="450">
                                            <p:bg/>
                                          </p:spTgt>
                                        </p:tgtEl>
                                      </p:cBhvr>
                                    </p:animEffect>
                                  </p:childTnLst>
                                </p:cTn>
                              </p:par>
                              <p:par>
                                <p:cTn id="75" presetClass="entr" nodeType="withEffect" presetSubtype="0" presetID="10" grpId="10" fill="hold">
                                  <p:stCondLst>
                                    <p:cond delay="0"/>
                                  </p:stCondLst>
                                  <p:iterate type="el" backwards="0">
                                    <p:tmAbs val="0"/>
                                  </p:iterate>
                                  <p:childTnLst>
                                    <p:set>
                                      <p:cBhvr>
                                        <p:cTn id="76" fill="hold"/>
                                        <p:tgtEl>
                                          <p:spTgt spid="450">
                                            <p:txEl>
                                              <p:pRg st="0" end="0"/>
                                            </p:txEl>
                                          </p:spTgt>
                                        </p:tgtEl>
                                        <p:attrNameLst>
                                          <p:attrName>style.visibility</p:attrName>
                                        </p:attrNameLst>
                                      </p:cBhvr>
                                      <p:to>
                                        <p:strVal val="visible"/>
                                      </p:to>
                                    </p:set>
                                    <p:animEffect filter="fade" transition="in">
                                      <p:cBhvr>
                                        <p:cTn id="77" dur="1000"/>
                                        <p:tgtEl>
                                          <p:spTgt spid="450">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Class="entr" nodeType="clickEffect" presetID="10" grpId="11" fill="hold">
                                  <p:stCondLst>
                                    <p:cond delay="0"/>
                                  </p:stCondLst>
                                  <p:iterate type="el" backwards="0">
                                    <p:tmAbs val="0"/>
                                  </p:iterate>
                                  <p:childTnLst>
                                    <p:set>
                                      <p:cBhvr>
                                        <p:cTn id="81" fill="hold"/>
                                        <p:tgtEl>
                                          <p:spTgt spid="451">
                                            <p:bg/>
                                          </p:spTgt>
                                        </p:tgtEl>
                                        <p:attrNameLst>
                                          <p:attrName>style.visibility</p:attrName>
                                        </p:attrNameLst>
                                      </p:cBhvr>
                                      <p:to>
                                        <p:strVal val="visible"/>
                                      </p:to>
                                    </p:set>
                                    <p:animEffect filter="fade" transition="in">
                                      <p:cBhvr>
                                        <p:cTn id="82" dur="1000"/>
                                        <p:tgtEl>
                                          <p:spTgt spid="451">
                                            <p:bg/>
                                          </p:spTgt>
                                        </p:tgtEl>
                                      </p:cBhvr>
                                    </p:animEffect>
                                  </p:childTnLst>
                                </p:cTn>
                              </p:par>
                              <p:par>
                                <p:cTn id="83" presetClass="entr" nodeType="withEffect" presetSubtype="0" presetID="10" grpId="11" fill="hold">
                                  <p:stCondLst>
                                    <p:cond delay="0"/>
                                  </p:stCondLst>
                                  <p:iterate type="el" backwards="0">
                                    <p:tmAbs val="0"/>
                                  </p:iterate>
                                  <p:childTnLst>
                                    <p:set>
                                      <p:cBhvr>
                                        <p:cTn id="84" fill="hold"/>
                                        <p:tgtEl>
                                          <p:spTgt spid="451">
                                            <p:txEl>
                                              <p:pRg st="0" end="0"/>
                                            </p:txEl>
                                          </p:spTgt>
                                        </p:tgtEl>
                                        <p:attrNameLst>
                                          <p:attrName>style.visibility</p:attrName>
                                        </p:attrNameLst>
                                      </p:cBhvr>
                                      <p:to>
                                        <p:strVal val="visible"/>
                                      </p:to>
                                    </p:set>
                                    <p:animEffect filter="fade" transition="in">
                                      <p:cBhvr>
                                        <p:cTn id="85" dur="1000"/>
                                        <p:tgtEl>
                                          <p:spTgt spid="451">
                                            <p:txEl>
                                              <p:pRg st="0" end="0"/>
                                            </p:txEl>
                                          </p:spTgt>
                                        </p:tgtEl>
                                      </p:cBhvr>
                                    </p:animEffect>
                                  </p:childTnLst>
                                </p:cTn>
                              </p:par>
                            </p:childTnLst>
                          </p:cTn>
                        </p:par>
                        <p:par>
                          <p:cTn id="86" fill="hold">
                            <p:stCondLst>
                              <p:cond delay="1000"/>
                            </p:stCondLst>
                            <p:childTnLst>
                              <p:par>
                                <p:cTn id="87" presetClass="entr" nodeType="afterEffect" presetID="10" grpId="12" fill="hold">
                                  <p:stCondLst>
                                    <p:cond delay="0"/>
                                  </p:stCondLst>
                                  <p:iterate type="el" backwards="0">
                                    <p:tmAbs val="0"/>
                                  </p:iterate>
                                  <p:childTnLst>
                                    <p:set>
                                      <p:cBhvr>
                                        <p:cTn id="88" fill="hold"/>
                                        <p:tgtEl>
                                          <p:spTgt spid="452">
                                            <p:bg/>
                                          </p:spTgt>
                                        </p:tgtEl>
                                        <p:attrNameLst>
                                          <p:attrName>style.visibility</p:attrName>
                                        </p:attrNameLst>
                                      </p:cBhvr>
                                      <p:to>
                                        <p:strVal val="visible"/>
                                      </p:to>
                                    </p:set>
                                    <p:animEffect filter="fade" transition="in">
                                      <p:cBhvr>
                                        <p:cTn id="89" dur="1000"/>
                                        <p:tgtEl>
                                          <p:spTgt spid="452">
                                            <p:bg/>
                                          </p:spTgt>
                                        </p:tgtEl>
                                      </p:cBhvr>
                                    </p:animEffect>
                                  </p:childTnLst>
                                </p:cTn>
                              </p:par>
                              <p:par>
                                <p:cTn id="90" presetClass="entr" nodeType="withEffect" presetSubtype="0" presetID="10" grpId="12" fill="hold">
                                  <p:stCondLst>
                                    <p:cond delay="0"/>
                                  </p:stCondLst>
                                  <p:iterate type="el" backwards="0">
                                    <p:tmAbs val="0"/>
                                  </p:iterate>
                                  <p:childTnLst>
                                    <p:set>
                                      <p:cBhvr>
                                        <p:cTn id="91" fill="hold"/>
                                        <p:tgtEl>
                                          <p:spTgt spid="452">
                                            <p:txEl>
                                              <p:pRg st="0" end="0"/>
                                            </p:txEl>
                                          </p:spTgt>
                                        </p:tgtEl>
                                        <p:attrNameLst>
                                          <p:attrName>style.visibility</p:attrName>
                                        </p:attrNameLst>
                                      </p:cBhvr>
                                      <p:to>
                                        <p:strVal val="visible"/>
                                      </p:to>
                                    </p:set>
                                    <p:animEffect filter="fade" transition="in">
                                      <p:cBhvr>
                                        <p:cTn id="92" dur="1000"/>
                                        <p:tgtEl>
                                          <p:spTgt spid="452">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2" grpId="12"/>
      <p:bldP build="p" bldLvl="5" animBg="1" rev="0" advAuto="0" spid="446" grpId="2"/>
      <p:bldP build="p" bldLvl="5" animBg="1" rev="0" advAuto="0" spid="454" grpId="6"/>
      <p:bldP build="p" bldLvl="5" animBg="1" rev="0" advAuto="0" spid="445" grpId="1"/>
      <p:bldP build="p" bldLvl="5" animBg="1" rev="0" advAuto="0" spid="449" grpId="9"/>
      <p:bldP build="p" bldLvl="5" animBg="1" rev="0" advAuto="0" spid="450" grpId="10"/>
      <p:bldP build="p" bldLvl="5" animBg="1" rev="0" advAuto="0" spid="448" grpId="8"/>
      <p:bldP build="p" bldLvl="5" animBg="1" rev="0" advAuto="0" spid="447" grpId="7"/>
      <p:bldP build="p" bldLvl="5" animBg="1" rev="0" advAuto="0" spid="453" grpId="5"/>
      <p:bldP build="p" bldLvl="5" animBg="1" rev="0" advAuto="0" spid="451" grpId="11"/>
      <p:bldP build="p" bldLvl="5" animBg="1" rev="0" advAuto="0" spid="456" grpId="4"/>
      <p:bldP build="p" bldLvl="5" animBg="1" rev="0" advAuto="0" spid="455" grpId="3"/>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evangelism"/>
          <p:cNvSpPr txBox="1"/>
          <p:nvPr/>
        </p:nvSpPr>
        <p:spPr>
          <a:xfrm>
            <a:off x="4089526" y="3048763"/>
            <a:ext cx="4120965" cy="10033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defRPr sz="5800">
                <a:latin typeface="Mulish ExtraLight ExtraBold"/>
                <a:ea typeface="Mulish ExtraLight ExtraBold"/>
                <a:cs typeface="Mulish ExtraLight ExtraBold"/>
                <a:sym typeface="Mulish ExtraLight ExtraBold"/>
              </a:defRPr>
            </a:lvl1pPr>
          </a:lstStyle>
          <a:p>
            <a:pPr/>
            <a:r>
              <a:t>evangelism</a:t>
            </a:r>
          </a:p>
        </p:txBody>
      </p:sp>
      <p:sp>
        <p:nvSpPr>
          <p:cNvPr id="459" name="discipleship"/>
          <p:cNvSpPr txBox="1"/>
          <p:nvPr/>
        </p:nvSpPr>
        <p:spPr>
          <a:xfrm>
            <a:off x="16027894" y="3048763"/>
            <a:ext cx="4266581" cy="10033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defRPr sz="5800">
                <a:latin typeface="Mulish ExtraLight ExtraBold"/>
                <a:ea typeface="Mulish ExtraLight ExtraBold"/>
                <a:cs typeface="Mulish ExtraLight ExtraBold"/>
                <a:sym typeface="Mulish ExtraLight ExtraBold"/>
              </a:defRPr>
            </a:lvl1pPr>
          </a:lstStyle>
          <a:p>
            <a:pPr/>
            <a:r>
              <a:t>discipleship</a:t>
            </a:r>
          </a:p>
        </p:txBody>
      </p:sp>
      <p:sp>
        <p:nvSpPr>
          <p:cNvPr id="460" name="Arrow"/>
          <p:cNvSpPr/>
          <p:nvPr/>
        </p:nvSpPr>
        <p:spPr>
          <a:xfrm>
            <a:off x="8310593" y="3221800"/>
            <a:ext cx="1553303" cy="657226"/>
          </a:xfrm>
          <a:prstGeom prst="rightArrow">
            <a:avLst>
              <a:gd name="adj1" fmla="val 25309"/>
              <a:gd name="adj2" fmla="val 64389"/>
            </a:avLst>
          </a:prstGeom>
          <a:solidFill>
            <a:srgbClr val="000000"/>
          </a:solidFill>
          <a:ln w="12700">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461" name="Arrow"/>
          <p:cNvSpPr/>
          <p:nvPr/>
        </p:nvSpPr>
        <p:spPr>
          <a:xfrm>
            <a:off x="14322966" y="3221800"/>
            <a:ext cx="1553304" cy="657226"/>
          </a:xfrm>
          <a:prstGeom prst="rightArrow">
            <a:avLst>
              <a:gd name="adj1" fmla="val 25309"/>
              <a:gd name="adj2" fmla="val 64389"/>
            </a:avLst>
          </a:prstGeom>
          <a:solidFill>
            <a:srgbClr val="000000"/>
          </a:solidFill>
          <a:ln w="12700">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462" name="declaration"/>
          <p:cNvSpPr txBox="1"/>
          <p:nvPr/>
        </p:nvSpPr>
        <p:spPr>
          <a:xfrm>
            <a:off x="10015373" y="3048763"/>
            <a:ext cx="4156116" cy="10033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defRPr sz="5800">
                <a:latin typeface="Mulish ExtraLight ExtraBold"/>
                <a:ea typeface="Mulish ExtraLight ExtraBold"/>
                <a:cs typeface="Mulish ExtraLight ExtraBold"/>
                <a:sym typeface="Mulish ExtraLight ExtraBold"/>
              </a:defRPr>
            </a:lvl1pPr>
          </a:lstStyle>
          <a:p>
            <a:pPr/>
            <a:r>
              <a:t>declaration</a:t>
            </a:r>
          </a:p>
        </p:txBody>
      </p:sp>
      <p:pic>
        <p:nvPicPr>
          <p:cNvPr id="463" name="Logo small.png" descr="Logo small.png"/>
          <p:cNvPicPr>
            <a:picLocks noChangeAspect="1"/>
          </p:cNvPicPr>
          <p:nvPr/>
        </p:nvPicPr>
        <p:blipFill>
          <a:blip r:embed="rId2">
            <a:extLst/>
          </a:blip>
          <a:stretch>
            <a:fillRect/>
          </a:stretch>
        </p:blipFill>
        <p:spPr>
          <a:xfrm>
            <a:off x="11363771" y="11829125"/>
            <a:ext cx="1656458" cy="1600201"/>
          </a:xfrm>
          <a:prstGeom prst="rect">
            <a:avLst/>
          </a:prstGeom>
          <a:ln w="12700">
            <a:miter lim="400000"/>
          </a:ln>
        </p:spPr>
      </p:pic>
      <p:sp>
        <p:nvSpPr>
          <p:cNvPr id="464" name="The journey to life in all its fullness"/>
          <p:cNvSpPr txBox="1"/>
          <p:nvPr/>
        </p:nvSpPr>
        <p:spPr>
          <a:xfrm>
            <a:off x="916343" y="324637"/>
            <a:ext cx="22551315"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The journey to life in all its fullness</a:t>
            </a:r>
          </a:p>
        </p:txBody>
      </p:sp>
      <p:sp>
        <p:nvSpPr>
          <p:cNvPr id="465" name="The evangel is much larger than “Jesus died for your sins” (as good as that news is!)…"/>
          <p:cNvSpPr txBox="1"/>
          <p:nvPr/>
        </p:nvSpPr>
        <p:spPr>
          <a:xfrm>
            <a:off x="267857" y="4747364"/>
            <a:ext cx="11764304" cy="588645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defRPr sz="6000">
                <a:latin typeface="Mulish ExtraLight Regular"/>
                <a:ea typeface="Mulish ExtraLight Regular"/>
                <a:cs typeface="Mulish ExtraLight Regular"/>
                <a:sym typeface="Mulish ExtraLight Regular"/>
              </a:defRPr>
            </a:pPr>
            <a:r>
              <a:t>The evangel is much larger than “Jesus died for your sins”</a:t>
            </a:r>
            <a:br/>
            <a:r>
              <a:t>(as good as that news is!)</a:t>
            </a:r>
          </a:p>
          <a:p>
            <a:pPr algn="ctr" defTabSz="2438339">
              <a:defRPr sz="6000">
                <a:latin typeface="Mulish ExtraLight Regular"/>
                <a:ea typeface="Mulish ExtraLight Regular"/>
                <a:cs typeface="Mulish ExtraLight Regular"/>
                <a:sym typeface="Mulish ExtraLight Regular"/>
              </a:defRPr>
            </a:pPr>
            <a:r>
              <a:t>The full good news is that</a:t>
            </a:r>
            <a:br/>
            <a:r>
              <a:rPr>
                <a:latin typeface="Mulish ExtraLight Black"/>
                <a:ea typeface="Mulish ExtraLight Black"/>
                <a:cs typeface="Mulish ExtraLight Black"/>
                <a:sym typeface="Mulish ExtraLight Black"/>
              </a:rPr>
              <a:t>Jesus is King</a:t>
            </a:r>
            <a:br>
              <a:rPr>
                <a:latin typeface="Mulish ExtraLight Black"/>
                <a:ea typeface="Mulish ExtraLight Black"/>
                <a:cs typeface="Mulish ExtraLight Black"/>
                <a:sym typeface="Mulish ExtraLight Black"/>
              </a:rPr>
            </a:br>
            <a:r>
              <a:rPr>
                <a:latin typeface="Mulish ExtraLight Black"/>
                <a:ea typeface="Mulish ExtraLight Black"/>
                <a:cs typeface="Mulish ExtraLight Black"/>
                <a:sym typeface="Mulish ExtraLight Black"/>
              </a:rPr>
              <a:t>and His Kingdom is available</a:t>
            </a:r>
          </a:p>
        </p:txBody>
      </p:sp>
      <p:sp>
        <p:nvSpPr>
          <p:cNvPr id="466" name="Discipleship of Jesus’ first followers began before their declaration of Him as Lord"/>
          <p:cNvSpPr txBox="1"/>
          <p:nvPr/>
        </p:nvSpPr>
        <p:spPr>
          <a:xfrm>
            <a:off x="12835641" y="5890364"/>
            <a:ext cx="10651086" cy="360045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defRPr sz="6000">
                <a:latin typeface="Mulish ExtraLight Regular"/>
                <a:ea typeface="Mulish ExtraLight Regular"/>
                <a:cs typeface="Mulish ExtraLight Regular"/>
                <a:sym typeface="Mulish ExtraLight Regular"/>
              </a:defRPr>
            </a:pPr>
            <a:r>
              <a:t>Discipleship of Jesus’</a:t>
            </a:r>
            <a:br/>
            <a:r>
              <a:t>first followers began</a:t>
            </a:r>
            <a:br/>
            <a:r>
              <a:rPr i="1">
                <a:latin typeface="Mulish ExtraLight Black"/>
                <a:ea typeface="Mulish ExtraLight Black"/>
                <a:cs typeface="Mulish ExtraLight Black"/>
                <a:sym typeface="Mulish ExtraLight Black"/>
              </a:rPr>
              <a:t>before</a:t>
            </a:r>
            <a:r>
              <a:t> their declaration</a:t>
            </a:r>
            <a:br/>
            <a:r>
              <a:t>of Him as Lord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58"/>
                                        </p:tgtEl>
                                        <p:attrNameLst>
                                          <p:attrName>style.visibility</p:attrName>
                                        </p:attrNameLst>
                                      </p:cBhvr>
                                      <p:to>
                                        <p:strVal val="visible"/>
                                      </p:to>
                                    </p:set>
                                    <p:animEffect filter="fade" transition="in">
                                      <p:cBhvr>
                                        <p:cTn id="7" dur="1000"/>
                                        <p:tgtEl>
                                          <p:spTgt spid="458"/>
                                        </p:tgtEl>
                                      </p:cBhvr>
                                    </p:animEffect>
                                  </p:childTnLst>
                                </p:cTn>
                              </p:par>
                            </p:childTnLst>
                          </p:cTn>
                        </p:par>
                        <p:par>
                          <p:cTn id="8" fill="hold">
                            <p:stCondLst>
                              <p:cond delay="1000"/>
                            </p:stCondLst>
                            <p:childTnLst>
                              <p:par>
                                <p:cTn id="9" presetClass="entr" nodeType="afterEffect" presetSubtype="8" presetID="22" grpId="2" fill="hold">
                                  <p:stCondLst>
                                    <p:cond delay="0"/>
                                  </p:stCondLst>
                                  <p:iterate type="el" backwards="0">
                                    <p:tmAbs val="0"/>
                                  </p:iterate>
                                  <p:childTnLst>
                                    <p:set>
                                      <p:cBhvr>
                                        <p:cTn id="10" fill="hold"/>
                                        <p:tgtEl>
                                          <p:spTgt spid="460"/>
                                        </p:tgtEl>
                                        <p:attrNameLst>
                                          <p:attrName>style.visibility</p:attrName>
                                        </p:attrNameLst>
                                      </p:cBhvr>
                                      <p:to>
                                        <p:strVal val="visible"/>
                                      </p:to>
                                    </p:set>
                                    <p:animEffect filter="wipe(left)" transition="in">
                                      <p:cBhvr>
                                        <p:cTn id="11" dur="1000"/>
                                        <p:tgtEl>
                                          <p:spTgt spid="460"/>
                                        </p:tgtEl>
                                      </p:cBhvr>
                                    </p:animEffect>
                                  </p:childTnLst>
                                </p:cTn>
                              </p:par>
                            </p:childTnLst>
                          </p:cTn>
                        </p:par>
                        <p:par>
                          <p:cTn id="12" fill="hold">
                            <p:stCondLst>
                              <p:cond delay="2000"/>
                            </p:stCondLst>
                            <p:childTnLst>
                              <p:par>
                                <p:cTn id="13" presetClass="entr" nodeType="afterEffect" presetID="10" grpId="3" fill="hold">
                                  <p:stCondLst>
                                    <p:cond delay="0"/>
                                  </p:stCondLst>
                                  <p:iterate type="el" backwards="0">
                                    <p:tmAbs val="0"/>
                                  </p:iterate>
                                  <p:childTnLst>
                                    <p:set>
                                      <p:cBhvr>
                                        <p:cTn id="14" fill="hold"/>
                                        <p:tgtEl>
                                          <p:spTgt spid="462"/>
                                        </p:tgtEl>
                                        <p:attrNameLst>
                                          <p:attrName>style.visibility</p:attrName>
                                        </p:attrNameLst>
                                      </p:cBhvr>
                                      <p:to>
                                        <p:strVal val="visible"/>
                                      </p:to>
                                    </p:set>
                                    <p:animEffect filter="fade" transition="in">
                                      <p:cBhvr>
                                        <p:cTn id="15" dur="1000"/>
                                        <p:tgtEl>
                                          <p:spTgt spid="462"/>
                                        </p:tgtEl>
                                      </p:cBhvr>
                                    </p:animEffect>
                                  </p:childTnLst>
                                </p:cTn>
                              </p:par>
                            </p:childTnLst>
                          </p:cTn>
                        </p:par>
                        <p:par>
                          <p:cTn id="16" fill="hold">
                            <p:stCondLst>
                              <p:cond delay="3000"/>
                            </p:stCondLst>
                            <p:childTnLst>
                              <p:par>
                                <p:cTn id="17" presetClass="entr" nodeType="afterEffect" presetSubtype="8" presetID="22" grpId="4" fill="hold">
                                  <p:stCondLst>
                                    <p:cond delay="0"/>
                                  </p:stCondLst>
                                  <p:iterate type="el" backwards="0">
                                    <p:tmAbs val="0"/>
                                  </p:iterate>
                                  <p:childTnLst>
                                    <p:set>
                                      <p:cBhvr>
                                        <p:cTn id="18" fill="hold"/>
                                        <p:tgtEl>
                                          <p:spTgt spid="461"/>
                                        </p:tgtEl>
                                        <p:attrNameLst>
                                          <p:attrName>style.visibility</p:attrName>
                                        </p:attrNameLst>
                                      </p:cBhvr>
                                      <p:to>
                                        <p:strVal val="visible"/>
                                      </p:to>
                                    </p:set>
                                    <p:animEffect filter="wipe(left)" transition="in">
                                      <p:cBhvr>
                                        <p:cTn id="19" dur="1000"/>
                                        <p:tgtEl>
                                          <p:spTgt spid="461"/>
                                        </p:tgtEl>
                                      </p:cBhvr>
                                    </p:animEffect>
                                  </p:childTnLst>
                                </p:cTn>
                              </p:par>
                            </p:childTnLst>
                          </p:cTn>
                        </p:par>
                        <p:par>
                          <p:cTn id="20" fill="hold">
                            <p:stCondLst>
                              <p:cond delay="4000"/>
                            </p:stCondLst>
                            <p:childTnLst>
                              <p:par>
                                <p:cTn id="21" presetClass="entr" nodeType="afterEffect" presetID="10" grpId="5" fill="hold">
                                  <p:stCondLst>
                                    <p:cond delay="0"/>
                                  </p:stCondLst>
                                  <p:iterate type="el" backwards="0">
                                    <p:tmAbs val="0"/>
                                  </p:iterate>
                                  <p:childTnLst>
                                    <p:set>
                                      <p:cBhvr>
                                        <p:cTn id="22" fill="hold"/>
                                        <p:tgtEl>
                                          <p:spTgt spid="459"/>
                                        </p:tgtEl>
                                        <p:attrNameLst>
                                          <p:attrName>style.visibility</p:attrName>
                                        </p:attrNameLst>
                                      </p:cBhvr>
                                      <p:to>
                                        <p:strVal val="visible"/>
                                      </p:to>
                                    </p:set>
                                    <p:animEffect filter="fade" transition="in">
                                      <p:cBhvr>
                                        <p:cTn id="23" dur="1000"/>
                                        <p:tgtEl>
                                          <p:spTgt spid="459"/>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ID="10" grpId="6" fill="hold">
                                  <p:stCondLst>
                                    <p:cond delay="0"/>
                                  </p:stCondLst>
                                  <p:iterate type="el" backwards="0">
                                    <p:tmAbs val="0"/>
                                  </p:iterate>
                                  <p:childTnLst>
                                    <p:set>
                                      <p:cBhvr>
                                        <p:cTn id="27" fill="hold"/>
                                        <p:tgtEl>
                                          <p:spTgt spid="466">
                                            <p:bg/>
                                          </p:spTgt>
                                        </p:tgtEl>
                                        <p:attrNameLst>
                                          <p:attrName>style.visibility</p:attrName>
                                        </p:attrNameLst>
                                      </p:cBhvr>
                                      <p:to>
                                        <p:strVal val="visible"/>
                                      </p:to>
                                    </p:set>
                                    <p:animEffect filter="fade" transition="in">
                                      <p:cBhvr>
                                        <p:cTn id="28" dur="1000"/>
                                        <p:tgtEl>
                                          <p:spTgt spid="466">
                                            <p:bg/>
                                          </p:spTgt>
                                        </p:tgtEl>
                                      </p:cBhvr>
                                    </p:animEffect>
                                  </p:childTnLst>
                                </p:cTn>
                              </p:par>
                              <p:par>
                                <p:cTn id="29" presetClass="entr" nodeType="withEffect" presetSubtype="0" presetID="10" grpId="6" fill="hold">
                                  <p:stCondLst>
                                    <p:cond delay="0"/>
                                  </p:stCondLst>
                                  <p:iterate type="el" backwards="0">
                                    <p:tmAbs val="0"/>
                                  </p:iterate>
                                  <p:childTnLst>
                                    <p:set>
                                      <p:cBhvr>
                                        <p:cTn id="30" fill="hold"/>
                                        <p:tgtEl>
                                          <p:spTgt spid="466">
                                            <p:txEl>
                                              <p:pRg st="0" end="0"/>
                                            </p:txEl>
                                          </p:spTgt>
                                        </p:tgtEl>
                                        <p:attrNameLst>
                                          <p:attrName>style.visibility</p:attrName>
                                        </p:attrNameLst>
                                      </p:cBhvr>
                                      <p:to>
                                        <p:strVal val="visible"/>
                                      </p:to>
                                    </p:set>
                                    <p:animEffect filter="fade" transition="in">
                                      <p:cBhvr>
                                        <p:cTn id="31" dur="1000"/>
                                        <p:tgtEl>
                                          <p:spTgt spid="46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Class="entr" nodeType="clickEffect" presetID="10" grpId="7" fill="hold">
                                  <p:stCondLst>
                                    <p:cond delay="0"/>
                                  </p:stCondLst>
                                  <p:iterate type="el" backwards="0">
                                    <p:tmAbs val="0"/>
                                  </p:iterate>
                                  <p:childTnLst>
                                    <p:set>
                                      <p:cBhvr>
                                        <p:cTn id="35" fill="hold"/>
                                        <p:tgtEl>
                                          <p:spTgt spid="465"/>
                                        </p:tgtEl>
                                        <p:attrNameLst>
                                          <p:attrName>style.visibility</p:attrName>
                                        </p:attrNameLst>
                                      </p:cBhvr>
                                      <p:to>
                                        <p:strVal val="visible"/>
                                      </p:to>
                                    </p:set>
                                    <p:animEffect filter="fade" transition="in">
                                      <p:cBhvr>
                                        <p:cTn id="36" dur="1000"/>
                                        <p:tgtEl>
                                          <p:spTgt spid="4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5" grpId="7"/>
      <p:bldP build="whole" bldLvl="1" animBg="1" rev="0" advAuto="0" spid="460" grpId="2"/>
      <p:bldP build="whole" bldLvl="1" animBg="1" rev="0" advAuto="0" spid="459" grpId="5"/>
      <p:bldP build="whole" bldLvl="1" animBg="1" rev="0" advAuto="0" spid="458" grpId="1"/>
      <p:bldP build="whole" bldLvl="1" animBg="1" rev="0" advAuto="0" spid="461" grpId="4"/>
      <p:bldP build="whole" bldLvl="1" animBg="1" rev="0" advAuto="0" spid="462" grpId="3"/>
      <p:bldP build="p" bldLvl="5" animBg="1" rev="0" advAuto="0" spid="466" grpId="6"/>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evangelism"/>
          <p:cNvSpPr txBox="1"/>
          <p:nvPr/>
        </p:nvSpPr>
        <p:spPr>
          <a:xfrm>
            <a:off x="10131517" y="2249233"/>
            <a:ext cx="4120966" cy="10033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defRPr sz="5800">
                <a:latin typeface="Mulish ExtraLight ExtraBold"/>
                <a:ea typeface="Mulish ExtraLight ExtraBold"/>
                <a:cs typeface="Mulish ExtraLight ExtraBold"/>
                <a:sym typeface="Mulish ExtraLight ExtraBold"/>
              </a:defRPr>
            </a:lvl1pPr>
          </a:lstStyle>
          <a:p>
            <a:pPr/>
            <a:r>
              <a:t>evangelism</a:t>
            </a:r>
          </a:p>
        </p:txBody>
      </p:sp>
      <p:sp>
        <p:nvSpPr>
          <p:cNvPr id="469" name="discipleship"/>
          <p:cNvSpPr txBox="1"/>
          <p:nvPr/>
        </p:nvSpPr>
        <p:spPr>
          <a:xfrm>
            <a:off x="10058710" y="10349110"/>
            <a:ext cx="4266580" cy="10033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defRPr sz="5800">
                <a:latin typeface="Mulish ExtraLight ExtraBold"/>
                <a:ea typeface="Mulish ExtraLight ExtraBold"/>
                <a:cs typeface="Mulish ExtraLight ExtraBold"/>
                <a:sym typeface="Mulish ExtraLight ExtraBold"/>
              </a:defRPr>
            </a:lvl1pPr>
          </a:lstStyle>
          <a:p>
            <a:pPr/>
            <a:r>
              <a:t>discipleship</a:t>
            </a:r>
          </a:p>
        </p:txBody>
      </p:sp>
      <p:sp>
        <p:nvSpPr>
          <p:cNvPr id="470" name="Line"/>
          <p:cNvSpPr/>
          <p:nvPr/>
        </p:nvSpPr>
        <p:spPr>
          <a:xfrm rot="5400000">
            <a:off x="14998469" y="2248103"/>
            <a:ext cx="3347135" cy="4566210"/>
          </a:xfrm>
          <a:custGeom>
            <a:avLst/>
            <a:gdLst/>
            <a:ahLst/>
            <a:cxnLst>
              <a:cxn ang="0">
                <a:pos x="wd2" y="hd2"/>
              </a:cxn>
              <a:cxn ang="5400000">
                <a:pos x="wd2" y="hd2"/>
              </a:cxn>
              <a:cxn ang="10800000">
                <a:pos x="wd2" y="hd2"/>
              </a:cxn>
              <a:cxn ang="16200000">
                <a:pos x="wd2" y="hd2"/>
              </a:cxn>
            </a:cxnLst>
            <a:rect l="0" t="0" r="r" b="b"/>
            <a:pathLst>
              <a:path w="21232" h="21211" fill="norm" stroke="1" extrusionOk="0">
                <a:moveTo>
                  <a:pt x="86" y="21211"/>
                </a:moveTo>
                <a:cubicBezTo>
                  <a:pt x="-368" y="15715"/>
                  <a:pt x="918" y="10096"/>
                  <a:pt x="5360" y="5734"/>
                </a:cubicBezTo>
                <a:cubicBezTo>
                  <a:pt x="9179" y="1985"/>
                  <a:pt x="15031" y="-389"/>
                  <a:pt x="21232" y="53"/>
                </a:cubicBezTo>
              </a:path>
            </a:pathLst>
          </a:custGeom>
          <a:ln w="101600">
            <a:solidFill>
              <a:srgbClr val="000000"/>
            </a:solidFill>
            <a:miter lim="400000"/>
            <a:tailEnd type="triangle"/>
          </a:ln>
        </p:spPr>
        <p:txBody>
          <a:bodyPr lIns="38100" tIns="38100" rIns="38100" bIns="38100" anchor="ctr"/>
          <a:lstStyle/>
          <a:p>
            <a:pPr defTabSz="2438339">
              <a:defRPr sz="4600"/>
            </a:pPr>
          </a:p>
        </p:txBody>
      </p:sp>
      <p:sp>
        <p:nvSpPr>
          <p:cNvPr id="471" name="Line"/>
          <p:cNvSpPr/>
          <p:nvPr/>
        </p:nvSpPr>
        <p:spPr>
          <a:xfrm rot="16200000">
            <a:off x="15141202" y="7098410"/>
            <a:ext cx="3200429" cy="4458220"/>
          </a:xfrm>
          <a:custGeom>
            <a:avLst/>
            <a:gdLst/>
            <a:ahLst/>
            <a:cxnLst>
              <a:cxn ang="0">
                <a:pos x="wd2" y="hd2"/>
              </a:cxn>
              <a:cxn ang="5400000">
                <a:pos x="wd2" y="hd2"/>
              </a:cxn>
              <a:cxn ang="10800000">
                <a:pos x="wd2" y="hd2"/>
              </a:cxn>
              <a:cxn ang="16200000">
                <a:pos x="wd2" y="hd2"/>
              </a:cxn>
            </a:cxnLst>
            <a:rect l="0" t="0" r="r" b="b"/>
            <a:pathLst>
              <a:path w="21217" h="21599" fill="norm" stroke="1" extrusionOk="0">
                <a:moveTo>
                  <a:pt x="21217" y="21599"/>
                </a:moveTo>
                <a:cubicBezTo>
                  <a:pt x="17455" y="21600"/>
                  <a:pt x="13697" y="20981"/>
                  <a:pt x="10459" y="19421"/>
                </a:cubicBezTo>
                <a:cubicBezTo>
                  <a:pt x="2473" y="15571"/>
                  <a:pt x="-383" y="7673"/>
                  <a:pt x="41" y="0"/>
                </a:cubicBezTo>
              </a:path>
            </a:pathLst>
          </a:custGeom>
          <a:ln w="101600">
            <a:solidFill>
              <a:srgbClr val="000000"/>
            </a:solidFill>
            <a:miter lim="400000"/>
            <a:tailEnd type="triangle"/>
          </a:ln>
        </p:spPr>
        <p:txBody>
          <a:bodyPr lIns="38100" tIns="38100" rIns="38100" bIns="38100" anchor="ctr"/>
          <a:lstStyle/>
          <a:p>
            <a:pPr defTabSz="2438339">
              <a:defRPr sz="4600"/>
            </a:pPr>
          </a:p>
        </p:txBody>
      </p:sp>
      <p:sp>
        <p:nvSpPr>
          <p:cNvPr id="472" name="diagnosis"/>
          <p:cNvSpPr txBox="1"/>
          <p:nvPr/>
        </p:nvSpPr>
        <p:spPr>
          <a:xfrm>
            <a:off x="10869037" y="2897510"/>
            <a:ext cx="2610207" cy="11303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defRPr sz="6600">
                <a:latin typeface="Caveat Regular Regular"/>
                <a:ea typeface="Caveat Regular Regular"/>
                <a:cs typeface="Caveat Regular Regular"/>
                <a:sym typeface="Caveat Regular Regular"/>
              </a:defRPr>
            </a:lvl1pPr>
          </a:lstStyle>
          <a:p>
            <a:pPr/>
            <a:r>
              <a:t>diagnosis</a:t>
            </a:r>
          </a:p>
        </p:txBody>
      </p:sp>
      <p:sp>
        <p:nvSpPr>
          <p:cNvPr id="473" name="remediation"/>
          <p:cNvSpPr txBox="1"/>
          <p:nvPr/>
        </p:nvSpPr>
        <p:spPr>
          <a:xfrm>
            <a:off x="10487914" y="9516191"/>
            <a:ext cx="3408173" cy="11303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defRPr sz="6600">
                <a:latin typeface="Caveat Regular Regular"/>
                <a:ea typeface="Caveat Regular Regular"/>
                <a:cs typeface="Caveat Regular Regular"/>
                <a:sym typeface="Caveat Regular Regular"/>
              </a:defRPr>
            </a:lvl1pPr>
          </a:lstStyle>
          <a:p>
            <a:pPr/>
            <a:r>
              <a:t>remediation</a:t>
            </a:r>
          </a:p>
        </p:txBody>
      </p:sp>
      <p:sp>
        <p:nvSpPr>
          <p:cNvPr id="474" name="life in all its fullness"/>
          <p:cNvSpPr txBox="1"/>
          <p:nvPr/>
        </p:nvSpPr>
        <p:spPr>
          <a:xfrm>
            <a:off x="7087680" y="6769360"/>
            <a:ext cx="10208640" cy="1219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7200">
                <a:latin typeface="Mulish ExtraLight ExtraBold"/>
                <a:ea typeface="Mulish ExtraLight ExtraBold"/>
                <a:cs typeface="Mulish ExtraLight ExtraBold"/>
                <a:sym typeface="Mulish ExtraLight ExtraBold"/>
              </a:defRPr>
            </a:lvl1pPr>
          </a:lstStyle>
          <a:p>
            <a:pPr/>
            <a:r>
              <a:t>life in all its fullness</a:t>
            </a:r>
          </a:p>
        </p:txBody>
      </p:sp>
      <p:sp>
        <p:nvSpPr>
          <p:cNvPr id="475" name="The journey to"/>
          <p:cNvSpPr txBox="1"/>
          <p:nvPr/>
        </p:nvSpPr>
        <p:spPr>
          <a:xfrm>
            <a:off x="9558546" y="5914462"/>
            <a:ext cx="5266908" cy="10668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defRPr sz="6200">
                <a:latin typeface="Mulish ExtraLight Regular"/>
                <a:ea typeface="Mulish ExtraLight Regular"/>
                <a:cs typeface="Mulish ExtraLight Regular"/>
                <a:sym typeface="Mulish ExtraLight Regular"/>
              </a:defRPr>
            </a:lvl1pPr>
          </a:lstStyle>
          <a:p>
            <a:pPr/>
            <a:r>
              <a:t>The journey to</a:t>
            </a:r>
          </a:p>
        </p:txBody>
      </p:sp>
      <p:sp>
        <p:nvSpPr>
          <p:cNvPr id="476" name="reveals truth"/>
          <p:cNvSpPr txBox="1"/>
          <p:nvPr/>
        </p:nvSpPr>
        <p:spPr>
          <a:xfrm>
            <a:off x="17664906" y="6001170"/>
            <a:ext cx="2624693" cy="165227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ctr" defTabSz="2438339">
              <a:lnSpc>
                <a:spcPct val="70000"/>
              </a:lnSpc>
              <a:defRPr sz="5800">
                <a:solidFill>
                  <a:srgbClr val="8D3B38"/>
                </a:solidFill>
                <a:latin typeface="Mulish ExtraLight ExtraBold"/>
                <a:ea typeface="Mulish ExtraLight ExtraBold"/>
                <a:cs typeface="Mulish ExtraLight ExtraBold"/>
                <a:sym typeface="Mulish ExtraLight ExtraBold"/>
              </a:defRPr>
            </a:pPr>
            <a:r>
              <a:t>reveals</a:t>
            </a:r>
            <a:br/>
            <a:r>
              <a:t>truth</a:t>
            </a:r>
          </a:p>
        </p:txBody>
      </p:sp>
      <p:sp>
        <p:nvSpPr>
          <p:cNvPr id="477" name="Line"/>
          <p:cNvSpPr/>
          <p:nvPr/>
        </p:nvSpPr>
        <p:spPr>
          <a:xfrm rot="5402164">
            <a:off x="6027861" y="2044510"/>
            <a:ext cx="3202891" cy="4812001"/>
          </a:xfrm>
          <a:custGeom>
            <a:avLst/>
            <a:gdLst/>
            <a:ahLst/>
            <a:cxnLst>
              <a:cxn ang="0">
                <a:pos x="wd2" y="hd2"/>
              </a:cxn>
              <a:cxn ang="5400000">
                <a:pos x="wd2" y="hd2"/>
              </a:cxn>
              <a:cxn ang="10800000">
                <a:pos x="wd2" y="hd2"/>
              </a:cxn>
              <a:cxn ang="16200000">
                <a:pos x="wd2" y="hd2"/>
              </a:cxn>
            </a:cxnLst>
            <a:rect l="0" t="0" r="r" b="b"/>
            <a:pathLst>
              <a:path w="21217" h="21599" fill="norm" stroke="1" extrusionOk="0">
                <a:moveTo>
                  <a:pt x="21217" y="21599"/>
                </a:moveTo>
                <a:cubicBezTo>
                  <a:pt x="17455" y="21600"/>
                  <a:pt x="13697" y="20981"/>
                  <a:pt x="10459" y="19421"/>
                </a:cubicBezTo>
                <a:cubicBezTo>
                  <a:pt x="2473" y="15571"/>
                  <a:pt x="-383" y="7673"/>
                  <a:pt x="41" y="0"/>
                </a:cubicBezTo>
              </a:path>
            </a:pathLst>
          </a:custGeom>
          <a:ln w="101600">
            <a:solidFill>
              <a:srgbClr val="000000"/>
            </a:solidFill>
            <a:miter lim="400000"/>
            <a:tailEnd type="triangle"/>
          </a:ln>
        </p:spPr>
        <p:txBody>
          <a:bodyPr lIns="38100" tIns="38100" rIns="38100" bIns="38100" anchor="ctr"/>
          <a:lstStyle/>
          <a:p>
            <a:pPr defTabSz="2438339">
              <a:defRPr sz="4600"/>
            </a:pPr>
          </a:p>
        </p:txBody>
      </p:sp>
      <p:sp>
        <p:nvSpPr>
          <p:cNvPr id="478" name="releases grace"/>
          <p:cNvSpPr txBox="1"/>
          <p:nvPr/>
        </p:nvSpPr>
        <p:spPr>
          <a:xfrm>
            <a:off x="3716447" y="6001170"/>
            <a:ext cx="3009704" cy="165227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ctr" defTabSz="2438339">
              <a:lnSpc>
                <a:spcPct val="70000"/>
              </a:lnSpc>
              <a:defRPr sz="5800">
                <a:solidFill>
                  <a:srgbClr val="334E74"/>
                </a:solidFill>
                <a:latin typeface="Mulish ExtraLight ExtraBold"/>
                <a:ea typeface="Mulish ExtraLight ExtraBold"/>
                <a:cs typeface="Mulish ExtraLight ExtraBold"/>
                <a:sym typeface="Mulish ExtraLight ExtraBold"/>
              </a:defRPr>
            </a:pPr>
            <a:r>
              <a:t>releases</a:t>
            </a:r>
            <a:br/>
            <a:r>
              <a:t>grace</a:t>
            </a:r>
          </a:p>
        </p:txBody>
      </p:sp>
      <p:sp>
        <p:nvSpPr>
          <p:cNvPr id="479" name="Line"/>
          <p:cNvSpPr/>
          <p:nvPr/>
        </p:nvSpPr>
        <p:spPr>
          <a:xfrm rot="16196988">
            <a:off x="5860429" y="6990555"/>
            <a:ext cx="3304219" cy="4569939"/>
          </a:xfrm>
          <a:custGeom>
            <a:avLst/>
            <a:gdLst/>
            <a:ahLst/>
            <a:cxnLst>
              <a:cxn ang="0">
                <a:pos x="wd2" y="hd2"/>
              </a:cxn>
              <a:cxn ang="5400000">
                <a:pos x="wd2" y="hd2"/>
              </a:cxn>
              <a:cxn ang="10800000">
                <a:pos x="wd2" y="hd2"/>
              </a:cxn>
              <a:cxn ang="16200000">
                <a:pos x="wd2" y="hd2"/>
              </a:cxn>
            </a:cxnLst>
            <a:rect l="0" t="0" r="r" b="b"/>
            <a:pathLst>
              <a:path w="21514" h="21211" fill="norm" stroke="1" extrusionOk="0">
                <a:moveTo>
                  <a:pt x="5" y="21211"/>
                </a:moveTo>
                <a:cubicBezTo>
                  <a:pt x="-86" y="15748"/>
                  <a:pt x="954" y="10101"/>
                  <a:pt x="5369" y="5735"/>
                </a:cubicBezTo>
                <a:cubicBezTo>
                  <a:pt x="9196" y="1951"/>
                  <a:pt x="15195" y="-389"/>
                  <a:pt x="21514" y="53"/>
                </a:cubicBezTo>
              </a:path>
            </a:pathLst>
          </a:custGeom>
          <a:ln w="101600">
            <a:solidFill>
              <a:srgbClr val="000000"/>
            </a:solidFill>
            <a:miter lim="400000"/>
            <a:tailEnd type="triangle"/>
          </a:ln>
        </p:spPr>
        <p:txBody>
          <a:bodyPr lIns="38100" tIns="38100" rIns="38100" bIns="38100" anchor="ctr"/>
          <a:lstStyle/>
          <a:p>
            <a:pPr defTabSz="2438339">
              <a:defRPr sz="4600"/>
            </a:pPr>
          </a:p>
        </p:txBody>
      </p:sp>
      <p:sp>
        <p:nvSpPr>
          <p:cNvPr id="480" name="Evangelised discipleship"/>
          <p:cNvSpPr txBox="1"/>
          <p:nvPr/>
        </p:nvSpPr>
        <p:spPr>
          <a:xfrm>
            <a:off x="2538976" y="324637"/>
            <a:ext cx="19306049"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Evangelised discipleship</a:t>
            </a:r>
          </a:p>
        </p:txBody>
      </p:sp>
      <p:pic>
        <p:nvPicPr>
          <p:cNvPr id="481" name="Logo small.png" descr="Logo small.png"/>
          <p:cNvPicPr>
            <a:picLocks noChangeAspect="1"/>
          </p:cNvPicPr>
          <p:nvPr/>
        </p:nvPicPr>
        <p:blipFill>
          <a:blip r:embed="rId2">
            <a:extLst/>
          </a:blip>
          <a:stretch>
            <a:fillRect/>
          </a:stretch>
        </p:blipFill>
        <p:spPr>
          <a:xfrm>
            <a:off x="11363771" y="11829125"/>
            <a:ext cx="1656458" cy="1600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70"/>
                                        </p:tgtEl>
                                        <p:attrNameLst>
                                          <p:attrName>style.visibility</p:attrName>
                                        </p:attrNameLst>
                                      </p:cBhvr>
                                      <p:to>
                                        <p:strVal val="visible"/>
                                      </p:to>
                                    </p:set>
                                    <p:animEffect filter="dissolve" transition="in">
                                      <p:cBhvr>
                                        <p:cTn id="7" dur="2000"/>
                                        <p:tgtEl>
                                          <p:spTgt spid="470"/>
                                        </p:tgtEl>
                                      </p:cBhvr>
                                    </p:animEffect>
                                  </p:childTnLst>
                                </p:cTn>
                              </p:par>
                            </p:childTnLst>
                          </p:cTn>
                        </p:par>
                        <p:par>
                          <p:cTn id="8" fill="hold">
                            <p:stCondLst>
                              <p:cond delay="2000"/>
                            </p:stCondLst>
                            <p:childTnLst>
                              <p:par>
                                <p:cTn id="9" presetClass="entr" nodeType="afterEffect" presetID="10" grpId="2" fill="hold">
                                  <p:stCondLst>
                                    <p:cond delay="0"/>
                                  </p:stCondLst>
                                  <p:iterate type="el" backwards="0">
                                    <p:tmAbs val="0"/>
                                  </p:iterate>
                                  <p:childTnLst>
                                    <p:set>
                                      <p:cBhvr>
                                        <p:cTn id="10" fill="hold"/>
                                        <p:tgtEl>
                                          <p:spTgt spid="476"/>
                                        </p:tgtEl>
                                        <p:attrNameLst>
                                          <p:attrName>style.visibility</p:attrName>
                                        </p:attrNameLst>
                                      </p:cBhvr>
                                      <p:to>
                                        <p:strVal val="visible"/>
                                      </p:to>
                                    </p:set>
                                    <p:animEffect filter="fade" transition="in">
                                      <p:cBhvr>
                                        <p:cTn id="11" dur="1000"/>
                                        <p:tgtEl>
                                          <p:spTgt spid="476"/>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471"/>
                                        </p:tgtEl>
                                        <p:attrNameLst>
                                          <p:attrName>style.visibility</p:attrName>
                                        </p:attrNameLst>
                                      </p:cBhvr>
                                      <p:to>
                                        <p:strVal val="visible"/>
                                      </p:to>
                                    </p:set>
                                    <p:animEffect filter="dissolve" transition="in">
                                      <p:cBhvr>
                                        <p:cTn id="16" dur="2000"/>
                                        <p:tgtEl>
                                          <p:spTgt spid="471"/>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9" grpId="4" fill="hold">
                                  <p:stCondLst>
                                    <p:cond delay="0"/>
                                  </p:stCondLst>
                                  <p:iterate type="el" backwards="0">
                                    <p:tmAbs val="0"/>
                                  </p:iterate>
                                  <p:childTnLst>
                                    <p:set>
                                      <p:cBhvr>
                                        <p:cTn id="20" fill="hold"/>
                                        <p:tgtEl>
                                          <p:spTgt spid="479"/>
                                        </p:tgtEl>
                                        <p:attrNameLst>
                                          <p:attrName>style.visibility</p:attrName>
                                        </p:attrNameLst>
                                      </p:cBhvr>
                                      <p:to>
                                        <p:strVal val="visible"/>
                                      </p:to>
                                    </p:set>
                                    <p:animEffect filter="dissolve" transition="in">
                                      <p:cBhvr>
                                        <p:cTn id="21" dur="2000"/>
                                        <p:tgtEl>
                                          <p:spTgt spid="479"/>
                                        </p:tgtEl>
                                      </p:cBhvr>
                                    </p:animEffect>
                                  </p:childTnLst>
                                </p:cTn>
                              </p:par>
                            </p:childTnLst>
                          </p:cTn>
                        </p:par>
                        <p:par>
                          <p:cTn id="22" fill="hold">
                            <p:stCondLst>
                              <p:cond delay="2000"/>
                            </p:stCondLst>
                            <p:childTnLst>
                              <p:par>
                                <p:cTn id="23" presetClass="entr" nodeType="afterEffect" presetID="10" grpId="5" fill="hold">
                                  <p:stCondLst>
                                    <p:cond delay="0"/>
                                  </p:stCondLst>
                                  <p:iterate type="el" backwards="0">
                                    <p:tmAbs val="0"/>
                                  </p:iterate>
                                  <p:childTnLst>
                                    <p:set>
                                      <p:cBhvr>
                                        <p:cTn id="24" fill="hold"/>
                                        <p:tgtEl>
                                          <p:spTgt spid="478"/>
                                        </p:tgtEl>
                                        <p:attrNameLst>
                                          <p:attrName>style.visibility</p:attrName>
                                        </p:attrNameLst>
                                      </p:cBhvr>
                                      <p:to>
                                        <p:strVal val="visible"/>
                                      </p:to>
                                    </p:set>
                                    <p:animEffect filter="fade" transition="in">
                                      <p:cBhvr>
                                        <p:cTn id="25" dur="1000"/>
                                        <p:tgtEl>
                                          <p:spTgt spid="478"/>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6" fill="hold">
                                  <p:stCondLst>
                                    <p:cond delay="0"/>
                                  </p:stCondLst>
                                  <p:iterate type="el" backwards="0">
                                    <p:tmAbs val="0"/>
                                  </p:iterate>
                                  <p:childTnLst>
                                    <p:set>
                                      <p:cBhvr>
                                        <p:cTn id="29" fill="hold"/>
                                        <p:tgtEl>
                                          <p:spTgt spid="477"/>
                                        </p:tgtEl>
                                        <p:attrNameLst>
                                          <p:attrName>style.visibility</p:attrName>
                                        </p:attrNameLst>
                                      </p:cBhvr>
                                      <p:to>
                                        <p:strVal val="visible"/>
                                      </p:to>
                                    </p:set>
                                    <p:animEffect filter="dissolve" transition="in">
                                      <p:cBhvr>
                                        <p:cTn id="30" dur="2000"/>
                                        <p:tgtEl>
                                          <p:spTgt spid="477"/>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7" fill="hold">
                                  <p:stCondLst>
                                    <p:cond delay="0"/>
                                  </p:stCondLst>
                                  <p:iterate type="el" backwards="0">
                                    <p:tmAbs val="0"/>
                                  </p:iterate>
                                  <p:childTnLst>
                                    <p:set>
                                      <p:cBhvr>
                                        <p:cTn id="34" fill="hold"/>
                                        <p:tgtEl>
                                          <p:spTgt spid="472"/>
                                        </p:tgtEl>
                                        <p:attrNameLst>
                                          <p:attrName>style.visibility</p:attrName>
                                        </p:attrNameLst>
                                      </p:cBhvr>
                                      <p:to>
                                        <p:strVal val="visible"/>
                                      </p:to>
                                    </p:set>
                                    <p:animEffect filter="fade" transition="in">
                                      <p:cBhvr>
                                        <p:cTn id="35" dur="1000"/>
                                        <p:tgtEl>
                                          <p:spTgt spid="472"/>
                                        </p:tgtEl>
                                      </p:cBhvr>
                                    </p:animEffect>
                                  </p:childTnLst>
                                </p:cTn>
                              </p:par>
                            </p:childTnLst>
                          </p:cTn>
                        </p:par>
                        <p:par>
                          <p:cTn id="36" fill="hold">
                            <p:stCondLst>
                              <p:cond delay="1000"/>
                            </p:stCondLst>
                            <p:childTnLst>
                              <p:par>
                                <p:cTn id="37" presetClass="entr" nodeType="afterEffect" presetID="10" grpId="8" fill="hold">
                                  <p:stCondLst>
                                    <p:cond delay="0"/>
                                  </p:stCondLst>
                                  <p:iterate type="el" backwards="0">
                                    <p:tmAbs val="0"/>
                                  </p:iterate>
                                  <p:childTnLst>
                                    <p:set>
                                      <p:cBhvr>
                                        <p:cTn id="38" fill="hold"/>
                                        <p:tgtEl>
                                          <p:spTgt spid="473"/>
                                        </p:tgtEl>
                                        <p:attrNameLst>
                                          <p:attrName>style.visibility</p:attrName>
                                        </p:attrNameLst>
                                      </p:cBhvr>
                                      <p:to>
                                        <p:strVal val="visible"/>
                                      </p:to>
                                    </p:set>
                                    <p:animEffect filter="fade" transition="in">
                                      <p:cBhvr>
                                        <p:cTn id="39" dur="1000"/>
                                        <p:tgtEl>
                                          <p:spTgt spid="4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8" grpId="5"/>
      <p:bldP build="whole" bldLvl="1" animBg="1" rev="0" advAuto="0" spid="470" grpId="1"/>
      <p:bldP build="whole" bldLvl="1" animBg="1" rev="0" advAuto="0" spid="477" grpId="6"/>
      <p:bldP build="whole" bldLvl="1" animBg="1" rev="0" advAuto="0" spid="472" grpId="7"/>
      <p:bldP build="whole" bldLvl="1" animBg="1" rev="0" advAuto="0" spid="471" grpId="3"/>
      <p:bldP build="whole" bldLvl="1" animBg="1" rev="0" advAuto="0" spid="479" grpId="4"/>
      <p:bldP build="whole" bldLvl="1" animBg="1" rev="0" advAuto="0" spid="473" grpId="8"/>
      <p:bldP build="whole" bldLvl="1" animBg="1" rev="0" advAuto="0" spid="476" grpId="2"/>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3" name="pasted-movie.png" descr="pasted-movie.png"/>
          <p:cNvPicPr>
            <a:picLocks noChangeAspect="1"/>
          </p:cNvPicPr>
          <p:nvPr/>
        </p:nvPicPr>
        <p:blipFill>
          <a:blip r:embed="rId2">
            <a:extLst/>
          </a:blip>
          <a:stretch>
            <a:fillRect/>
          </a:stretch>
        </p:blipFill>
        <p:spPr>
          <a:xfrm>
            <a:off x="5415986" y="1980650"/>
            <a:ext cx="7174383" cy="11571582"/>
          </a:xfrm>
          <a:prstGeom prst="rect">
            <a:avLst/>
          </a:prstGeom>
          <a:ln w="12700">
            <a:miter lim="400000"/>
          </a:ln>
        </p:spPr>
      </p:pic>
      <p:sp>
        <p:nvSpPr>
          <p:cNvPr id="484" name="Share my yoke"/>
          <p:cNvSpPr txBox="1"/>
          <p:nvPr/>
        </p:nvSpPr>
        <p:spPr>
          <a:xfrm>
            <a:off x="487207" y="311937"/>
            <a:ext cx="23409587"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Share my yoke</a:t>
            </a:r>
          </a:p>
        </p:txBody>
      </p:sp>
      <p:sp>
        <p:nvSpPr>
          <p:cNvPr id="485" name="The fixed leg of discipleship…"/>
          <p:cNvSpPr txBox="1"/>
          <p:nvPr/>
        </p:nvSpPr>
        <p:spPr>
          <a:xfrm>
            <a:off x="1661805" y="5620140"/>
            <a:ext cx="6210422" cy="597408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r" defTabSz="2438339">
              <a:spcBef>
                <a:spcPts val="3800"/>
              </a:spcBef>
              <a:defRPr sz="3800">
                <a:solidFill>
                  <a:srgbClr val="37547E"/>
                </a:solidFill>
                <a:latin typeface="Mulish ExtraLight Black"/>
                <a:ea typeface="Mulish ExtraLight Black"/>
                <a:cs typeface="Mulish ExtraLight Black"/>
                <a:sym typeface="Mulish ExtraLight Black"/>
              </a:defRPr>
            </a:pPr>
            <a:r>
              <a:t>The fixed leg of discipleship</a:t>
            </a:r>
          </a:p>
          <a:p>
            <a:pPr algn="r" defTabSz="2438339">
              <a:spcBef>
                <a:spcPts val="3800"/>
              </a:spcBef>
              <a:defRPr sz="3800">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Being</a:t>
            </a:r>
            <a:r>
              <a:t> reminded of</a:t>
            </a:r>
            <a:br/>
            <a:r>
              <a:t>Jesus’ delight</a:t>
            </a:r>
          </a:p>
          <a:p>
            <a:pPr algn="r" defTabSz="2438339">
              <a:spcBef>
                <a:spcPts val="3800"/>
              </a:spcBef>
              <a:defRPr sz="3800">
                <a:latin typeface="Mulish ExtraLight Regular"/>
                <a:ea typeface="Mulish ExtraLight Regular"/>
                <a:cs typeface="Mulish ExtraLight Regular"/>
                <a:sym typeface="Mulish ExtraLight Regular"/>
              </a:defRPr>
            </a:pPr>
            <a:r>
              <a:t>Focusing on your</a:t>
            </a:r>
            <a:br/>
            <a:r>
              <a:rPr>
                <a:latin typeface="Mulish ExtraLight Black"/>
                <a:ea typeface="Mulish ExtraLight Black"/>
                <a:cs typeface="Mulish ExtraLight Black"/>
                <a:sym typeface="Mulish ExtraLight Black"/>
              </a:rPr>
              <a:t>maximum</a:t>
            </a:r>
            <a:r>
              <a:t> factors</a:t>
            </a:r>
          </a:p>
          <a:p>
            <a:pPr algn="r" defTabSz="2438339">
              <a:spcBef>
                <a:spcPts val="3800"/>
              </a:spcBef>
              <a:defRPr sz="3800">
                <a:latin typeface="Mulish ExtraLight Regular"/>
                <a:ea typeface="Mulish ExtraLight Regular"/>
                <a:cs typeface="Mulish ExtraLight Regular"/>
                <a:sym typeface="Mulish ExtraLight Regular"/>
              </a:defRPr>
            </a:pPr>
            <a:r>
              <a:t>What is </a:t>
            </a:r>
            <a:r>
              <a:rPr>
                <a:latin typeface="Mulish ExtraLight Black"/>
                <a:ea typeface="Mulish ExtraLight Black"/>
                <a:cs typeface="Mulish ExtraLight Black"/>
                <a:sym typeface="Mulish ExtraLight Black"/>
              </a:rPr>
              <a:t>good or</a:t>
            </a:r>
            <a:br>
              <a:rPr>
                <a:latin typeface="Mulish ExtraLight Black"/>
                <a:ea typeface="Mulish ExtraLight Black"/>
                <a:cs typeface="Mulish ExtraLight Black"/>
                <a:sym typeface="Mulish ExtraLight Black"/>
              </a:rPr>
            </a:br>
            <a:r>
              <a:rPr>
                <a:latin typeface="Mulish ExtraLight Black"/>
                <a:ea typeface="Mulish ExtraLight Black"/>
                <a:cs typeface="Mulish ExtraLight Black"/>
                <a:sym typeface="Mulish ExtraLight Black"/>
              </a:rPr>
              <a:t>getting better</a:t>
            </a:r>
          </a:p>
        </p:txBody>
      </p:sp>
      <p:sp>
        <p:nvSpPr>
          <p:cNvPr id="486" name="The free leg of discipleship…"/>
          <p:cNvSpPr txBox="1"/>
          <p:nvPr/>
        </p:nvSpPr>
        <p:spPr>
          <a:xfrm>
            <a:off x="9111196" y="5620140"/>
            <a:ext cx="6210423" cy="597408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2438339">
              <a:spcBef>
                <a:spcPts val="3800"/>
              </a:spcBef>
              <a:defRPr sz="3800">
                <a:solidFill>
                  <a:srgbClr val="477B3A"/>
                </a:solidFill>
                <a:latin typeface="Mulish ExtraLight Black"/>
                <a:ea typeface="Mulish ExtraLight Black"/>
                <a:cs typeface="Mulish ExtraLight Black"/>
                <a:sym typeface="Mulish ExtraLight Black"/>
              </a:defRPr>
            </a:pPr>
            <a:r>
              <a:t>The free leg of discipleship</a:t>
            </a:r>
          </a:p>
          <a:p>
            <a:pPr algn="ctr" defTabSz="2438339">
              <a:spcBef>
                <a:spcPts val="3800"/>
              </a:spcBef>
              <a:defRPr sz="3800">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Becoming</a:t>
            </a:r>
            <a:r>
              <a:t> all Jesus knows you can become</a:t>
            </a:r>
          </a:p>
          <a:p>
            <a:pPr algn="ctr" defTabSz="2438339">
              <a:spcBef>
                <a:spcPts val="3800"/>
              </a:spcBef>
              <a:defRPr sz="3800">
                <a:latin typeface="Mulish ExtraLight Regular"/>
                <a:ea typeface="Mulish ExtraLight Regular"/>
                <a:cs typeface="Mulish ExtraLight Regular"/>
                <a:sym typeface="Mulish ExtraLight Regular"/>
              </a:defRPr>
            </a:pPr>
            <a:r>
              <a:t>Focusing on your</a:t>
            </a:r>
            <a:br/>
            <a:r>
              <a:rPr>
                <a:latin typeface="Mulish ExtraLight Black"/>
                <a:ea typeface="Mulish ExtraLight Black"/>
                <a:cs typeface="Mulish ExtraLight Black"/>
                <a:sym typeface="Mulish ExtraLight Black"/>
              </a:rPr>
              <a:t>minimum</a:t>
            </a:r>
            <a:r>
              <a:t> factors</a:t>
            </a:r>
          </a:p>
          <a:p>
            <a:pPr algn="ctr" defTabSz="2438339">
              <a:spcBef>
                <a:spcPts val="3800"/>
              </a:spcBef>
              <a:defRPr sz="3800">
                <a:latin typeface="Mulish ExtraLight Regular"/>
                <a:ea typeface="Mulish ExtraLight Regular"/>
                <a:cs typeface="Mulish ExtraLight Regular"/>
                <a:sym typeface="Mulish ExtraLight Regular"/>
              </a:defRPr>
            </a:pPr>
            <a:r>
              <a:t>What you need </a:t>
            </a:r>
            <a:r>
              <a:rPr>
                <a:latin typeface="Mulish ExtraLight Black"/>
                <a:ea typeface="Mulish ExtraLight Black"/>
                <a:cs typeface="Mulish ExtraLight Black"/>
                <a:sym typeface="Mulish ExtraLight Black"/>
              </a:rPr>
              <a:t>to be transformed</a:t>
            </a:r>
          </a:p>
        </p:txBody>
      </p:sp>
      <p:sp>
        <p:nvSpPr>
          <p:cNvPr id="487" name="Attending to the fixed and free leg of another…"/>
          <p:cNvSpPr txBox="1"/>
          <p:nvPr/>
        </p:nvSpPr>
        <p:spPr>
          <a:xfrm>
            <a:off x="16560588" y="5620140"/>
            <a:ext cx="6628595" cy="597408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defTabSz="2438339">
              <a:spcBef>
                <a:spcPts val="3800"/>
              </a:spcBef>
              <a:defRPr sz="3800">
                <a:solidFill>
                  <a:srgbClr val="98403D"/>
                </a:solidFill>
                <a:latin typeface="Mulish ExtraLight Black"/>
                <a:ea typeface="Mulish ExtraLight Black"/>
                <a:cs typeface="Mulish ExtraLight Black"/>
                <a:sym typeface="Mulish ExtraLight Black"/>
              </a:defRPr>
            </a:pPr>
            <a:r>
              <a:t>Attending to the fixed</a:t>
            </a:r>
            <a:br/>
            <a:r>
              <a:t>and free leg of another</a:t>
            </a:r>
          </a:p>
          <a:p>
            <a:pPr defTabSz="2438339">
              <a:spcBef>
                <a:spcPts val="3800"/>
              </a:spcBef>
              <a:defRPr sz="3800">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Doing</a:t>
            </a:r>
            <a:r>
              <a:t> for others what Jesus has done for you</a:t>
            </a:r>
          </a:p>
          <a:p>
            <a:pPr defTabSz="2438339">
              <a:spcBef>
                <a:spcPts val="3800"/>
              </a:spcBef>
              <a:defRPr sz="3800">
                <a:latin typeface="Mulish ExtraLight Regular"/>
                <a:ea typeface="Mulish ExtraLight Regular"/>
                <a:cs typeface="Mulish ExtraLight Regular"/>
                <a:sym typeface="Mulish ExtraLight Regular"/>
              </a:defRPr>
            </a:pPr>
            <a:r>
              <a:t>Focusing on the </a:t>
            </a:r>
            <a:r>
              <a:rPr>
                <a:latin typeface="Mulish ExtraLight Black"/>
                <a:ea typeface="Mulish ExtraLight Black"/>
                <a:cs typeface="Mulish ExtraLight Black"/>
                <a:sym typeface="Mulish ExtraLight Black"/>
              </a:rPr>
              <a:t>maximum</a:t>
            </a:r>
            <a:r>
              <a:t> or </a:t>
            </a:r>
            <a:r>
              <a:rPr>
                <a:latin typeface="Mulish ExtraLight Black"/>
                <a:ea typeface="Mulish ExtraLight Black"/>
                <a:cs typeface="Mulish ExtraLight Black"/>
                <a:sym typeface="Mulish ExtraLight Black"/>
              </a:rPr>
              <a:t>minimum</a:t>
            </a:r>
            <a:r>
              <a:t> factors of others as needed</a:t>
            </a:r>
          </a:p>
          <a:p>
            <a:pPr defTabSz="2438339">
              <a:spcBef>
                <a:spcPts val="3800"/>
              </a:spcBef>
              <a:defRPr sz="3800">
                <a:latin typeface="Mulish ExtraLight Regular"/>
                <a:ea typeface="Mulish ExtraLight Regular"/>
                <a:cs typeface="Mulish ExtraLight Regular"/>
                <a:sym typeface="Mulish ExtraLight Regular"/>
              </a:defRPr>
            </a:pPr>
            <a:r>
              <a:t>What they </a:t>
            </a:r>
            <a:r>
              <a:rPr>
                <a:latin typeface="Mulish ExtraLight Black"/>
                <a:ea typeface="Mulish ExtraLight Black"/>
                <a:cs typeface="Mulish ExtraLight Black"/>
                <a:sym typeface="Mulish ExtraLight Black"/>
              </a:rPr>
              <a:t>need right now</a:t>
            </a:r>
          </a:p>
        </p:txBody>
      </p:sp>
      <p:sp>
        <p:nvSpPr>
          <p:cNvPr id="488" name="Come to me, all you who are weary and burdened, and I will give you rest.…"/>
          <p:cNvSpPr txBox="1"/>
          <p:nvPr/>
        </p:nvSpPr>
        <p:spPr>
          <a:xfrm>
            <a:off x="3484467" y="1994425"/>
            <a:ext cx="17415067" cy="333756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spcBef>
                <a:spcPts val="1800"/>
              </a:spcBef>
              <a:defRPr i="1" sz="3800">
                <a:latin typeface="Mulish ExtraLight Regular"/>
                <a:ea typeface="Mulish ExtraLight Regular"/>
                <a:cs typeface="Mulish ExtraLight Regular"/>
                <a:sym typeface="Mulish ExtraLight Regular"/>
              </a:defRPr>
            </a:pPr>
            <a:r>
              <a:t>Come to me, all you who are weary and burdened, and I will give you rest.</a:t>
            </a:r>
          </a:p>
          <a:p>
            <a:pPr algn="ctr" defTabSz="2438339">
              <a:spcBef>
                <a:spcPts val="1800"/>
              </a:spcBef>
              <a:defRPr i="1" sz="3800">
                <a:latin typeface="Mulish ExtraLight Regular"/>
                <a:ea typeface="Mulish ExtraLight Regular"/>
                <a:cs typeface="Mulish ExtraLight Regular"/>
                <a:sym typeface="Mulish ExtraLight Regular"/>
              </a:defRPr>
            </a:pPr>
            <a:r>
              <a:t>Take my yoke upon you and learn from me,</a:t>
            </a:r>
            <a:br/>
            <a:r>
              <a:t>for I am gentle and humble in heart,</a:t>
            </a:r>
            <a:br/>
            <a:r>
              <a:t>and you will find rest for your souls.</a:t>
            </a:r>
          </a:p>
          <a:p>
            <a:pPr algn="ctr" defTabSz="2438339">
              <a:spcBef>
                <a:spcPts val="1800"/>
              </a:spcBef>
              <a:defRPr i="1" sz="3800">
                <a:latin typeface="Mulish ExtraLight Regular"/>
                <a:ea typeface="Mulish ExtraLight Regular"/>
                <a:cs typeface="Mulish ExtraLight Regular"/>
                <a:sym typeface="Mulish ExtraLight Regular"/>
              </a:defRPr>
            </a:pPr>
            <a:r>
              <a:t>For my yoke is easy and my burden is light.</a:t>
            </a:r>
          </a:p>
        </p:txBody>
      </p:sp>
      <p:pic>
        <p:nvPicPr>
          <p:cNvPr id="489" name="Logo small.png" descr="Logo small.png"/>
          <p:cNvPicPr>
            <a:picLocks noChangeAspect="1"/>
          </p:cNvPicPr>
          <p:nvPr/>
        </p:nvPicPr>
        <p:blipFill>
          <a:blip r:embed="rId3">
            <a:extLst/>
          </a:blip>
          <a:stretch>
            <a:fillRect/>
          </a:stretch>
        </p:blipFill>
        <p:spPr>
          <a:xfrm>
            <a:off x="22343581" y="323999"/>
            <a:ext cx="1656458" cy="1600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88"/>
                                        </p:tgtEl>
                                        <p:attrNameLst>
                                          <p:attrName>style.visibility</p:attrName>
                                        </p:attrNameLst>
                                      </p:cBhvr>
                                      <p:to>
                                        <p:strVal val="visible"/>
                                      </p:to>
                                    </p:set>
                                    <p:animEffect filter="fade" transition="in">
                                      <p:cBhvr>
                                        <p:cTn id="7" dur="1000"/>
                                        <p:tgtEl>
                                          <p:spTgt spid="48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483"/>
                                        </p:tgtEl>
                                        <p:attrNameLst>
                                          <p:attrName>style.visibility</p:attrName>
                                        </p:attrNameLst>
                                      </p:cBhvr>
                                      <p:to>
                                        <p:strVal val="visible"/>
                                      </p:to>
                                    </p:set>
                                    <p:animEffect filter="fade" transition="in">
                                      <p:cBhvr>
                                        <p:cTn id="12" dur="1000"/>
                                        <p:tgtEl>
                                          <p:spTgt spid="48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485">
                                            <p:bg/>
                                          </p:spTgt>
                                        </p:tgtEl>
                                        <p:attrNameLst>
                                          <p:attrName>style.visibility</p:attrName>
                                        </p:attrNameLst>
                                      </p:cBhvr>
                                      <p:to>
                                        <p:strVal val="visible"/>
                                      </p:to>
                                    </p:set>
                                    <p:animEffect filter="fade" transition="in">
                                      <p:cBhvr>
                                        <p:cTn id="17" dur="1000"/>
                                        <p:tgtEl>
                                          <p:spTgt spid="485">
                                            <p:bg/>
                                          </p:spTgt>
                                        </p:tgtEl>
                                      </p:cBhvr>
                                    </p:animEffect>
                                  </p:childTnLst>
                                </p:cTn>
                              </p:par>
                              <p:par>
                                <p:cTn id="18" presetClass="entr" nodeType="withEffect" presetSubtype="0" presetID="10" grpId="3" fill="hold">
                                  <p:stCondLst>
                                    <p:cond delay="0"/>
                                  </p:stCondLst>
                                  <p:iterate type="el" backwards="0">
                                    <p:tmAbs val="0"/>
                                  </p:iterate>
                                  <p:childTnLst>
                                    <p:set>
                                      <p:cBhvr>
                                        <p:cTn id="19" fill="hold"/>
                                        <p:tgtEl>
                                          <p:spTgt spid="485">
                                            <p:txEl>
                                              <p:pRg st="0" end="0"/>
                                            </p:txEl>
                                          </p:spTgt>
                                        </p:tgtEl>
                                        <p:attrNameLst>
                                          <p:attrName>style.visibility</p:attrName>
                                        </p:attrNameLst>
                                      </p:cBhvr>
                                      <p:to>
                                        <p:strVal val="visible"/>
                                      </p:to>
                                    </p:set>
                                    <p:animEffect filter="fade" transition="in">
                                      <p:cBhvr>
                                        <p:cTn id="20" dur="1000"/>
                                        <p:tgtEl>
                                          <p:spTgt spid="485">
                                            <p:txEl>
                                              <p:pRg st="0" end="0"/>
                                            </p:txEl>
                                          </p:spTgt>
                                        </p:tgtEl>
                                      </p:cBhvr>
                                    </p:animEffect>
                                  </p:childTnLst>
                                </p:cTn>
                              </p:par>
                            </p:childTnLst>
                          </p:cTn>
                        </p:par>
                        <p:par>
                          <p:cTn id="21" fill="hold">
                            <p:stCondLst>
                              <p:cond delay="1000"/>
                            </p:stCondLst>
                            <p:childTnLst>
                              <p:par>
                                <p:cTn id="22" presetClass="entr" nodeType="afterEffect" presetID="10" grpId="3" fill="hold">
                                  <p:stCondLst>
                                    <p:cond delay="0"/>
                                  </p:stCondLst>
                                  <p:iterate type="el" backwards="0">
                                    <p:tmAbs val="0"/>
                                  </p:iterate>
                                  <p:childTnLst>
                                    <p:set>
                                      <p:cBhvr>
                                        <p:cTn id="23" fill="hold"/>
                                        <p:tgtEl>
                                          <p:spTgt spid="485">
                                            <p:txEl>
                                              <p:pRg st="1" end="1"/>
                                            </p:txEl>
                                          </p:spTgt>
                                        </p:tgtEl>
                                        <p:attrNameLst>
                                          <p:attrName>style.visibility</p:attrName>
                                        </p:attrNameLst>
                                      </p:cBhvr>
                                      <p:to>
                                        <p:strVal val="visible"/>
                                      </p:to>
                                    </p:set>
                                    <p:animEffect filter="fade" transition="in">
                                      <p:cBhvr>
                                        <p:cTn id="24" dur="1000"/>
                                        <p:tgtEl>
                                          <p:spTgt spid="48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ID="10" grpId="3" fill="hold">
                                  <p:stCondLst>
                                    <p:cond delay="0"/>
                                  </p:stCondLst>
                                  <p:iterate type="el" backwards="0">
                                    <p:tmAbs val="0"/>
                                  </p:iterate>
                                  <p:childTnLst>
                                    <p:set>
                                      <p:cBhvr>
                                        <p:cTn id="28" fill="hold"/>
                                        <p:tgtEl>
                                          <p:spTgt spid="485">
                                            <p:txEl>
                                              <p:pRg st="2" end="2"/>
                                            </p:txEl>
                                          </p:spTgt>
                                        </p:tgtEl>
                                        <p:attrNameLst>
                                          <p:attrName>style.visibility</p:attrName>
                                        </p:attrNameLst>
                                      </p:cBhvr>
                                      <p:to>
                                        <p:strVal val="visible"/>
                                      </p:to>
                                    </p:set>
                                    <p:animEffect filter="fade" transition="in">
                                      <p:cBhvr>
                                        <p:cTn id="29" dur="1000"/>
                                        <p:tgtEl>
                                          <p:spTgt spid="485">
                                            <p:txEl>
                                              <p:pRg st="2" end="2"/>
                                            </p:txEl>
                                          </p:spTgt>
                                        </p:tgtEl>
                                      </p:cBhvr>
                                    </p:animEffect>
                                  </p:childTnLst>
                                </p:cTn>
                              </p:par>
                            </p:childTnLst>
                          </p:cTn>
                        </p:par>
                        <p:par>
                          <p:cTn id="30" fill="hold">
                            <p:stCondLst>
                              <p:cond delay="1000"/>
                            </p:stCondLst>
                            <p:childTnLst>
                              <p:par>
                                <p:cTn id="31" presetClass="entr" nodeType="afterEffect" presetID="10" grpId="3" fill="hold">
                                  <p:stCondLst>
                                    <p:cond delay="0"/>
                                  </p:stCondLst>
                                  <p:iterate type="el" backwards="0">
                                    <p:tmAbs val="0"/>
                                  </p:iterate>
                                  <p:childTnLst>
                                    <p:set>
                                      <p:cBhvr>
                                        <p:cTn id="32" fill="hold"/>
                                        <p:tgtEl>
                                          <p:spTgt spid="485">
                                            <p:txEl>
                                              <p:pRg st="3" end="3"/>
                                            </p:txEl>
                                          </p:spTgt>
                                        </p:tgtEl>
                                        <p:attrNameLst>
                                          <p:attrName>style.visibility</p:attrName>
                                        </p:attrNameLst>
                                      </p:cBhvr>
                                      <p:to>
                                        <p:strVal val="visible"/>
                                      </p:to>
                                    </p:set>
                                    <p:animEffect filter="fade" transition="in">
                                      <p:cBhvr>
                                        <p:cTn id="33" dur="1000"/>
                                        <p:tgtEl>
                                          <p:spTgt spid="485">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Class="entr" nodeType="clickEffect" presetID="10" grpId="4" fill="hold">
                                  <p:stCondLst>
                                    <p:cond delay="0"/>
                                  </p:stCondLst>
                                  <p:iterate type="el" backwards="0">
                                    <p:tmAbs val="0"/>
                                  </p:iterate>
                                  <p:childTnLst>
                                    <p:set>
                                      <p:cBhvr>
                                        <p:cTn id="37" fill="hold"/>
                                        <p:tgtEl>
                                          <p:spTgt spid="486">
                                            <p:bg/>
                                          </p:spTgt>
                                        </p:tgtEl>
                                        <p:attrNameLst>
                                          <p:attrName>style.visibility</p:attrName>
                                        </p:attrNameLst>
                                      </p:cBhvr>
                                      <p:to>
                                        <p:strVal val="visible"/>
                                      </p:to>
                                    </p:set>
                                    <p:animEffect filter="fade" transition="in">
                                      <p:cBhvr>
                                        <p:cTn id="38" dur="1000"/>
                                        <p:tgtEl>
                                          <p:spTgt spid="486">
                                            <p:bg/>
                                          </p:spTgt>
                                        </p:tgtEl>
                                      </p:cBhvr>
                                    </p:animEffect>
                                  </p:childTnLst>
                                </p:cTn>
                              </p:par>
                              <p:par>
                                <p:cTn id="39" presetClass="entr" nodeType="withEffect" presetSubtype="0" presetID="10" grpId="4" fill="hold">
                                  <p:stCondLst>
                                    <p:cond delay="0"/>
                                  </p:stCondLst>
                                  <p:iterate type="el" backwards="0">
                                    <p:tmAbs val="0"/>
                                  </p:iterate>
                                  <p:childTnLst>
                                    <p:set>
                                      <p:cBhvr>
                                        <p:cTn id="40" fill="hold"/>
                                        <p:tgtEl>
                                          <p:spTgt spid="486">
                                            <p:txEl>
                                              <p:pRg st="0" end="0"/>
                                            </p:txEl>
                                          </p:spTgt>
                                        </p:tgtEl>
                                        <p:attrNameLst>
                                          <p:attrName>style.visibility</p:attrName>
                                        </p:attrNameLst>
                                      </p:cBhvr>
                                      <p:to>
                                        <p:strVal val="visible"/>
                                      </p:to>
                                    </p:set>
                                    <p:animEffect filter="fade" transition="in">
                                      <p:cBhvr>
                                        <p:cTn id="41" dur="1000"/>
                                        <p:tgtEl>
                                          <p:spTgt spid="486">
                                            <p:txEl>
                                              <p:pRg st="0" end="0"/>
                                            </p:txEl>
                                          </p:spTgt>
                                        </p:tgtEl>
                                      </p:cBhvr>
                                    </p:animEffect>
                                  </p:childTnLst>
                                </p:cTn>
                              </p:par>
                            </p:childTnLst>
                          </p:cTn>
                        </p:par>
                        <p:par>
                          <p:cTn id="42" fill="hold">
                            <p:stCondLst>
                              <p:cond delay="1000"/>
                            </p:stCondLst>
                            <p:childTnLst>
                              <p:par>
                                <p:cTn id="43" presetClass="entr" nodeType="afterEffect" presetID="10" grpId="4" fill="hold">
                                  <p:stCondLst>
                                    <p:cond delay="0"/>
                                  </p:stCondLst>
                                  <p:iterate type="el" backwards="0">
                                    <p:tmAbs val="0"/>
                                  </p:iterate>
                                  <p:childTnLst>
                                    <p:set>
                                      <p:cBhvr>
                                        <p:cTn id="44" fill="hold"/>
                                        <p:tgtEl>
                                          <p:spTgt spid="486">
                                            <p:txEl>
                                              <p:pRg st="1" end="1"/>
                                            </p:txEl>
                                          </p:spTgt>
                                        </p:tgtEl>
                                        <p:attrNameLst>
                                          <p:attrName>style.visibility</p:attrName>
                                        </p:attrNameLst>
                                      </p:cBhvr>
                                      <p:to>
                                        <p:strVal val="visible"/>
                                      </p:to>
                                    </p:set>
                                    <p:animEffect filter="fade" transition="in">
                                      <p:cBhvr>
                                        <p:cTn id="45" dur="1000"/>
                                        <p:tgtEl>
                                          <p:spTgt spid="486">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10" grpId="4" fill="hold">
                                  <p:stCondLst>
                                    <p:cond delay="0"/>
                                  </p:stCondLst>
                                  <p:iterate type="el" backwards="0">
                                    <p:tmAbs val="0"/>
                                  </p:iterate>
                                  <p:childTnLst>
                                    <p:set>
                                      <p:cBhvr>
                                        <p:cTn id="49" fill="hold"/>
                                        <p:tgtEl>
                                          <p:spTgt spid="486">
                                            <p:txEl>
                                              <p:pRg st="2" end="2"/>
                                            </p:txEl>
                                          </p:spTgt>
                                        </p:tgtEl>
                                        <p:attrNameLst>
                                          <p:attrName>style.visibility</p:attrName>
                                        </p:attrNameLst>
                                      </p:cBhvr>
                                      <p:to>
                                        <p:strVal val="visible"/>
                                      </p:to>
                                    </p:set>
                                    <p:animEffect filter="fade" transition="in">
                                      <p:cBhvr>
                                        <p:cTn id="50" dur="1000"/>
                                        <p:tgtEl>
                                          <p:spTgt spid="486">
                                            <p:txEl>
                                              <p:pRg st="2" end="2"/>
                                            </p:txEl>
                                          </p:spTgt>
                                        </p:tgtEl>
                                      </p:cBhvr>
                                    </p:animEffect>
                                  </p:childTnLst>
                                </p:cTn>
                              </p:par>
                            </p:childTnLst>
                          </p:cTn>
                        </p:par>
                        <p:par>
                          <p:cTn id="51" fill="hold">
                            <p:stCondLst>
                              <p:cond delay="1000"/>
                            </p:stCondLst>
                            <p:childTnLst>
                              <p:par>
                                <p:cTn id="52" presetClass="entr" nodeType="afterEffect" presetID="10" grpId="4" fill="hold">
                                  <p:stCondLst>
                                    <p:cond delay="0"/>
                                  </p:stCondLst>
                                  <p:iterate type="el" backwards="0">
                                    <p:tmAbs val="0"/>
                                  </p:iterate>
                                  <p:childTnLst>
                                    <p:set>
                                      <p:cBhvr>
                                        <p:cTn id="53" fill="hold"/>
                                        <p:tgtEl>
                                          <p:spTgt spid="486">
                                            <p:txEl>
                                              <p:pRg st="3" end="3"/>
                                            </p:txEl>
                                          </p:spTgt>
                                        </p:tgtEl>
                                        <p:attrNameLst>
                                          <p:attrName>style.visibility</p:attrName>
                                        </p:attrNameLst>
                                      </p:cBhvr>
                                      <p:to>
                                        <p:strVal val="visible"/>
                                      </p:to>
                                    </p:set>
                                    <p:animEffect filter="fade" transition="in">
                                      <p:cBhvr>
                                        <p:cTn id="54" dur="1000"/>
                                        <p:tgtEl>
                                          <p:spTgt spid="486">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Class="entr" nodeType="clickEffect" presetID="10" grpId="5" fill="hold">
                                  <p:stCondLst>
                                    <p:cond delay="0"/>
                                  </p:stCondLst>
                                  <p:iterate type="el" backwards="0">
                                    <p:tmAbs val="0"/>
                                  </p:iterate>
                                  <p:childTnLst>
                                    <p:set>
                                      <p:cBhvr>
                                        <p:cTn id="58" fill="hold"/>
                                        <p:tgtEl>
                                          <p:spTgt spid="487">
                                            <p:bg/>
                                          </p:spTgt>
                                        </p:tgtEl>
                                        <p:attrNameLst>
                                          <p:attrName>style.visibility</p:attrName>
                                        </p:attrNameLst>
                                      </p:cBhvr>
                                      <p:to>
                                        <p:strVal val="visible"/>
                                      </p:to>
                                    </p:set>
                                    <p:animEffect filter="fade" transition="in">
                                      <p:cBhvr>
                                        <p:cTn id="59" dur="1000"/>
                                        <p:tgtEl>
                                          <p:spTgt spid="487">
                                            <p:bg/>
                                          </p:spTgt>
                                        </p:tgtEl>
                                      </p:cBhvr>
                                    </p:animEffect>
                                  </p:childTnLst>
                                </p:cTn>
                              </p:par>
                              <p:par>
                                <p:cTn id="60" presetClass="entr" nodeType="withEffect" presetSubtype="0" presetID="10" grpId="5" fill="hold">
                                  <p:stCondLst>
                                    <p:cond delay="0"/>
                                  </p:stCondLst>
                                  <p:iterate type="el" backwards="0">
                                    <p:tmAbs val="0"/>
                                  </p:iterate>
                                  <p:childTnLst>
                                    <p:set>
                                      <p:cBhvr>
                                        <p:cTn id="61" fill="hold"/>
                                        <p:tgtEl>
                                          <p:spTgt spid="487">
                                            <p:txEl>
                                              <p:pRg st="0" end="0"/>
                                            </p:txEl>
                                          </p:spTgt>
                                        </p:tgtEl>
                                        <p:attrNameLst>
                                          <p:attrName>style.visibility</p:attrName>
                                        </p:attrNameLst>
                                      </p:cBhvr>
                                      <p:to>
                                        <p:strVal val="visible"/>
                                      </p:to>
                                    </p:set>
                                    <p:animEffect filter="fade" transition="in">
                                      <p:cBhvr>
                                        <p:cTn id="62" dur="1000"/>
                                        <p:tgtEl>
                                          <p:spTgt spid="487">
                                            <p:txEl>
                                              <p:pRg st="0" end="0"/>
                                            </p:txEl>
                                          </p:spTgt>
                                        </p:tgtEl>
                                      </p:cBhvr>
                                    </p:animEffect>
                                  </p:childTnLst>
                                </p:cTn>
                              </p:par>
                            </p:childTnLst>
                          </p:cTn>
                        </p:par>
                        <p:par>
                          <p:cTn id="63" fill="hold">
                            <p:stCondLst>
                              <p:cond delay="1000"/>
                            </p:stCondLst>
                            <p:childTnLst>
                              <p:par>
                                <p:cTn id="64" presetClass="entr" nodeType="afterEffect" presetID="10" grpId="5" fill="hold">
                                  <p:stCondLst>
                                    <p:cond delay="0"/>
                                  </p:stCondLst>
                                  <p:iterate type="el" backwards="0">
                                    <p:tmAbs val="0"/>
                                  </p:iterate>
                                  <p:childTnLst>
                                    <p:set>
                                      <p:cBhvr>
                                        <p:cTn id="65" fill="hold"/>
                                        <p:tgtEl>
                                          <p:spTgt spid="487">
                                            <p:txEl>
                                              <p:pRg st="1" end="1"/>
                                            </p:txEl>
                                          </p:spTgt>
                                        </p:tgtEl>
                                        <p:attrNameLst>
                                          <p:attrName>style.visibility</p:attrName>
                                        </p:attrNameLst>
                                      </p:cBhvr>
                                      <p:to>
                                        <p:strVal val="visible"/>
                                      </p:to>
                                    </p:set>
                                    <p:animEffect filter="fade" transition="in">
                                      <p:cBhvr>
                                        <p:cTn id="66" dur="1000"/>
                                        <p:tgtEl>
                                          <p:spTgt spid="487">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Class="entr" nodeType="clickEffect" presetID="10" grpId="5" fill="hold">
                                  <p:stCondLst>
                                    <p:cond delay="0"/>
                                  </p:stCondLst>
                                  <p:iterate type="el" backwards="0">
                                    <p:tmAbs val="0"/>
                                  </p:iterate>
                                  <p:childTnLst>
                                    <p:set>
                                      <p:cBhvr>
                                        <p:cTn id="70" fill="hold"/>
                                        <p:tgtEl>
                                          <p:spTgt spid="487">
                                            <p:txEl>
                                              <p:pRg st="2" end="2"/>
                                            </p:txEl>
                                          </p:spTgt>
                                        </p:tgtEl>
                                        <p:attrNameLst>
                                          <p:attrName>style.visibility</p:attrName>
                                        </p:attrNameLst>
                                      </p:cBhvr>
                                      <p:to>
                                        <p:strVal val="visible"/>
                                      </p:to>
                                    </p:set>
                                    <p:animEffect filter="fade" transition="in">
                                      <p:cBhvr>
                                        <p:cTn id="71" dur="1000"/>
                                        <p:tgtEl>
                                          <p:spTgt spid="487">
                                            <p:txEl>
                                              <p:pRg st="2" end="2"/>
                                            </p:txEl>
                                          </p:spTgt>
                                        </p:tgtEl>
                                      </p:cBhvr>
                                    </p:animEffect>
                                  </p:childTnLst>
                                </p:cTn>
                              </p:par>
                            </p:childTnLst>
                          </p:cTn>
                        </p:par>
                        <p:par>
                          <p:cTn id="72" fill="hold">
                            <p:stCondLst>
                              <p:cond delay="1000"/>
                            </p:stCondLst>
                            <p:childTnLst>
                              <p:par>
                                <p:cTn id="73" presetClass="entr" nodeType="afterEffect" presetID="10" grpId="5" fill="hold">
                                  <p:stCondLst>
                                    <p:cond delay="0"/>
                                  </p:stCondLst>
                                  <p:iterate type="el" backwards="0">
                                    <p:tmAbs val="0"/>
                                  </p:iterate>
                                  <p:childTnLst>
                                    <p:set>
                                      <p:cBhvr>
                                        <p:cTn id="74" fill="hold"/>
                                        <p:tgtEl>
                                          <p:spTgt spid="487">
                                            <p:txEl>
                                              <p:pRg st="3" end="3"/>
                                            </p:txEl>
                                          </p:spTgt>
                                        </p:tgtEl>
                                        <p:attrNameLst>
                                          <p:attrName>style.visibility</p:attrName>
                                        </p:attrNameLst>
                                      </p:cBhvr>
                                      <p:to>
                                        <p:strVal val="visible"/>
                                      </p:to>
                                    </p:set>
                                    <p:animEffect filter="fade" transition="in">
                                      <p:cBhvr>
                                        <p:cTn id="75" dur="1000"/>
                                        <p:tgtEl>
                                          <p:spTgt spid="48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5" grpId="3"/>
      <p:bldP build="whole" bldLvl="1" animBg="1" rev="0" advAuto="0" spid="488" grpId="1"/>
      <p:bldP build="whole" bldLvl="1" animBg="1" rev="0" advAuto="0" spid="483" grpId="2"/>
      <p:bldP build="p" bldLvl="5" animBg="1" rev="0" advAuto="0" spid="486" grpId="4"/>
      <p:bldP build="p" bldLvl="5" animBg="1" rev="0" advAuto="0" spid="487" grpId="5"/>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1" name="Logo small.png" descr="Logo small.png"/>
          <p:cNvPicPr>
            <a:picLocks noChangeAspect="1"/>
          </p:cNvPicPr>
          <p:nvPr/>
        </p:nvPicPr>
        <p:blipFill>
          <a:blip r:embed="rId2">
            <a:extLst/>
          </a:blip>
          <a:stretch>
            <a:fillRect/>
          </a:stretch>
        </p:blipFill>
        <p:spPr>
          <a:xfrm>
            <a:off x="6256389" y="1867553"/>
            <a:ext cx="11871222" cy="11468046"/>
          </a:xfrm>
          <a:prstGeom prst="rect">
            <a:avLst/>
          </a:prstGeom>
          <a:ln w="12700">
            <a:miter lim="400000"/>
          </a:ln>
        </p:spPr>
      </p:pic>
      <p:sp>
        <p:nvSpPr>
          <p:cNvPr id="492" name="Disciple Reality Check"/>
          <p:cNvSpPr txBox="1"/>
          <p:nvPr/>
        </p:nvSpPr>
        <p:spPr>
          <a:xfrm>
            <a:off x="9795975" y="6752365"/>
            <a:ext cx="4792050" cy="2717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6400">
                <a:latin typeface="Mulish ExtraLight Black"/>
                <a:ea typeface="Mulish ExtraLight Black"/>
                <a:cs typeface="Mulish ExtraLight Black"/>
                <a:sym typeface="Mulish ExtraLight Black"/>
              </a:defRPr>
            </a:lvl1pPr>
          </a:lstStyle>
          <a:p>
            <a:pPr/>
            <a:r>
              <a:t>Disciple Reality Check</a:t>
            </a:r>
          </a:p>
        </p:txBody>
      </p:sp>
      <p:sp>
        <p:nvSpPr>
          <p:cNvPr id="493" name="Do you know what Jesus delights in when He looks at you?"/>
          <p:cNvSpPr txBox="1"/>
          <p:nvPr/>
        </p:nvSpPr>
        <p:spPr>
          <a:xfrm>
            <a:off x="918026" y="11078037"/>
            <a:ext cx="5882003" cy="1905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r" defTabSz="2438339">
              <a:lnSpc>
                <a:spcPct val="100000"/>
              </a:lnSpc>
              <a:spcBef>
                <a:spcPts val="0"/>
              </a:spcBef>
              <a:defRPr sz="3800">
                <a:latin typeface="Mulish ExtraLight Black"/>
                <a:ea typeface="Mulish ExtraLight Black"/>
                <a:cs typeface="Mulish ExtraLight Black"/>
                <a:sym typeface="Mulish ExtraLight Black"/>
              </a:defRPr>
            </a:pPr>
            <a:r>
              <a:t>Do you know what Jesus delights in</a:t>
            </a:r>
            <a:br/>
            <a:r>
              <a:t>when He looks at you?</a:t>
            </a:r>
          </a:p>
        </p:txBody>
      </p:sp>
      <p:sp>
        <p:nvSpPr>
          <p:cNvPr id="494" name="Are you addressing what Jesus most wants to transform in your life?"/>
          <p:cNvSpPr txBox="1"/>
          <p:nvPr/>
        </p:nvSpPr>
        <p:spPr>
          <a:xfrm>
            <a:off x="6759891" y="392518"/>
            <a:ext cx="10864218" cy="1295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lnSpc>
                <a:spcPct val="100000"/>
              </a:lnSpc>
              <a:spcBef>
                <a:spcPts val="0"/>
              </a:spcBef>
              <a:defRPr sz="3800">
                <a:latin typeface="Mulish ExtraLight Black"/>
                <a:ea typeface="Mulish ExtraLight Black"/>
                <a:cs typeface="Mulish ExtraLight Black"/>
                <a:sym typeface="Mulish ExtraLight Black"/>
              </a:defRPr>
            </a:pPr>
            <a:r>
              <a:t>Are you addressing what Jesus</a:t>
            </a:r>
            <a:br/>
            <a:r>
              <a:t>most wants to transform in your life?</a:t>
            </a:r>
          </a:p>
        </p:txBody>
      </p:sp>
      <p:sp>
        <p:nvSpPr>
          <p:cNvPr id="495" name="Are you helping someone else to answer the other two questions?"/>
          <p:cNvSpPr txBox="1"/>
          <p:nvPr/>
        </p:nvSpPr>
        <p:spPr>
          <a:xfrm>
            <a:off x="17411167" y="11078037"/>
            <a:ext cx="8352518" cy="1905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2438339">
              <a:lnSpc>
                <a:spcPct val="100000"/>
              </a:lnSpc>
              <a:spcBef>
                <a:spcPts val="0"/>
              </a:spcBef>
              <a:defRPr sz="3800">
                <a:latin typeface="Mulish ExtraLight Black"/>
                <a:ea typeface="Mulish ExtraLight Black"/>
                <a:cs typeface="Mulish ExtraLight Black"/>
                <a:sym typeface="Mulish ExtraLight Black"/>
              </a:defRPr>
            </a:pPr>
            <a:r>
              <a:t>Are you helping</a:t>
            </a:r>
            <a:br/>
            <a:r>
              <a:t>someone else to answer</a:t>
            </a:r>
            <a:br/>
            <a:r>
              <a:t>the other two questions?</a:t>
            </a:r>
          </a:p>
        </p:txBody>
      </p:sp>
      <p:sp>
        <p:nvSpPr>
          <p:cNvPr id="496" name="Are you kidding yourself?"/>
          <p:cNvSpPr txBox="1"/>
          <p:nvPr/>
        </p:nvSpPr>
        <p:spPr>
          <a:xfrm rot="948">
            <a:off x="-412841" y="5432774"/>
            <a:ext cx="7176908" cy="506222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lnSpc>
                <a:spcPct val="80000"/>
              </a:lnSpc>
              <a:spcBef>
                <a:spcPts val="0"/>
              </a:spcBef>
              <a:defRPr sz="12000">
                <a:latin typeface="Caveat Regular Regular"/>
                <a:ea typeface="Caveat Regular Regular"/>
                <a:cs typeface="Caveat Regular Regular"/>
                <a:sym typeface="Caveat Regular Regular"/>
              </a:defRPr>
            </a:pPr>
            <a:r>
              <a:t>Are you</a:t>
            </a:r>
            <a:br/>
            <a:r>
              <a:t>kidding</a:t>
            </a:r>
            <a:br/>
            <a:r>
              <a:t>yourself?</a:t>
            </a:r>
          </a:p>
        </p:txBody>
      </p:sp>
      <p:sp>
        <p:nvSpPr>
          <p:cNvPr id="497" name="being"/>
          <p:cNvSpPr txBox="1"/>
          <p:nvPr/>
        </p:nvSpPr>
        <p:spPr>
          <a:xfrm>
            <a:off x="6493217" y="9646720"/>
            <a:ext cx="3452105" cy="1028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100000"/>
              </a:lnSpc>
              <a:spcBef>
                <a:spcPts val="0"/>
              </a:spcBef>
              <a:defRPr sz="6000">
                <a:solidFill>
                  <a:srgbClr val="FFFFFF"/>
                </a:solidFill>
                <a:latin typeface="Mulish ExtraLight Black"/>
                <a:ea typeface="Mulish ExtraLight Black"/>
                <a:cs typeface="Mulish ExtraLight Black"/>
                <a:sym typeface="Mulish ExtraLight Black"/>
              </a:defRPr>
            </a:lvl1pPr>
          </a:lstStyle>
          <a:p>
            <a:pPr/>
            <a:r>
              <a:t>being</a:t>
            </a:r>
          </a:p>
        </p:txBody>
      </p:sp>
      <p:sp>
        <p:nvSpPr>
          <p:cNvPr id="498" name="becoming"/>
          <p:cNvSpPr txBox="1"/>
          <p:nvPr/>
        </p:nvSpPr>
        <p:spPr>
          <a:xfrm>
            <a:off x="10017170" y="3154281"/>
            <a:ext cx="4349660" cy="1028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100000"/>
              </a:lnSpc>
              <a:spcBef>
                <a:spcPts val="0"/>
              </a:spcBef>
              <a:defRPr sz="6000">
                <a:solidFill>
                  <a:srgbClr val="FFFFFF"/>
                </a:solidFill>
                <a:latin typeface="Mulish ExtraLight Black"/>
                <a:ea typeface="Mulish ExtraLight Black"/>
                <a:cs typeface="Mulish ExtraLight Black"/>
                <a:sym typeface="Mulish ExtraLight Black"/>
              </a:defRPr>
            </a:lvl1pPr>
          </a:lstStyle>
          <a:p>
            <a:pPr/>
            <a:r>
              <a:t>becoming</a:t>
            </a:r>
          </a:p>
        </p:txBody>
      </p:sp>
      <p:sp>
        <p:nvSpPr>
          <p:cNvPr id="499" name="doing"/>
          <p:cNvSpPr txBox="1"/>
          <p:nvPr/>
        </p:nvSpPr>
        <p:spPr>
          <a:xfrm>
            <a:off x="13922396" y="9646720"/>
            <a:ext cx="4349659" cy="1028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100000"/>
              </a:lnSpc>
              <a:spcBef>
                <a:spcPts val="0"/>
              </a:spcBef>
              <a:defRPr sz="6000">
                <a:solidFill>
                  <a:srgbClr val="FFFFFF"/>
                </a:solidFill>
                <a:latin typeface="Mulish ExtraLight Black"/>
                <a:ea typeface="Mulish ExtraLight Black"/>
                <a:cs typeface="Mulish ExtraLight Black"/>
                <a:sym typeface="Mulish ExtraLight Black"/>
              </a:defRPr>
            </a:lvl1pPr>
          </a:lstStyle>
          <a:p>
            <a:pPr/>
            <a:r>
              <a:t>doing</a:t>
            </a:r>
          </a:p>
        </p:txBody>
      </p:sp>
      <p:sp>
        <p:nvSpPr>
          <p:cNvPr id="500" name="There is of course more to being a disciple of Jesus than these three questions — but there is not less."/>
          <p:cNvSpPr txBox="1"/>
          <p:nvPr/>
        </p:nvSpPr>
        <p:spPr>
          <a:xfrm>
            <a:off x="758136" y="2487531"/>
            <a:ext cx="6201783" cy="2362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2438339">
              <a:lnSpc>
                <a:spcPct val="100000"/>
              </a:lnSpc>
              <a:spcBef>
                <a:spcPts val="0"/>
              </a:spcBef>
              <a:defRPr sz="3600">
                <a:latin typeface="Mulish ExtraLight Regular"/>
                <a:ea typeface="Mulish ExtraLight Regular"/>
                <a:cs typeface="Mulish ExtraLight Regular"/>
                <a:sym typeface="Mulish ExtraLight Regular"/>
              </a:defRPr>
            </a:pPr>
            <a:r>
              <a:t>There is of course more to being a disciple of Jesus than these three questions</a:t>
            </a:r>
            <a:br/>
            <a:r>
              <a:rPr>
                <a:latin typeface="Mulish ExtraLight Black"/>
                <a:ea typeface="Mulish ExtraLight Black"/>
                <a:cs typeface="Mulish ExtraLight Black"/>
                <a:sym typeface="Mulish ExtraLight Black"/>
              </a:rPr>
              <a:t>— but there is not less.</a:t>
            </a:r>
          </a:p>
        </p:txBody>
      </p:sp>
      <p:sp>
        <p:nvSpPr>
          <p:cNvPr id="501" name="Keep asking the questions:…"/>
          <p:cNvSpPr txBox="1"/>
          <p:nvPr/>
        </p:nvSpPr>
        <p:spPr>
          <a:xfrm>
            <a:off x="18063171" y="2536775"/>
            <a:ext cx="6201783" cy="5562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2438339">
              <a:lnSpc>
                <a:spcPct val="100000"/>
              </a:lnSpc>
              <a:spcBef>
                <a:spcPts val="1200"/>
              </a:spcBef>
              <a:defRPr sz="3600">
                <a:latin typeface="Mulish ExtraLight Regular"/>
                <a:ea typeface="Mulish ExtraLight Regular"/>
                <a:cs typeface="Mulish ExtraLight Regular"/>
                <a:sym typeface="Mulish ExtraLight Regular"/>
              </a:defRPr>
            </a:pPr>
            <a:r>
              <a:t>Keep asking the questions:</a:t>
            </a:r>
          </a:p>
          <a:p>
            <a:pPr marL="482600" indent="-482600" defTabSz="2438339">
              <a:lnSpc>
                <a:spcPct val="100000"/>
              </a:lnSpc>
              <a:spcBef>
                <a:spcPts val="1200"/>
              </a:spcBef>
              <a:buSzPct val="123000"/>
              <a:buChar char="•"/>
              <a:defRPr sz="3600">
                <a:latin typeface="Mulish ExtraLight Regular"/>
                <a:ea typeface="Mulish ExtraLight Regular"/>
                <a:cs typeface="Mulish ExtraLight Regular"/>
                <a:sym typeface="Mulish ExtraLight Regular"/>
              </a:defRPr>
            </a:pPr>
            <a:r>
              <a:t>In your private devotions</a:t>
            </a:r>
          </a:p>
          <a:p>
            <a:pPr marL="482600" indent="-482600" defTabSz="2438339">
              <a:lnSpc>
                <a:spcPct val="100000"/>
              </a:lnSpc>
              <a:spcBef>
                <a:spcPts val="1200"/>
              </a:spcBef>
              <a:buSzPct val="123000"/>
              <a:buChar char="•"/>
              <a:defRPr sz="3600">
                <a:latin typeface="Mulish ExtraLight Regular"/>
                <a:ea typeface="Mulish ExtraLight Regular"/>
                <a:cs typeface="Mulish ExtraLight Regular"/>
                <a:sym typeface="Mulish ExtraLight Regular"/>
              </a:defRPr>
            </a:pPr>
            <a:r>
              <a:t>Around the dinner table</a:t>
            </a:r>
          </a:p>
          <a:p>
            <a:pPr marL="482600" indent="-482600" defTabSz="2438339">
              <a:lnSpc>
                <a:spcPct val="100000"/>
              </a:lnSpc>
              <a:spcBef>
                <a:spcPts val="1200"/>
              </a:spcBef>
              <a:buSzPct val="123000"/>
              <a:buChar char="•"/>
              <a:defRPr sz="3600">
                <a:latin typeface="Mulish ExtraLight Regular"/>
                <a:ea typeface="Mulish ExtraLight Regular"/>
                <a:cs typeface="Mulish ExtraLight Regular"/>
                <a:sym typeface="Mulish ExtraLight Regular"/>
              </a:defRPr>
            </a:pPr>
            <a:r>
              <a:t>Before and after worship</a:t>
            </a:r>
          </a:p>
          <a:p>
            <a:pPr marL="482600" indent="-482600" defTabSz="2438339">
              <a:lnSpc>
                <a:spcPct val="100000"/>
              </a:lnSpc>
              <a:spcBef>
                <a:spcPts val="1200"/>
              </a:spcBef>
              <a:buSzPct val="123000"/>
              <a:buChar char="•"/>
              <a:defRPr sz="3600">
                <a:latin typeface="Mulish ExtraLight Regular"/>
                <a:ea typeface="Mulish ExtraLight Regular"/>
                <a:cs typeface="Mulish ExtraLight Regular"/>
                <a:sym typeface="Mulish ExtraLight Regular"/>
              </a:defRPr>
            </a:pPr>
            <a:r>
              <a:t>In team meetings</a:t>
            </a:r>
          </a:p>
          <a:p>
            <a:pPr marL="482600" indent="-482600" defTabSz="2438339">
              <a:lnSpc>
                <a:spcPct val="100000"/>
              </a:lnSpc>
              <a:spcBef>
                <a:spcPts val="1200"/>
              </a:spcBef>
              <a:buSzPct val="123000"/>
              <a:buChar char="•"/>
              <a:defRPr sz="3600">
                <a:latin typeface="Mulish ExtraLight Regular"/>
                <a:ea typeface="Mulish ExtraLight Regular"/>
                <a:cs typeface="Mulish ExtraLight Regular"/>
                <a:sym typeface="Mulish ExtraLight Regular"/>
              </a:defRPr>
            </a:pPr>
            <a:r>
              <a:t>In small groups</a:t>
            </a:r>
          </a:p>
          <a:p>
            <a:pPr marL="482600" indent="-482600" defTabSz="2438339">
              <a:lnSpc>
                <a:spcPct val="100000"/>
              </a:lnSpc>
              <a:spcBef>
                <a:spcPts val="1200"/>
              </a:spcBef>
              <a:buSzPct val="123000"/>
              <a:buChar char="•"/>
              <a:defRPr sz="3600">
                <a:latin typeface="Mulish ExtraLight Regular"/>
                <a:ea typeface="Mulish ExtraLight Regular"/>
                <a:cs typeface="Mulish ExtraLight Regular"/>
                <a:sym typeface="Mulish ExtraLight Regular"/>
              </a:defRPr>
            </a:pPr>
            <a:r>
              <a:t>In conversations with</a:t>
            </a:r>
            <a:br/>
            <a:r>
              <a:t>non-Christians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93">
                                            <p:bg/>
                                          </p:spTgt>
                                        </p:tgtEl>
                                        <p:attrNameLst>
                                          <p:attrName>style.visibility</p:attrName>
                                        </p:attrNameLst>
                                      </p:cBhvr>
                                      <p:to>
                                        <p:strVal val="visible"/>
                                      </p:to>
                                    </p:set>
                                    <p:animEffect filter="fade" transition="in">
                                      <p:cBhvr>
                                        <p:cTn id="7" dur="1000"/>
                                        <p:tgtEl>
                                          <p:spTgt spid="49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93">
                                            <p:txEl>
                                              <p:pRg st="0" end="0"/>
                                            </p:txEl>
                                          </p:spTgt>
                                        </p:tgtEl>
                                        <p:attrNameLst>
                                          <p:attrName>style.visibility</p:attrName>
                                        </p:attrNameLst>
                                      </p:cBhvr>
                                      <p:to>
                                        <p:strVal val="visible"/>
                                      </p:to>
                                    </p:set>
                                    <p:animEffect filter="fade" transition="in">
                                      <p:cBhvr>
                                        <p:cTn id="10" dur="1000"/>
                                        <p:tgtEl>
                                          <p:spTgt spid="49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2" fill="hold">
                                  <p:stCondLst>
                                    <p:cond delay="0"/>
                                  </p:stCondLst>
                                  <p:iterate type="el" backwards="0">
                                    <p:tmAbs val="0"/>
                                  </p:iterate>
                                  <p:childTnLst>
                                    <p:set>
                                      <p:cBhvr>
                                        <p:cTn id="14" fill="hold"/>
                                        <p:tgtEl>
                                          <p:spTgt spid="494">
                                            <p:bg/>
                                          </p:spTgt>
                                        </p:tgtEl>
                                        <p:attrNameLst>
                                          <p:attrName>style.visibility</p:attrName>
                                        </p:attrNameLst>
                                      </p:cBhvr>
                                      <p:to>
                                        <p:strVal val="visible"/>
                                      </p:to>
                                    </p:set>
                                    <p:animEffect filter="fade" transition="in">
                                      <p:cBhvr>
                                        <p:cTn id="15" dur="1000"/>
                                        <p:tgtEl>
                                          <p:spTgt spid="494">
                                            <p:bg/>
                                          </p:spTgt>
                                        </p:tgtEl>
                                      </p:cBhvr>
                                    </p:animEffect>
                                  </p:childTnLst>
                                </p:cTn>
                              </p:par>
                              <p:par>
                                <p:cTn id="16" presetClass="entr" nodeType="withEffect" presetSubtype="0" presetID="10" grpId="2" fill="hold">
                                  <p:stCondLst>
                                    <p:cond delay="0"/>
                                  </p:stCondLst>
                                  <p:iterate type="el" backwards="0">
                                    <p:tmAbs val="0"/>
                                  </p:iterate>
                                  <p:childTnLst>
                                    <p:set>
                                      <p:cBhvr>
                                        <p:cTn id="17" fill="hold"/>
                                        <p:tgtEl>
                                          <p:spTgt spid="494">
                                            <p:txEl>
                                              <p:pRg st="0" end="0"/>
                                            </p:txEl>
                                          </p:spTgt>
                                        </p:tgtEl>
                                        <p:attrNameLst>
                                          <p:attrName>style.visibility</p:attrName>
                                        </p:attrNameLst>
                                      </p:cBhvr>
                                      <p:to>
                                        <p:strVal val="visible"/>
                                      </p:to>
                                    </p:set>
                                    <p:animEffect filter="fade" transition="in">
                                      <p:cBhvr>
                                        <p:cTn id="18" dur="1000"/>
                                        <p:tgtEl>
                                          <p:spTgt spid="49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ID="10" grpId="3" fill="hold">
                                  <p:stCondLst>
                                    <p:cond delay="0"/>
                                  </p:stCondLst>
                                  <p:iterate type="el" backwards="0">
                                    <p:tmAbs val="0"/>
                                  </p:iterate>
                                  <p:childTnLst>
                                    <p:set>
                                      <p:cBhvr>
                                        <p:cTn id="22" fill="hold"/>
                                        <p:tgtEl>
                                          <p:spTgt spid="495">
                                            <p:bg/>
                                          </p:spTgt>
                                        </p:tgtEl>
                                        <p:attrNameLst>
                                          <p:attrName>style.visibility</p:attrName>
                                        </p:attrNameLst>
                                      </p:cBhvr>
                                      <p:to>
                                        <p:strVal val="visible"/>
                                      </p:to>
                                    </p:set>
                                    <p:animEffect filter="fade" transition="in">
                                      <p:cBhvr>
                                        <p:cTn id="23" dur="1000"/>
                                        <p:tgtEl>
                                          <p:spTgt spid="495">
                                            <p:bg/>
                                          </p:spTgt>
                                        </p:tgtEl>
                                      </p:cBhvr>
                                    </p:animEffect>
                                  </p:childTnLst>
                                </p:cTn>
                              </p:par>
                              <p:par>
                                <p:cTn id="24" presetClass="entr" nodeType="withEffect" presetSubtype="0" presetID="10" grpId="3" fill="hold">
                                  <p:stCondLst>
                                    <p:cond delay="0"/>
                                  </p:stCondLst>
                                  <p:iterate type="el" backwards="0">
                                    <p:tmAbs val="0"/>
                                  </p:iterate>
                                  <p:childTnLst>
                                    <p:set>
                                      <p:cBhvr>
                                        <p:cTn id="25" fill="hold"/>
                                        <p:tgtEl>
                                          <p:spTgt spid="495">
                                            <p:txEl>
                                              <p:pRg st="0" end="0"/>
                                            </p:txEl>
                                          </p:spTgt>
                                        </p:tgtEl>
                                        <p:attrNameLst>
                                          <p:attrName>style.visibility</p:attrName>
                                        </p:attrNameLst>
                                      </p:cBhvr>
                                      <p:to>
                                        <p:strVal val="visible"/>
                                      </p:to>
                                    </p:set>
                                    <p:animEffect filter="fade" transition="in">
                                      <p:cBhvr>
                                        <p:cTn id="26" dur="1000"/>
                                        <p:tgtEl>
                                          <p:spTgt spid="49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ID="10" grpId="4" fill="hold">
                                  <p:stCondLst>
                                    <p:cond delay="0"/>
                                  </p:stCondLst>
                                  <p:iterate type="el" backwards="0">
                                    <p:tmAbs val="0"/>
                                  </p:iterate>
                                  <p:childTnLst>
                                    <p:set>
                                      <p:cBhvr>
                                        <p:cTn id="30" fill="hold"/>
                                        <p:tgtEl>
                                          <p:spTgt spid="497">
                                            <p:bg/>
                                          </p:spTgt>
                                        </p:tgtEl>
                                        <p:attrNameLst>
                                          <p:attrName>style.visibility</p:attrName>
                                        </p:attrNameLst>
                                      </p:cBhvr>
                                      <p:to>
                                        <p:strVal val="visible"/>
                                      </p:to>
                                    </p:set>
                                    <p:animEffect filter="fade" transition="in">
                                      <p:cBhvr>
                                        <p:cTn id="31" dur="1000"/>
                                        <p:tgtEl>
                                          <p:spTgt spid="497">
                                            <p:bg/>
                                          </p:spTgt>
                                        </p:tgtEl>
                                      </p:cBhvr>
                                    </p:animEffect>
                                  </p:childTnLst>
                                </p:cTn>
                              </p:par>
                              <p:par>
                                <p:cTn id="32" presetClass="entr" nodeType="withEffect" presetSubtype="0" presetID="10" grpId="4" fill="hold">
                                  <p:stCondLst>
                                    <p:cond delay="0"/>
                                  </p:stCondLst>
                                  <p:iterate type="el" backwards="0">
                                    <p:tmAbs val="0"/>
                                  </p:iterate>
                                  <p:childTnLst>
                                    <p:set>
                                      <p:cBhvr>
                                        <p:cTn id="33" fill="hold"/>
                                        <p:tgtEl>
                                          <p:spTgt spid="497">
                                            <p:txEl>
                                              <p:pRg st="0" end="0"/>
                                            </p:txEl>
                                          </p:spTgt>
                                        </p:tgtEl>
                                        <p:attrNameLst>
                                          <p:attrName>style.visibility</p:attrName>
                                        </p:attrNameLst>
                                      </p:cBhvr>
                                      <p:to>
                                        <p:strVal val="visible"/>
                                      </p:to>
                                    </p:set>
                                    <p:animEffect filter="fade" transition="in">
                                      <p:cBhvr>
                                        <p:cTn id="34" dur="1000"/>
                                        <p:tgtEl>
                                          <p:spTgt spid="497">
                                            <p:txEl>
                                              <p:pRg st="0" end="0"/>
                                            </p:txEl>
                                          </p:spTgt>
                                        </p:tgtEl>
                                      </p:cBhvr>
                                    </p:animEffect>
                                  </p:childTnLst>
                                </p:cTn>
                              </p:par>
                            </p:childTnLst>
                          </p:cTn>
                        </p:par>
                        <p:par>
                          <p:cTn id="35" fill="hold">
                            <p:stCondLst>
                              <p:cond delay="1000"/>
                            </p:stCondLst>
                            <p:childTnLst>
                              <p:par>
                                <p:cTn id="36" presetClass="entr" nodeType="afterEffect" presetID="10" grpId="5" fill="hold">
                                  <p:stCondLst>
                                    <p:cond delay="0"/>
                                  </p:stCondLst>
                                  <p:iterate type="el" backwards="0">
                                    <p:tmAbs val="0"/>
                                  </p:iterate>
                                  <p:childTnLst>
                                    <p:set>
                                      <p:cBhvr>
                                        <p:cTn id="37" fill="hold"/>
                                        <p:tgtEl>
                                          <p:spTgt spid="498">
                                            <p:bg/>
                                          </p:spTgt>
                                        </p:tgtEl>
                                        <p:attrNameLst>
                                          <p:attrName>style.visibility</p:attrName>
                                        </p:attrNameLst>
                                      </p:cBhvr>
                                      <p:to>
                                        <p:strVal val="visible"/>
                                      </p:to>
                                    </p:set>
                                    <p:animEffect filter="fade" transition="in">
                                      <p:cBhvr>
                                        <p:cTn id="38" dur="1000"/>
                                        <p:tgtEl>
                                          <p:spTgt spid="498">
                                            <p:bg/>
                                          </p:spTgt>
                                        </p:tgtEl>
                                      </p:cBhvr>
                                    </p:animEffect>
                                  </p:childTnLst>
                                </p:cTn>
                              </p:par>
                              <p:par>
                                <p:cTn id="39" presetClass="entr" nodeType="withEffect" presetSubtype="0" presetID="10" grpId="5" fill="hold">
                                  <p:stCondLst>
                                    <p:cond delay="0"/>
                                  </p:stCondLst>
                                  <p:iterate type="el" backwards="0">
                                    <p:tmAbs val="0"/>
                                  </p:iterate>
                                  <p:childTnLst>
                                    <p:set>
                                      <p:cBhvr>
                                        <p:cTn id="40" fill="hold"/>
                                        <p:tgtEl>
                                          <p:spTgt spid="498">
                                            <p:txEl>
                                              <p:pRg st="0" end="0"/>
                                            </p:txEl>
                                          </p:spTgt>
                                        </p:tgtEl>
                                        <p:attrNameLst>
                                          <p:attrName>style.visibility</p:attrName>
                                        </p:attrNameLst>
                                      </p:cBhvr>
                                      <p:to>
                                        <p:strVal val="visible"/>
                                      </p:to>
                                    </p:set>
                                    <p:animEffect filter="fade" transition="in">
                                      <p:cBhvr>
                                        <p:cTn id="41" dur="1000"/>
                                        <p:tgtEl>
                                          <p:spTgt spid="498">
                                            <p:txEl>
                                              <p:pRg st="0" end="0"/>
                                            </p:txEl>
                                          </p:spTgt>
                                        </p:tgtEl>
                                      </p:cBhvr>
                                    </p:animEffect>
                                  </p:childTnLst>
                                </p:cTn>
                              </p:par>
                            </p:childTnLst>
                          </p:cTn>
                        </p:par>
                        <p:par>
                          <p:cTn id="42" fill="hold">
                            <p:stCondLst>
                              <p:cond delay="2000"/>
                            </p:stCondLst>
                            <p:childTnLst>
                              <p:par>
                                <p:cTn id="43" presetClass="entr" nodeType="afterEffect" presetID="10" grpId="6" fill="hold">
                                  <p:stCondLst>
                                    <p:cond delay="0"/>
                                  </p:stCondLst>
                                  <p:iterate type="el" backwards="0">
                                    <p:tmAbs val="0"/>
                                  </p:iterate>
                                  <p:childTnLst>
                                    <p:set>
                                      <p:cBhvr>
                                        <p:cTn id="44" fill="hold"/>
                                        <p:tgtEl>
                                          <p:spTgt spid="499">
                                            <p:bg/>
                                          </p:spTgt>
                                        </p:tgtEl>
                                        <p:attrNameLst>
                                          <p:attrName>style.visibility</p:attrName>
                                        </p:attrNameLst>
                                      </p:cBhvr>
                                      <p:to>
                                        <p:strVal val="visible"/>
                                      </p:to>
                                    </p:set>
                                    <p:animEffect filter="fade" transition="in">
                                      <p:cBhvr>
                                        <p:cTn id="45" dur="1000"/>
                                        <p:tgtEl>
                                          <p:spTgt spid="499">
                                            <p:bg/>
                                          </p:spTgt>
                                        </p:tgtEl>
                                      </p:cBhvr>
                                    </p:animEffect>
                                  </p:childTnLst>
                                </p:cTn>
                              </p:par>
                              <p:par>
                                <p:cTn id="46" presetClass="entr" nodeType="withEffect" presetSubtype="0" presetID="10" grpId="6" fill="hold">
                                  <p:stCondLst>
                                    <p:cond delay="0"/>
                                  </p:stCondLst>
                                  <p:iterate type="el" backwards="0">
                                    <p:tmAbs val="0"/>
                                  </p:iterate>
                                  <p:childTnLst>
                                    <p:set>
                                      <p:cBhvr>
                                        <p:cTn id="47" fill="hold"/>
                                        <p:tgtEl>
                                          <p:spTgt spid="499">
                                            <p:txEl>
                                              <p:pRg st="0" end="0"/>
                                            </p:txEl>
                                          </p:spTgt>
                                        </p:tgtEl>
                                        <p:attrNameLst>
                                          <p:attrName>style.visibility</p:attrName>
                                        </p:attrNameLst>
                                      </p:cBhvr>
                                      <p:to>
                                        <p:strVal val="visible"/>
                                      </p:to>
                                    </p:set>
                                    <p:animEffect filter="fade" transition="in">
                                      <p:cBhvr>
                                        <p:cTn id="48" dur="1000"/>
                                        <p:tgtEl>
                                          <p:spTgt spid="499">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Class="entr" nodeType="clickEffect" presetID="10" grpId="7" fill="hold">
                                  <p:stCondLst>
                                    <p:cond delay="0"/>
                                  </p:stCondLst>
                                  <p:iterate type="el" backwards="0">
                                    <p:tmAbs val="0"/>
                                  </p:iterate>
                                  <p:childTnLst>
                                    <p:set>
                                      <p:cBhvr>
                                        <p:cTn id="52" fill="hold"/>
                                        <p:tgtEl>
                                          <p:spTgt spid="496"/>
                                        </p:tgtEl>
                                        <p:attrNameLst>
                                          <p:attrName>style.visibility</p:attrName>
                                        </p:attrNameLst>
                                      </p:cBhvr>
                                      <p:to>
                                        <p:strVal val="visible"/>
                                      </p:to>
                                    </p:set>
                                    <p:animEffect filter="fade" transition="in">
                                      <p:cBhvr>
                                        <p:cTn id="53" dur="1000"/>
                                        <p:tgtEl>
                                          <p:spTgt spid="496"/>
                                        </p:tgtEl>
                                      </p:cBhvr>
                                    </p:animEffect>
                                  </p:childTnLst>
                                </p:cTn>
                              </p:par>
                            </p:childTnLst>
                          </p:cTn>
                        </p:par>
                      </p:childTnLst>
                    </p:cTn>
                  </p:par>
                  <p:par>
                    <p:cTn id="54" fill="hold">
                      <p:stCondLst>
                        <p:cond delay="indefinite"/>
                      </p:stCondLst>
                      <p:childTnLst>
                        <p:par>
                          <p:cTn id="55" fill="hold">
                            <p:stCondLst>
                              <p:cond delay="0"/>
                            </p:stCondLst>
                            <p:childTnLst>
                              <p:par>
                                <p:cTn id="56" presetClass="entr" nodeType="clickEffect" presetID="10" grpId="8" fill="hold">
                                  <p:stCondLst>
                                    <p:cond delay="0"/>
                                  </p:stCondLst>
                                  <p:iterate type="el" backwards="0">
                                    <p:tmAbs val="0"/>
                                  </p:iterate>
                                  <p:childTnLst>
                                    <p:set>
                                      <p:cBhvr>
                                        <p:cTn id="57" fill="hold"/>
                                        <p:tgtEl>
                                          <p:spTgt spid="500">
                                            <p:bg/>
                                          </p:spTgt>
                                        </p:tgtEl>
                                        <p:attrNameLst>
                                          <p:attrName>style.visibility</p:attrName>
                                        </p:attrNameLst>
                                      </p:cBhvr>
                                      <p:to>
                                        <p:strVal val="visible"/>
                                      </p:to>
                                    </p:set>
                                    <p:animEffect filter="fade" transition="in">
                                      <p:cBhvr>
                                        <p:cTn id="58" dur="1000"/>
                                        <p:tgtEl>
                                          <p:spTgt spid="500">
                                            <p:bg/>
                                          </p:spTgt>
                                        </p:tgtEl>
                                      </p:cBhvr>
                                    </p:animEffect>
                                  </p:childTnLst>
                                </p:cTn>
                              </p:par>
                              <p:par>
                                <p:cTn id="59" presetClass="entr" nodeType="withEffect" presetSubtype="0" presetID="10" grpId="8" fill="hold">
                                  <p:stCondLst>
                                    <p:cond delay="0"/>
                                  </p:stCondLst>
                                  <p:iterate type="el" backwards="0">
                                    <p:tmAbs val="0"/>
                                  </p:iterate>
                                  <p:childTnLst>
                                    <p:set>
                                      <p:cBhvr>
                                        <p:cTn id="60" fill="hold"/>
                                        <p:tgtEl>
                                          <p:spTgt spid="500">
                                            <p:txEl>
                                              <p:pRg st="0" end="0"/>
                                            </p:txEl>
                                          </p:spTgt>
                                        </p:tgtEl>
                                        <p:attrNameLst>
                                          <p:attrName>style.visibility</p:attrName>
                                        </p:attrNameLst>
                                      </p:cBhvr>
                                      <p:to>
                                        <p:strVal val="visible"/>
                                      </p:to>
                                    </p:set>
                                    <p:animEffect filter="fade" transition="in">
                                      <p:cBhvr>
                                        <p:cTn id="61" dur="1000"/>
                                        <p:tgtEl>
                                          <p:spTgt spid="500">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Class="entr" nodeType="clickEffect" presetID="10" grpId="9" fill="hold">
                                  <p:stCondLst>
                                    <p:cond delay="0"/>
                                  </p:stCondLst>
                                  <p:iterate type="el" backwards="0">
                                    <p:tmAbs val="0"/>
                                  </p:iterate>
                                  <p:childTnLst>
                                    <p:set>
                                      <p:cBhvr>
                                        <p:cTn id="65" fill="hold"/>
                                        <p:tgtEl>
                                          <p:spTgt spid="501"/>
                                        </p:tgtEl>
                                        <p:attrNameLst>
                                          <p:attrName>style.visibility</p:attrName>
                                        </p:attrNameLst>
                                      </p:cBhvr>
                                      <p:to>
                                        <p:strVal val="visible"/>
                                      </p:to>
                                    </p:set>
                                    <p:animEffect filter="fade" transition="in">
                                      <p:cBhvr>
                                        <p:cTn id="66" dur="1000"/>
                                        <p:tgtEl>
                                          <p:spTgt spid="5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99" grpId="6"/>
      <p:bldP build="whole" bldLvl="1" animBg="1" rev="0" advAuto="0" spid="496" grpId="7"/>
      <p:bldP build="whole" bldLvl="1" animBg="1" rev="0" advAuto="0" spid="501" grpId="9"/>
      <p:bldP build="p" bldLvl="5" animBg="1" rev="0" advAuto="0" spid="494" grpId="2"/>
      <p:bldP build="p" bldLvl="5" animBg="1" rev="0" advAuto="0" spid="497" grpId="4"/>
      <p:bldP build="p" bldLvl="5" animBg="1" rev="0" advAuto="0" spid="500" grpId="8"/>
      <p:bldP build="p" bldLvl="5" animBg="1" rev="0" advAuto="0" spid="498" grpId="5"/>
      <p:bldP build="p" bldLvl="5" animBg="1" rev="0" advAuto="0" spid="495" grpId="3"/>
      <p:bldP build="p" bldLvl="5" animBg="1" rev="0" advAuto="0" spid="493"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NCD Discipleship Tools"/>
          <p:cNvSpPr txBox="1"/>
          <p:nvPr/>
        </p:nvSpPr>
        <p:spPr>
          <a:xfrm>
            <a:off x="487207" y="311937"/>
            <a:ext cx="23409587"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NCD Discipleship Tools</a:t>
            </a:r>
          </a:p>
        </p:txBody>
      </p:sp>
      <p:pic>
        <p:nvPicPr>
          <p:cNvPr id="504" name="Logo small.png" descr="Logo small.png"/>
          <p:cNvPicPr>
            <a:picLocks noChangeAspect="1"/>
          </p:cNvPicPr>
          <p:nvPr/>
        </p:nvPicPr>
        <p:blipFill>
          <a:blip r:embed="rId2">
            <a:extLst/>
          </a:blip>
          <a:stretch>
            <a:fillRect/>
          </a:stretch>
        </p:blipFill>
        <p:spPr>
          <a:xfrm>
            <a:off x="11363771" y="11829125"/>
            <a:ext cx="1656458" cy="1600201"/>
          </a:xfrm>
          <a:prstGeom prst="rect">
            <a:avLst/>
          </a:prstGeom>
          <a:ln w="12700">
            <a:miter lim="400000"/>
          </a:ln>
        </p:spPr>
      </p:pic>
      <p:sp>
        <p:nvSpPr>
          <p:cNvPr id="505" name="NCD Church Survey…"/>
          <p:cNvSpPr txBox="1"/>
          <p:nvPr/>
        </p:nvSpPr>
        <p:spPr>
          <a:xfrm>
            <a:off x="1637397" y="2622440"/>
            <a:ext cx="6210423" cy="893572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r" defTabSz="2438339">
              <a:spcBef>
                <a:spcPts val="3800"/>
              </a:spcBef>
              <a:defRPr sz="3800">
                <a:latin typeface="Mulish ExtraLight Black"/>
                <a:ea typeface="Mulish ExtraLight Black"/>
                <a:cs typeface="Mulish ExtraLight Black"/>
                <a:sym typeface="Mulish ExtraLight Black"/>
              </a:defRPr>
            </a:pPr>
            <a:r>
              <a:t>NCD Church Survey</a:t>
            </a:r>
          </a:p>
          <a:p>
            <a:pPr algn="r" defTabSz="2438339">
              <a:spcBef>
                <a:spcPts val="3800"/>
              </a:spcBef>
              <a:defRPr sz="3800">
                <a:latin typeface="Mulish ExtraLight Regular"/>
                <a:ea typeface="Mulish ExtraLight Regular"/>
                <a:cs typeface="Mulish ExtraLight Regular"/>
                <a:sym typeface="Mulish ExtraLight Regular"/>
              </a:defRPr>
            </a:pPr>
            <a:r>
              <a:t>Empowering Leadership</a:t>
            </a:r>
          </a:p>
          <a:p>
            <a:pPr algn="r" defTabSz="2438339">
              <a:spcBef>
                <a:spcPts val="3800"/>
              </a:spcBef>
              <a:defRPr sz="3800">
                <a:latin typeface="Mulish ExtraLight Regular"/>
                <a:ea typeface="Mulish ExtraLight Regular"/>
                <a:cs typeface="Mulish ExtraLight Regular"/>
                <a:sym typeface="Mulish ExtraLight Regular"/>
              </a:defRPr>
            </a:pPr>
            <a:r>
              <a:t>Gift-based Ministry</a:t>
            </a:r>
          </a:p>
          <a:p>
            <a:pPr algn="r" defTabSz="2438339">
              <a:spcBef>
                <a:spcPts val="3800"/>
              </a:spcBef>
              <a:defRPr sz="3800">
                <a:latin typeface="Mulish ExtraLight Regular"/>
                <a:ea typeface="Mulish ExtraLight Regular"/>
                <a:cs typeface="Mulish ExtraLight Regular"/>
                <a:sym typeface="Mulish ExtraLight Regular"/>
              </a:defRPr>
            </a:pPr>
            <a:r>
              <a:t>Passionate Spirituality</a:t>
            </a:r>
          </a:p>
          <a:p>
            <a:pPr algn="r" defTabSz="2438339">
              <a:spcBef>
                <a:spcPts val="3800"/>
              </a:spcBef>
              <a:defRPr sz="3800">
                <a:latin typeface="Mulish ExtraLight Regular"/>
                <a:ea typeface="Mulish ExtraLight Regular"/>
                <a:cs typeface="Mulish ExtraLight Regular"/>
                <a:sym typeface="Mulish ExtraLight Regular"/>
              </a:defRPr>
            </a:pPr>
            <a:r>
              <a:t>Effective Structures</a:t>
            </a:r>
          </a:p>
          <a:p>
            <a:pPr algn="r" defTabSz="2438339">
              <a:spcBef>
                <a:spcPts val="3800"/>
              </a:spcBef>
              <a:defRPr sz="3800">
                <a:latin typeface="Mulish ExtraLight Regular"/>
                <a:ea typeface="Mulish ExtraLight Regular"/>
                <a:cs typeface="Mulish ExtraLight Regular"/>
                <a:sym typeface="Mulish ExtraLight Regular"/>
              </a:defRPr>
            </a:pPr>
            <a:r>
              <a:t>Inspiring Worship Service</a:t>
            </a:r>
          </a:p>
          <a:p>
            <a:pPr algn="r" defTabSz="2438339">
              <a:spcBef>
                <a:spcPts val="3800"/>
              </a:spcBef>
              <a:defRPr sz="3800">
                <a:latin typeface="Mulish ExtraLight Regular"/>
                <a:ea typeface="Mulish ExtraLight Regular"/>
                <a:cs typeface="Mulish ExtraLight Regular"/>
                <a:sym typeface="Mulish ExtraLight Regular"/>
              </a:defRPr>
            </a:pPr>
            <a:r>
              <a:t>Holistic Small Groups</a:t>
            </a:r>
          </a:p>
          <a:p>
            <a:pPr algn="r" defTabSz="2438339">
              <a:spcBef>
                <a:spcPts val="3800"/>
              </a:spcBef>
              <a:defRPr sz="3800">
                <a:latin typeface="Mulish ExtraLight Regular"/>
                <a:ea typeface="Mulish ExtraLight Regular"/>
                <a:cs typeface="Mulish ExtraLight Regular"/>
                <a:sym typeface="Mulish ExtraLight Regular"/>
              </a:defRPr>
            </a:pPr>
            <a:r>
              <a:t>Need-oriented Evangelism</a:t>
            </a:r>
          </a:p>
          <a:p>
            <a:pPr algn="r" defTabSz="2438339">
              <a:spcBef>
                <a:spcPts val="3800"/>
              </a:spcBef>
              <a:defRPr sz="3800">
                <a:latin typeface="Mulish ExtraLight Regular"/>
                <a:ea typeface="Mulish ExtraLight Regular"/>
                <a:cs typeface="Mulish ExtraLight Regular"/>
                <a:sym typeface="Mulish ExtraLight Regular"/>
              </a:defRPr>
            </a:pPr>
            <a:r>
              <a:t>Loving Relationships</a:t>
            </a:r>
          </a:p>
        </p:txBody>
      </p:sp>
      <p:sp>
        <p:nvSpPr>
          <p:cNvPr id="506" name="Discipleship…"/>
          <p:cNvSpPr txBox="1"/>
          <p:nvPr/>
        </p:nvSpPr>
        <p:spPr>
          <a:xfrm>
            <a:off x="9086789" y="2622440"/>
            <a:ext cx="6210423" cy="893572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2438339">
              <a:spcBef>
                <a:spcPts val="3800"/>
              </a:spcBef>
              <a:defRPr sz="3800">
                <a:latin typeface="Mulish ExtraLight Black"/>
                <a:ea typeface="Mulish ExtraLight Black"/>
                <a:cs typeface="Mulish ExtraLight Black"/>
                <a:sym typeface="Mulish ExtraLight Black"/>
              </a:defRPr>
            </a:pPr>
            <a:r>
              <a:t>Discipleship</a:t>
            </a:r>
          </a:p>
          <a:p>
            <a:pPr algn="ctr" defTabSz="2438339">
              <a:spcBef>
                <a:spcPts val="3800"/>
              </a:spcBef>
              <a:defRPr sz="3800">
                <a:latin typeface="Mulish ExtraLight Regular"/>
                <a:ea typeface="Mulish ExtraLight Regular"/>
                <a:cs typeface="Mulish ExtraLight Regular"/>
                <a:sym typeface="Mulish ExtraLight Regular"/>
              </a:defRPr>
            </a:pPr>
            <a:r>
              <a:t>Empowerment Test</a:t>
            </a:r>
          </a:p>
          <a:p>
            <a:pPr algn="ctr" defTabSz="2438339">
              <a:spcBef>
                <a:spcPts val="3800"/>
              </a:spcBef>
              <a:defRPr sz="3800">
                <a:latin typeface="Mulish ExtraLight Regular"/>
                <a:ea typeface="Mulish ExtraLight Regular"/>
                <a:cs typeface="Mulish ExtraLight Regular"/>
                <a:sym typeface="Mulish ExtraLight Regular"/>
              </a:defRPr>
            </a:pPr>
            <a:r>
              <a:t>Gift Test</a:t>
            </a:r>
          </a:p>
          <a:p>
            <a:pPr algn="ctr" defTabSz="2438339">
              <a:spcBef>
                <a:spcPts val="3800"/>
              </a:spcBef>
              <a:defRPr sz="3800">
                <a:latin typeface="Mulish ExtraLight Regular"/>
                <a:ea typeface="Mulish ExtraLight Regular"/>
                <a:cs typeface="Mulish ExtraLight Regular"/>
                <a:sym typeface="Mulish ExtraLight Regular"/>
              </a:defRPr>
            </a:pPr>
            <a:r>
              <a:t>Spiritual Style Test</a:t>
            </a:r>
          </a:p>
          <a:p>
            <a:pPr algn="ctr" defTabSz="2438339">
              <a:spcBef>
                <a:spcPts val="3800"/>
              </a:spcBef>
              <a:defRPr sz="3800">
                <a:latin typeface="Mulish ExtraLight Regular"/>
                <a:ea typeface="Mulish ExtraLight Regular"/>
                <a:cs typeface="Mulish ExtraLight Regular"/>
                <a:sym typeface="Mulish ExtraLight Regular"/>
              </a:defRPr>
            </a:pPr>
            <a:r>
              <a:t>Stewardship  Test</a:t>
            </a:r>
          </a:p>
          <a:p>
            <a:pPr algn="ctr" defTabSz="2438339">
              <a:spcBef>
                <a:spcPts val="3800"/>
              </a:spcBef>
              <a:defRPr sz="3800">
                <a:latin typeface="Mulish ExtraLight Regular"/>
                <a:ea typeface="Mulish ExtraLight Regular"/>
                <a:cs typeface="Mulish ExtraLight Regular"/>
                <a:sym typeface="Mulish ExtraLight Regular"/>
              </a:defRPr>
            </a:pPr>
            <a:r>
              <a:t>Inspiration Test</a:t>
            </a:r>
          </a:p>
          <a:p>
            <a:pPr algn="ctr" defTabSz="2438339">
              <a:spcBef>
                <a:spcPts val="3800"/>
              </a:spcBef>
              <a:defRPr sz="3800">
                <a:latin typeface="Mulish ExtraLight Regular"/>
                <a:ea typeface="Mulish ExtraLight Regular"/>
                <a:cs typeface="Mulish ExtraLight Regular"/>
                <a:sym typeface="Mulish ExtraLight Regular"/>
              </a:defRPr>
            </a:pPr>
            <a:r>
              <a:t>Communal Test</a:t>
            </a:r>
          </a:p>
          <a:p>
            <a:pPr algn="ctr" defTabSz="2438339">
              <a:spcBef>
                <a:spcPts val="3800"/>
              </a:spcBef>
              <a:defRPr sz="3800">
                <a:latin typeface="Mulish ExtraLight Regular"/>
                <a:ea typeface="Mulish ExtraLight Regular"/>
                <a:cs typeface="Mulish ExtraLight Regular"/>
                <a:sym typeface="Mulish ExtraLight Regular"/>
              </a:defRPr>
            </a:pPr>
            <a:r>
              <a:t>Wholeness Test</a:t>
            </a:r>
          </a:p>
          <a:p>
            <a:pPr algn="ctr" defTabSz="2438339">
              <a:spcBef>
                <a:spcPts val="3800"/>
              </a:spcBef>
              <a:defRPr sz="3800">
                <a:latin typeface="Mulish ExtraLight Regular"/>
                <a:ea typeface="Mulish ExtraLight Regular"/>
                <a:cs typeface="Mulish ExtraLight Regular"/>
                <a:sym typeface="Mulish ExtraLight Regular"/>
              </a:defRPr>
            </a:pPr>
            <a:r>
              <a:t>Love Test</a:t>
            </a:r>
          </a:p>
        </p:txBody>
      </p:sp>
      <p:sp>
        <p:nvSpPr>
          <p:cNvPr id="507" name="Every test helps an individual or group to:…"/>
          <p:cNvSpPr txBox="1"/>
          <p:nvPr/>
        </p:nvSpPr>
        <p:spPr>
          <a:xfrm>
            <a:off x="16314557" y="2490360"/>
            <a:ext cx="6210423" cy="919988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2438339">
              <a:spcBef>
                <a:spcPts val="3800"/>
              </a:spcBef>
              <a:defRPr sz="3800">
                <a:latin typeface="Mulish ExtraLight Black"/>
                <a:ea typeface="Mulish ExtraLight Black"/>
                <a:cs typeface="Mulish ExtraLight Black"/>
                <a:sym typeface="Mulish ExtraLight Black"/>
              </a:defRPr>
            </a:pPr>
            <a:r>
              <a:t>Every test helps an individual or group to:</a:t>
            </a:r>
          </a:p>
          <a:p>
            <a:pPr marL="482600" indent="-482600" algn="ctr" defTabSz="2438339">
              <a:spcBef>
                <a:spcPts val="3800"/>
              </a:spcBef>
              <a:buSzPct val="123000"/>
              <a:buChar char="•"/>
              <a:defRPr sz="3800">
                <a:latin typeface="Mulish ExtraLight Black"/>
                <a:ea typeface="Mulish ExtraLight Black"/>
                <a:cs typeface="Mulish ExtraLight Black"/>
                <a:sym typeface="Mulish ExtraLight Black"/>
              </a:defRPr>
            </a:pPr>
            <a:r>
              <a:rPr>
                <a:latin typeface="Mulish ExtraLight Regular"/>
                <a:ea typeface="Mulish ExtraLight Regular"/>
                <a:cs typeface="Mulish ExtraLight Regular"/>
                <a:sym typeface="Mulish ExtraLight Regular"/>
              </a:rPr>
              <a:t>Make</a:t>
            </a:r>
            <a:r>
              <a:t> progress</a:t>
            </a:r>
            <a:r>
              <a:rPr>
                <a:latin typeface="Mulish ExtraLight Regular"/>
                <a:ea typeface="Mulish ExtraLight Regular"/>
                <a:cs typeface="Mulish ExtraLight Regular"/>
                <a:sym typeface="Mulish ExtraLight Regular"/>
              </a:rPr>
              <a:t> in a</a:t>
            </a:r>
            <a:r>
              <a:t> specific quality characteristic</a:t>
            </a:r>
          </a:p>
          <a:p>
            <a:pPr marL="482600" indent="-482600" algn="ctr" defTabSz="2438339">
              <a:spcBef>
                <a:spcPts val="3800"/>
              </a:spcBef>
              <a:buSzPct val="123000"/>
              <a:buChar char="•"/>
              <a:defRPr sz="3800">
                <a:latin typeface="Mulish ExtraLight Black"/>
                <a:ea typeface="Mulish ExtraLight Black"/>
                <a:cs typeface="Mulish ExtraLight Black"/>
                <a:sym typeface="Mulish ExtraLight Black"/>
              </a:defRPr>
            </a:pPr>
            <a:r>
              <a:rPr>
                <a:latin typeface="Mulish ExtraLight Regular"/>
                <a:ea typeface="Mulish ExtraLight Regular"/>
                <a:cs typeface="Mulish ExtraLight Regular"/>
                <a:sym typeface="Mulish ExtraLight Regular"/>
              </a:rPr>
              <a:t>Start (or restart) the</a:t>
            </a:r>
            <a:r>
              <a:t> process of evangelised discipleship</a:t>
            </a:r>
          </a:p>
          <a:p>
            <a:pPr marL="482600" indent="-482600" algn="ctr" defTabSz="2438339">
              <a:spcBef>
                <a:spcPts val="3800"/>
              </a:spcBef>
              <a:buSzPct val="123000"/>
              <a:buChar char="•"/>
              <a:defRPr sz="3800">
                <a:latin typeface="Mulish ExtraLight Black"/>
                <a:ea typeface="Mulish ExtraLight Black"/>
                <a:cs typeface="Mulish ExtraLight Black"/>
                <a:sym typeface="Mulish ExtraLight Black"/>
              </a:defRPr>
            </a:pPr>
            <a:r>
              <a:rPr>
                <a:latin typeface="Mulish ExtraLight Regular"/>
                <a:ea typeface="Mulish ExtraLight Regular"/>
                <a:cs typeface="Mulish ExtraLight Regular"/>
                <a:sym typeface="Mulish ExtraLight Regular"/>
              </a:rPr>
              <a:t>Pay attention to their </a:t>
            </a:r>
            <a:r>
              <a:t>fixed leg and free leg</a:t>
            </a:r>
          </a:p>
          <a:p>
            <a:pPr marL="482600" indent="-482600" algn="ctr" defTabSz="2438339">
              <a:spcBef>
                <a:spcPts val="3800"/>
              </a:spcBef>
              <a:buSzPct val="123000"/>
              <a:buChar char="•"/>
              <a:defRPr sz="3800">
                <a:latin typeface="Mulish ExtraLight Black"/>
                <a:ea typeface="Mulish ExtraLight Black"/>
                <a:cs typeface="Mulish ExtraLight Black"/>
                <a:sym typeface="Mulish ExtraLight Black"/>
              </a:defRPr>
            </a:pPr>
            <a:r>
              <a:rPr>
                <a:latin typeface="Mulish ExtraLight Regular"/>
                <a:ea typeface="Mulish ExtraLight Regular"/>
                <a:cs typeface="Mulish ExtraLight Regular"/>
                <a:sym typeface="Mulish ExtraLight Regular"/>
              </a:rPr>
              <a:t>Answer the three</a:t>
            </a:r>
            <a:r>
              <a:t> Discipleship Reality Check</a:t>
            </a:r>
            <a:r>
              <a:rPr>
                <a:latin typeface="Mulish ExtraLight Regular"/>
                <a:ea typeface="Mulish ExtraLight Regular"/>
                <a:cs typeface="Mulish ExtraLight Regular"/>
                <a:sym typeface="Mulish ExtraLight Regular"/>
              </a:rPr>
              <a:t> questions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07">
                                            <p:bg/>
                                          </p:spTgt>
                                        </p:tgtEl>
                                        <p:attrNameLst>
                                          <p:attrName>style.visibility</p:attrName>
                                        </p:attrNameLst>
                                      </p:cBhvr>
                                      <p:to>
                                        <p:strVal val="visible"/>
                                      </p:to>
                                    </p:set>
                                    <p:animEffect filter="fade" transition="in">
                                      <p:cBhvr>
                                        <p:cTn id="7" dur="1000"/>
                                        <p:tgtEl>
                                          <p:spTgt spid="50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507">
                                            <p:txEl>
                                              <p:pRg st="0" end="0"/>
                                            </p:txEl>
                                          </p:spTgt>
                                        </p:tgtEl>
                                        <p:attrNameLst>
                                          <p:attrName>style.visibility</p:attrName>
                                        </p:attrNameLst>
                                      </p:cBhvr>
                                      <p:to>
                                        <p:strVal val="visible"/>
                                      </p:to>
                                    </p:set>
                                    <p:animEffect filter="fade" transition="in">
                                      <p:cBhvr>
                                        <p:cTn id="10" dur="1000"/>
                                        <p:tgtEl>
                                          <p:spTgt spid="50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507">
                                            <p:txEl>
                                              <p:pRg st="1" end="1"/>
                                            </p:txEl>
                                          </p:spTgt>
                                        </p:tgtEl>
                                        <p:attrNameLst>
                                          <p:attrName>style.visibility</p:attrName>
                                        </p:attrNameLst>
                                      </p:cBhvr>
                                      <p:to>
                                        <p:strVal val="visible"/>
                                      </p:to>
                                    </p:set>
                                    <p:animEffect filter="fade" transition="in">
                                      <p:cBhvr>
                                        <p:cTn id="15" dur="1000"/>
                                        <p:tgtEl>
                                          <p:spTgt spid="50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507">
                                            <p:txEl>
                                              <p:pRg st="2" end="2"/>
                                            </p:txEl>
                                          </p:spTgt>
                                        </p:tgtEl>
                                        <p:attrNameLst>
                                          <p:attrName>style.visibility</p:attrName>
                                        </p:attrNameLst>
                                      </p:cBhvr>
                                      <p:to>
                                        <p:strVal val="visible"/>
                                      </p:to>
                                    </p:set>
                                    <p:animEffect filter="fade" transition="in">
                                      <p:cBhvr>
                                        <p:cTn id="20" dur="1000"/>
                                        <p:tgtEl>
                                          <p:spTgt spid="50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507">
                                            <p:txEl>
                                              <p:pRg st="3" end="3"/>
                                            </p:txEl>
                                          </p:spTgt>
                                        </p:tgtEl>
                                        <p:attrNameLst>
                                          <p:attrName>style.visibility</p:attrName>
                                        </p:attrNameLst>
                                      </p:cBhvr>
                                      <p:to>
                                        <p:strVal val="visible"/>
                                      </p:to>
                                    </p:set>
                                    <p:animEffect filter="fade" transition="in">
                                      <p:cBhvr>
                                        <p:cTn id="25" dur="1000"/>
                                        <p:tgtEl>
                                          <p:spTgt spid="50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507">
                                            <p:txEl>
                                              <p:pRg st="4" end="4"/>
                                            </p:txEl>
                                          </p:spTgt>
                                        </p:tgtEl>
                                        <p:attrNameLst>
                                          <p:attrName>style.visibility</p:attrName>
                                        </p:attrNameLst>
                                      </p:cBhvr>
                                      <p:to>
                                        <p:strVal val="visible"/>
                                      </p:to>
                                    </p:set>
                                    <p:animEffect filter="fade" transition="in">
                                      <p:cBhvr>
                                        <p:cTn id="30" dur="1000"/>
                                        <p:tgtEl>
                                          <p:spTgt spid="50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07"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The Wholeness Test"/>
          <p:cNvSpPr txBox="1"/>
          <p:nvPr/>
        </p:nvSpPr>
        <p:spPr>
          <a:xfrm>
            <a:off x="487207" y="311937"/>
            <a:ext cx="23409587"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The Wholeness Test</a:t>
            </a:r>
          </a:p>
        </p:txBody>
      </p:sp>
      <p:sp>
        <p:nvSpPr>
          <p:cNvPr id="510" name="Our Need-oriented Evangelism discipleship tool…"/>
          <p:cNvSpPr txBox="1"/>
          <p:nvPr/>
        </p:nvSpPr>
        <p:spPr>
          <a:xfrm>
            <a:off x="11489847" y="3221765"/>
            <a:ext cx="12661293" cy="9855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marL="762000" indent="-762000" defTabSz="2438339">
              <a:spcBef>
                <a:spcPts val="3200"/>
              </a:spcBef>
              <a:buSzPct val="123000"/>
              <a:buChar char="•"/>
              <a:defRPr sz="3600">
                <a:latin typeface="Mulish ExtraLight Regular"/>
                <a:ea typeface="Mulish ExtraLight Regular"/>
                <a:cs typeface="Mulish ExtraLight Regular"/>
                <a:sym typeface="Mulish ExtraLight Regular"/>
              </a:defRPr>
            </a:pPr>
            <a:r>
              <a:t>Our </a:t>
            </a:r>
            <a:r>
              <a:rPr>
                <a:latin typeface="Mulish ExtraLight Black"/>
                <a:ea typeface="Mulish ExtraLight Black"/>
                <a:cs typeface="Mulish ExtraLight Black"/>
                <a:sym typeface="Mulish ExtraLight Black"/>
              </a:rPr>
              <a:t>Need-oriented Evangelism</a:t>
            </a:r>
            <a:r>
              <a:t> discipleship tool</a:t>
            </a:r>
          </a:p>
          <a:p>
            <a:pPr marL="762000" indent="-762000" defTabSz="2438339">
              <a:spcBef>
                <a:spcPts val="3200"/>
              </a:spcBef>
              <a:buSzPct val="123000"/>
              <a:buChar char="•"/>
              <a:defRPr sz="3600">
                <a:latin typeface="Mulish ExtraLight Regular"/>
                <a:ea typeface="Mulish ExtraLight Regular"/>
                <a:cs typeface="Mulish ExtraLight Regular"/>
                <a:sym typeface="Mulish ExtraLight Regular"/>
              </a:defRPr>
            </a:pPr>
            <a:r>
              <a:t>Can be </a:t>
            </a:r>
            <a:r>
              <a:rPr>
                <a:latin typeface="Mulish ExtraLight Black"/>
                <a:ea typeface="Mulish ExtraLight Black"/>
                <a:cs typeface="Mulish ExtraLight Black"/>
                <a:sym typeface="Mulish ExtraLight Black"/>
              </a:rPr>
              <a:t>used before and after</a:t>
            </a:r>
            <a:r>
              <a:t> declaring Jesus as Lord</a:t>
            </a:r>
          </a:p>
          <a:p>
            <a:pPr marL="762000" indent="-762000" defTabSz="2438339">
              <a:spcBef>
                <a:spcPts val="3200"/>
              </a:spcBef>
              <a:buSzPct val="123000"/>
              <a:buChar char="•"/>
              <a:defRPr sz="3600">
                <a:latin typeface="Mulish ExtraLight Regular"/>
                <a:ea typeface="Mulish ExtraLight Regular"/>
                <a:cs typeface="Mulish ExtraLight Regular"/>
                <a:sym typeface="Mulish ExtraLight Regular"/>
              </a:defRPr>
            </a:pPr>
            <a:r>
              <a:t>Our </a:t>
            </a:r>
            <a:r>
              <a:rPr>
                <a:latin typeface="Mulish ExtraLight Black"/>
                <a:ea typeface="Mulish ExtraLight Black"/>
                <a:cs typeface="Mulish ExtraLight Black"/>
                <a:sym typeface="Mulish ExtraLight Black"/>
              </a:rPr>
              <a:t>shortest</a:t>
            </a:r>
            <a:r>
              <a:t> test (36 questions)</a:t>
            </a:r>
          </a:p>
          <a:p>
            <a:pPr marL="762000" indent="-762000" defTabSz="2438339">
              <a:spcBef>
                <a:spcPts val="3200"/>
              </a:spcBef>
              <a:buSzPct val="123000"/>
              <a:buChar char="•"/>
              <a:defRPr sz="3600">
                <a:latin typeface="Mulish ExtraLight Regular"/>
                <a:ea typeface="Mulish ExtraLight Regular"/>
                <a:cs typeface="Mulish ExtraLight Regular"/>
                <a:sym typeface="Mulish ExtraLight Regular"/>
              </a:defRPr>
            </a:pPr>
            <a:r>
              <a:t>Reveals </a:t>
            </a:r>
            <a:r>
              <a:rPr>
                <a:latin typeface="Mulish ExtraLight Black"/>
                <a:ea typeface="Mulish ExtraLight Black"/>
                <a:cs typeface="Mulish ExtraLight Black"/>
                <a:sym typeface="Mulish ExtraLight Black"/>
              </a:rPr>
              <a:t>where you are tasting life in all its fullness</a:t>
            </a:r>
            <a:endParaRPr>
              <a:latin typeface="Mulish ExtraLight Black"/>
              <a:ea typeface="Mulish ExtraLight Black"/>
              <a:cs typeface="Mulish ExtraLight Black"/>
              <a:sym typeface="Mulish ExtraLight Black"/>
            </a:endParaRPr>
          </a:p>
          <a:p>
            <a:pPr marL="762000" indent="-762000" defTabSz="2438339">
              <a:spcBef>
                <a:spcPts val="3200"/>
              </a:spcBef>
              <a:buSzPct val="123000"/>
              <a:buChar char="•"/>
              <a:defRPr sz="3600">
                <a:latin typeface="Mulish ExtraLight Regular"/>
                <a:ea typeface="Mulish ExtraLight Regular"/>
                <a:cs typeface="Mulish ExtraLight Regular"/>
                <a:sym typeface="Mulish ExtraLight Regular"/>
              </a:defRPr>
            </a:pPr>
            <a:r>
              <a:t>…and </a:t>
            </a:r>
            <a:r>
              <a:rPr>
                <a:latin typeface="Mulish ExtraLight Black"/>
                <a:ea typeface="Mulish ExtraLight Black"/>
                <a:cs typeface="Mulish ExtraLight Black"/>
                <a:sym typeface="Mulish ExtraLight Black"/>
              </a:rPr>
              <a:t>which cloud is keeping you in the dark</a:t>
            </a:r>
          </a:p>
          <a:p>
            <a:pPr marL="762000" indent="-762000" defTabSz="2438339">
              <a:spcBef>
                <a:spcPts val="3200"/>
              </a:spcBef>
              <a:buSzPct val="123000"/>
              <a:buChar char="•"/>
              <a:defRPr sz="3600">
                <a:latin typeface="Mulish ExtraLight Regular"/>
                <a:ea typeface="Mulish ExtraLight Regular"/>
                <a:cs typeface="Mulish ExtraLight Regular"/>
                <a:sym typeface="Mulish ExtraLight Regular"/>
              </a:defRPr>
            </a:pPr>
            <a:r>
              <a:t>Provides </a:t>
            </a:r>
            <a:r>
              <a:rPr>
                <a:latin typeface="Mulish ExtraLight Black"/>
                <a:ea typeface="Mulish ExtraLight Black"/>
                <a:cs typeface="Mulish ExtraLight Black"/>
                <a:sym typeface="Mulish ExtraLight Black"/>
              </a:rPr>
              <a:t>three daily disciplines for growth</a:t>
            </a:r>
          </a:p>
          <a:p>
            <a:pPr marL="762000" indent="-762000" defTabSz="2438339">
              <a:spcBef>
                <a:spcPts val="3200"/>
              </a:spcBef>
              <a:buSzPct val="123000"/>
              <a:buChar char="•"/>
              <a:defRPr sz="3600">
                <a:latin typeface="Mulish ExtraLight Regular"/>
                <a:ea typeface="Mulish ExtraLight Regular"/>
                <a:cs typeface="Mulish ExtraLight Regular"/>
                <a:sym typeface="Mulish ExtraLight Regular"/>
              </a:defRPr>
            </a:pPr>
            <a:r>
              <a:t>Is like an NCD Church Survey </a:t>
            </a:r>
            <a:r>
              <a:rPr>
                <a:latin typeface="Mulish ExtraLight Black"/>
                <a:ea typeface="Mulish ExtraLight Black"/>
                <a:cs typeface="Mulish ExtraLight Black"/>
                <a:sym typeface="Mulish ExtraLight Black"/>
              </a:rPr>
              <a:t>for everyday life</a:t>
            </a:r>
            <a:endParaRPr>
              <a:latin typeface="Mulish ExtraLight Black"/>
              <a:ea typeface="Mulish ExtraLight Black"/>
              <a:cs typeface="Mulish ExtraLight Black"/>
              <a:sym typeface="Mulish ExtraLight Black"/>
            </a:endParaRPr>
          </a:p>
          <a:p>
            <a:pPr marL="762000" indent="-762000" defTabSz="2438339">
              <a:spcBef>
                <a:spcPts val="3200"/>
              </a:spcBef>
              <a:buSzPct val="123000"/>
              <a:buChar char="•"/>
              <a:defRPr sz="3600">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Maps seamlessly</a:t>
            </a:r>
            <a:r>
              <a:t> to the church survey categories </a:t>
            </a:r>
          </a:p>
          <a:p>
            <a:pPr marL="762000" indent="-762000" defTabSz="2438339">
              <a:spcBef>
                <a:spcPts val="3200"/>
              </a:spcBef>
              <a:buSzPct val="123000"/>
              <a:buChar char="•"/>
              <a:defRPr sz="3600">
                <a:latin typeface="Mulish ExtraLight Regular"/>
                <a:ea typeface="Mulish ExtraLight Regular"/>
                <a:cs typeface="Mulish ExtraLight Regular"/>
                <a:sym typeface="Mulish ExtraLight Regular"/>
              </a:defRPr>
            </a:pPr>
            <a:r>
              <a:t>Serves as a </a:t>
            </a:r>
            <a:r>
              <a:rPr>
                <a:latin typeface="Mulish ExtraLight Black"/>
                <a:ea typeface="Mulish ExtraLight Black"/>
                <a:cs typeface="Mulish ExtraLight Black"/>
                <a:sym typeface="Mulish ExtraLight Black"/>
              </a:rPr>
              <a:t>road map</a:t>
            </a:r>
            <a:r>
              <a:t> into the other discipleship tests</a:t>
            </a:r>
          </a:p>
          <a:p>
            <a:pPr marL="762000" indent="-762000" defTabSz="2438339">
              <a:spcBef>
                <a:spcPts val="3200"/>
              </a:spcBef>
              <a:buSzPct val="123000"/>
              <a:buChar char="•"/>
              <a:defRPr sz="3600">
                <a:latin typeface="Mulish ExtraLight Regular"/>
                <a:ea typeface="Mulish ExtraLight Regular"/>
                <a:cs typeface="Mulish ExtraLight Regular"/>
                <a:sym typeface="Mulish ExtraLight Regular"/>
              </a:defRPr>
            </a:pPr>
            <a:r>
              <a:t>Opens a natural door to </a:t>
            </a:r>
            <a:r>
              <a:rPr>
                <a:latin typeface="Mulish ExtraLight Black"/>
                <a:ea typeface="Mulish ExtraLight Black"/>
                <a:cs typeface="Mulish ExtraLight Black"/>
                <a:sym typeface="Mulish ExtraLight Black"/>
              </a:rPr>
              <a:t>meeting Jesus</a:t>
            </a:r>
            <a:endParaRPr>
              <a:latin typeface="Mulish ExtraLight Black"/>
              <a:ea typeface="Mulish ExtraLight Black"/>
              <a:cs typeface="Mulish ExtraLight Black"/>
              <a:sym typeface="Mulish ExtraLight Black"/>
            </a:endParaRPr>
          </a:p>
          <a:p>
            <a:pPr marL="762000" indent="-762000" defTabSz="2438339">
              <a:spcBef>
                <a:spcPts val="3200"/>
              </a:spcBef>
              <a:buSzPct val="123000"/>
              <a:buChar char="•"/>
              <a:defRPr sz="3600">
                <a:latin typeface="Mulish ExtraLight Regular"/>
                <a:ea typeface="Mulish ExtraLight Regular"/>
                <a:cs typeface="Mulish ExtraLight Regular"/>
                <a:sym typeface="Mulish ExtraLight Regular"/>
              </a:defRPr>
            </a:pPr>
            <a:r>
              <a:t>It’s </a:t>
            </a:r>
            <a:r>
              <a:rPr>
                <a:latin typeface="Mulish ExtraLight Black"/>
                <a:ea typeface="Mulish ExtraLight Black"/>
                <a:cs typeface="Mulish ExtraLight Black"/>
                <a:sym typeface="Mulish ExtraLight Black"/>
              </a:rPr>
              <a:t>free!</a:t>
            </a:r>
          </a:p>
        </p:txBody>
      </p:sp>
      <p:sp>
        <p:nvSpPr>
          <p:cNvPr id="511" name="How fulfilling is your life?"/>
          <p:cNvSpPr txBox="1"/>
          <p:nvPr/>
        </p:nvSpPr>
        <p:spPr>
          <a:xfrm rot="948">
            <a:off x="5122126" y="1530796"/>
            <a:ext cx="14139749" cy="16129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spcBef>
                <a:spcPts val="0"/>
              </a:spcBef>
              <a:defRPr sz="9600">
                <a:latin typeface="Caveat Regular Regular"/>
                <a:ea typeface="Caveat Regular Regular"/>
                <a:cs typeface="Caveat Regular Regular"/>
                <a:sym typeface="Caveat Regular Regular"/>
              </a:defRPr>
            </a:lvl1pPr>
          </a:lstStyle>
          <a:p>
            <a:pPr/>
            <a:r>
              <a:t>How fulfilling is your life?</a:t>
            </a:r>
          </a:p>
        </p:txBody>
      </p:sp>
      <p:pic>
        <p:nvPicPr>
          <p:cNvPr id="512" name="Logo small.png" descr="Logo small.png"/>
          <p:cNvPicPr>
            <a:picLocks noChangeAspect="1"/>
          </p:cNvPicPr>
          <p:nvPr/>
        </p:nvPicPr>
        <p:blipFill>
          <a:blip r:embed="rId2">
            <a:extLst/>
          </a:blip>
          <a:stretch>
            <a:fillRect/>
          </a:stretch>
        </p:blipFill>
        <p:spPr>
          <a:xfrm>
            <a:off x="384227" y="2969057"/>
            <a:ext cx="10816005" cy="10448668"/>
          </a:xfrm>
          <a:prstGeom prst="rect">
            <a:avLst/>
          </a:prstGeom>
          <a:ln w="12700">
            <a:miter lim="400000"/>
          </a:ln>
        </p:spPr>
      </p:pic>
      <p:sp>
        <p:nvSpPr>
          <p:cNvPr id="513" name="Wholeness"/>
          <p:cNvSpPr txBox="1"/>
          <p:nvPr/>
        </p:nvSpPr>
        <p:spPr>
          <a:xfrm>
            <a:off x="3396205" y="8096351"/>
            <a:ext cx="4792049" cy="939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5400">
                <a:latin typeface="Mulish ExtraLight Black"/>
                <a:ea typeface="Mulish ExtraLight Black"/>
                <a:cs typeface="Mulish ExtraLight Black"/>
                <a:sym typeface="Mulish ExtraLight Black"/>
              </a:defRPr>
            </a:lvl1pPr>
          </a:lstStyle>
          <a:p>
            <a:pPr/>
            <a:r>
              <a:t>Wholeness</a:t>
            </a:r>
          </a:p>
        </p:txBody>
      </p:sp>
      <p:sp>
        <p:nvSpPr>
          <p:cNvPr id="514" name="unshakable confidence"/>
          <p:cNvSpPr txBox="1"/>
          <p:nvPr/>
        </p:nvSpPr>
        <p:spPr>
          <a:xfrm>
            <a:off x="394077" y="9737972"/>
            <a:ext cx="3452105" cy="1219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100000"/>
              </a:lnSpc>
              <a:spcBef>
                <a:spcPts val="0"/>
              </a:spcBef>
              <a:defRPr sz="3600">
                <a:solidFill>
                  <a:srgbClr val="FFFFFF"/>
                </a:solidFill>
                <a:latin typeface="Mulish ExtraLight Black"/>
                <a:ea typeface="Mulish ExtraLight Black"/>
                <a:cs typeface="Mulish ExtraLight Black"/>
                <a:sym typeface="Mulish ExtraLight Black"/>
              </a:defRPr>
            </a:lvl1pPr>
          </a:lstStyle>
          <a:p>
            <a:pPr/>
            <a:r>
              <a:t>unshakable confidence</a:t>
            </a:r>
          </a:p>
        </p:txBody>
      </p:sp>
      <p:sp>
        <p:nvSpPr>
          <p:cNvPr id="515" name="embracing relationships"/>
          <p:cNvSpPr txBox="1"/>
          <p:nvPr/>
        </p:nvSpPr>
        <p:spPr>
          <a:xfrm>
            <a:off x="4066177" y="3928947"/>
            <a:ext cx="3452105" cy="1219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100000"/>
              </a:lnSpc>
              <a:spcBef>
                <a:spcPts val="0"/>
              </a:spcBef>
              <a:defRPr sz="3600">
                <a:solidFill>
                  <a:srgbClr val="FFFFFF"/>
                </a:solidFill>
                <a:latin typeface="Mulish ExtraLight Black"/>
                <a:ea typeface="Mulish ExtraLight Black"/>
                <a:cs typeface="Mulish ExtraLight Black"/>
                <a:sym typeface="Mulish ExtraLight Black"/>
              </a:defRPr>
            </a:lvl1pPr>
          </a:lstStyle>
          <a:p>
            <a:pPr/>
            <a:r>
              <a:t>embracing relationships</a:t>
            </a:r>
          </a:p>
        </p:txBody>
      </p:sp>
      <p:sp>
        <p:nvSpPr>
          <p:cNvPr id="516" name="purposeful contribution"/>
          <p:cNvSpPr txBox="1"/>
          <p:nvPr/>
        </p:nvSpPr>
        <p:spPr>
          <a:xfrm>
            <a:off x="7616997" y="9737972"/>
            <a:ext cx="3452105" cy="1219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100000"/>
              </a:lnSpc>
              <a:spcBef>
                <a:spcPts val="0"/>
              </a:spcBef>
              <a:defRPr sz="3600">
                <a:solidFill>
                  <a:srgbClr val="FFFFFF"/>
                </a:solidFill>
                <a:latin typeface="Mulish ExtraLight Black"/>
                <a:ea typeface="Mulish ExtraLight Black"/>
                <a:cs typeface="Mulish ExtraLight Black"/>
                <a:sym typeface="Mulish ExtraLight Black"/>
              </a:defRPr>
            </a:lvl1pPr>
          </a:lstStyle>
          <a:p>
            <a:pPr/>
            <a:r>
              <a:t>purposeful contribution</a:t>
            </a:r>
          </a:p>
        </p:txBody>
      </p:sp>
      <p:sp>
        <p:nvSpPr>
          <p:cNvPr id="517" name="(faith)"/>
          <p:cNvSpPr txBox="1"/>
          <p:nvPr/>
        </p:nvSpPr>
        <p:spPr>
          <a:xfrm>
            <a:off x="686969" y="10877990"/>
            <a:ext cx="3452105" cy="647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100000"/>
              </a:lnSpc>
              <a:spcBef>
                <a:spcPts val="0"/>
              </a:spcBef>
              <a:defRPr sz="3600">
                <a:solidFill>
                  <a:srgbClr val="FFFFFF"/>
                </a:solidFill>
                <a:latin typeface="Mulish ExtraLight Regular"/>
                <a:ea typeface="Mulish ExtraLight Regular"/>
                <a:cs typeface="Mulish ExtraLight Regular"/>
                <a:sym typeface="Mulish ExtraLight Regular"/>
              </a:defRPr>
            </a:lvl1pPr>
          </a:lstStyle>
          <a:p>
            <a:pPr/>
            <a:r>
              <a:t>(faith)</a:t>
            </a:r>
          </a:p>
        </p:txBody>
      </p:sp>
      <p:sp>
        <p:nvSpPr>
          <p:cNvPr id="518" name="(service)"/>
          <p:cNvSpPr txBox="1"/>
          <p:nvPr/>
        </p:nvSpPr>
        <p:spPr>
          <a:xfrm>
            <a:off x="7423485" y="10877990"/>
            <a:ext cx="3452106" cy="647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100000"/>
              </a:lnSpc>
              <a:spcBef>
                <a:spcPts val="0"/>
              </a:spcBef>
              <a:defRPr sz="3600">
                <a:solidFill>
                  <a:srgbClr val="FFFFFF"/>
                </a:solidFill>
                <a:latin typeface="Mulish ExtraLight Regular"/>
                <a:ea typeface="Mulish ExtraLight Regular"/>
                <a:cs typeface="Mulish ExtraLight Regular"/>
                <a:sym typeface="Mulish ExtraLight Regular"/>
              </a:defRPr>
            </a:lvl1pPr>
          </a:lstStyle>
          <a:p>
            <a:pPr/>
            <a:r>
              <a:t>(service)</a:t>
            </a:r>
          </a:p>
        </p:txBody>
      </p:sp>
      <p:sp>
        <p:nvSpPr>
          <p:cNvPr id="519" name="(fellowship)"/>
          <p:cNvSpPr txBox="1"/>
          <p:nvPr/>
        </p:nvSpPr>
        <p:spPr>
          <a:xfrm>
            <a:off x="4066177" y="5047534"/>
            <a:ext cx="3452105" cy="647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100000"/>
              </a:lnSpc>
              <a:spcBef>
                <a:spcPts val="0"/>
              </a:spcBef>
              <a:defRPr sz="3600">
                <a:solidFill>
                  <a:srgbClr val="FFFFFF"/>
                </a:solidFill>
                <a:latin typeface="Mulish ExtraLight Regular"/>
                <a:ea typeface="Mulish ExtraLight Regular"/>
                <a:cs typeface="Mulish ExtraLight Regular"/>
                <a:sym typeface="Mulish ExtraLight Regular"/>
              </a:defRPr>
            </a:lvl1pPr>
          </a:lstStyle>
          <a:p>
            <a:pPr/>
            <a:r>
              <a:t>(fellowship)</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10">
                                            <p:bg/>
                                          </p:spTgt>
                                        </p:tgtEl>
                                        <p:attrNameLst>
                                          <p:attrName>style.visibility</p:attrName>
                                        </p:attrNameLst>
                                      </p:cBhvr>
                                      <p:to>
                                        <p:strVal val="visible"/>
                                      </p:to>
                                    </p:set>
                                    <p:animEffect filter="fade" transition="in">
                                      <p:cBhvr>
                                        <p:cTn id="7" dur="1000"/>
                                        <p:tgtEl>
                                          <p:spTgt spid="51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510">
                                            <p:txEl>
                                              <p:pRg st="0" end="0"/>
                                            </p:txEl>
                                          </p:spTgt>
                                        </p:tgtEl>
                                        <p:attrNameLst>
                                          <p:attrName>style.visibility</p:attrName>
                                        </p:attrNameLst>
                                      </p:cBhvr>
                                      <p:to>
                                        <p:strVal val="visible"/>
                                      </p:to>
                                    </p:set>
                                    <p:animEffect filter="fade" transition="in">
                                      <p:cBhvr>
                                        <p:cTn id="10" dur="1000"/>
                                        <p:tgtEl>
                                          <p:spTgt spid="5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510">
                                            <p:txEl>
                                              <p:pRg st="1" end="1"/>
                                            </p:txEl>
                                          </p:spTgt>
                                        </p:tgtEl>
                                        <p:attrNameLst>
                                          <p:attrName>style.visibility</p:attrName>
                                        </p:attrNameLst>
                                      </p:cBhvr>
                                      <p:to>
                                        <p:strVal val="visible"/>
                                      </p:to>
                                    </p:set>
                                    <p:animEffect filter="fade" transition="in">
                                      <p:cBhvr>
                                        <p:cTn id="15" dur="1000"/>
                                        <p:tgtEl>
                                          <p:spTgt spid="5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510">
                                            <p:txEl>
                                              <p:pRg st="2" end="2"/>
                                            </p:txEl>
                                          </p:spTgt>
                                        </p:tgtEl>
                                        <p:attrNameLst>
                                          <p:attrName>style.visibility</p:attrName>
                                        </p:attrNameLst>
                                      </p:cBhvr>
                                      <p:to>
                                        <p:strVal val="visible"/>
                                      </p:to>
                                    </p:set>
                                    <p:animEffect filter="fade" transition="in">
                                      <p:cBhvr>
                                        <p:cTn id="20" dur="1000"/>
                                        <p:tgtEl>
                                          <p:spTgt spid="51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510">
                                            <p:txEl>
                                              <p:pRg st="3" end="3"/>
                                            </p:txEl>
                                          </p:spTgt>
                                        </p:tgtEl>
                                        <p:attrNameLst>
                                          <p:attrName>style.visibility</p:attrName>
                                        </p:attrNameLst>
                                      </p:cBhvr>
                                      <p:to>
                                        <p:strVal val="visible"/>
                                      </p:to>
                                    </p:set>
                                    <p:animEffect filter="fade" transition="in">
                                      <p:cBhvr>
                                        <p:cTn id="25" dur="1000"/>
                                        <p:tgtEl>
                                          <p:spTgt spid="510">
                                            <p:txEl>
                                              <p:pRg st="3" end="3"/>
                                            </p:txEl>
                                          </p:spTgt>
                                        </p:tgtEl>
                                      </p:cBhvr>
                                    </p:animEffect>
                                  </p:childTnLst>
                                </p:cTn>
                              </p:par>
                            </p:childTnLst>
                          </p:cTn>
                        </p:par>
                        <p:par>
                          <p:cTn id="26" fill="hold">
                            <p:stCondLst>
                              <p:cond delay="1000"/>
                            </p:stCondLst>
                            <p:childTnLst>
                              <p:par>
                                <p:cTn id="27" presetClass="entr" nodeType="afterEffect" presetID="10" grpId="1" fill="hold">
                                  <p:stCondLst>
                                    <p:cond delay="0"/>
                                  </p:stCondLst>
                                  <p:iterate type="el" backwards="0">
                                    <p:tmAbs val="0"/>
                                  </p:iterate>
                                  <p:childTnLst>
                                    <p:set>
                                      <p:cBhvr>
                                        <p:cTn id="28" fill="hold"/>
                                        <p:tgtEl>
                                          <p:spTgt spid="510">
                                            <p:txEl>
                                              <p:pRg st="4" end="4"/>
                                            </p:txEl>
                                          </p:spTgt>
                                        </p:tgtEl>
                                        <p:attrNameLst>
                                          <p:attrName>style.visibility</p:attrName>
                                        </p:attrNameLst>
                                      </p:cBhvr>
                                      <p:to>
                                        <p:strVal val="visible"/>
                                      </p:to>
                                    </p:set>
                                    <p:animEffect filter="fade" transition="in">
                                      <p:cBhvr>
                                        <p:cTn id="29" dur="1000"/>
                                        <p:tgtEl>
                                          <p:spTgt spid="510">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ID="10" grpId="1" fill="hold">
                                  <p:stCondLst>
                                    <p:cond delay="0"/>
                                  </p:stCondLst>
                                  <p:iterate type="el" backwards="0">
                                    <p:tmAbs val="0"/>
                                  </p:iterate>
                                  <p:childTnLst>
                                    <p:set>
                                      <p:cBhvr>
                                        <p:cTn id="33" fill="hold"/>
                                        <p:tgtEl>
                                          <p:spTgt spid="510">
                                            <p:txEl>
                                              <p:pRg st="5" end="5"/>
                                            </p:txEl>
                                          </p:spTgt>
                                        </p:tgtEl>
                                        <p:attrNameLst>
                                          <p:attrName>style.visibility</p:attrName>
                                        </p:attrNameLst>
                                      </p:cBhvr>
                                      <p:to>
                                        <p:strVal val="visible"/>
                                      </p:to>
                                    </p:set>
                                    <p:animEffect filter="fade" transition="in">
                                      <p:cBhvr>
                                        <p:cTn id="34" dur="1000"/>
                                        <p:tgtEl>
                                          <p:spTgt spid="510">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ID="10" grpId="1" fill="hold">
                                  <p:stCondLst>
                                    <p:cond delay="0"/>
                                  </p:stCondLst>
                                  <p:iterate type="el" backwards="0">
                                    <p:tmAbs val="0"/>
                                  </p:iterate>
                                  <p:childTnLst>
                                    <p:set>
                                      <p:cBhvr>
                                        <p:cTn id="38" fill="hold"/>
                                        <p:tgtEl>
                                          <p:spTgt spid="510">
                                            <p:txEl>
                                              <p:pRg st="6" end="6"/>
                                            </p:txEl>
                                          </p:spTgt>
                                        </p:tgtEl>
                                        <p:attrNameLst>
                                          <p:attrName>style.visibility</p:attrName>
                                        </p:attrNameLst>
                                      </p:cBhvr>
                                      <p:to>
                                        <p:strVal val="visible"/>
                                      </p:to>
                                    </p:set>
                                    <p:animEffect filter="fade" transition="in">
                                      <p:cBhvr>
                                        <p:cTn id="39" dur="1000"/>
                                        <p:tgtEl>
                                          <p:spTgt spid="510">
                                            <p:txEl>
                                              <p:pRg st="6" end="6"/>
                                            </p:txEl>
                                          </p:spTgt>
                                        </p:tgtEl>
                                      </p:cBhvr>
                                    </p:animEffect>
                                  </p:childTnLst>
                                </p:cTn>
                              </p:par>
                            </p:childTnLst>
                          </p:cTn>
                        </p:par>
                        <p:par>
                          <p:cTn id="40" fill="hold">
                            <p:stCondLst>
                              <p:cond delay="1000"/>
                            </p:stCondLst>
                            <p:childTnLst>
                              <p:par>
                                <p:cTn id="41" presetClass="entr" nodeType="afterEffect" presetID="10" grpId="1" fill="hold">
                                  <p:stCondLst>
                                    <p:cond delay="0"/>
                                  </p:stCondLst>
                                  <p:iterate type="el" backwards="0">
                                    <p:tmAbs val="0"/>
                                  </p:iterate>
                                  <p:childTnLst>
                                    <p:set>
                                      <p:cBhvr>
                                        <p:cTn id="42" fill="hold"/>
                                        <p:tgtEl>
                                          <p:spTgt spid="510">
                                            <p:txEl>
                                              <p:pRg st="7" end="7"/>
                                            </p:txEl>
                                          </p:spTgt>
                                        </p:tgtEl>
                                        <p:attrNameLst>
                                          <p:attrName>style.visibility</p:attrName>
                                        </p:attrNameLst>
                                      </p:cBhvr>
                                      <p:to>
                                        <p:strVal val="visible"/>
                                      </p:to>
                                    </p:set>
                                    <p:animEffect filter="fade" transition="in">
                                      <p:cBhvr>
                                        <p:cTn id="43" dur="1000"/>
                                        <p:tgtEl>
                                          <p:spTgt spid="510">
                                            <p:txEl>
                                              <p:pRg st="7" end="7"/>
                                            </p:txEl>
                                          </p:spTgt>
                                        </p:tgtEl>
                                      </p:cBhvr>
                                    </p:animEffect>
                                  </p:childTnLst>
                                </p:cTn>
                              </p:par>
                            </p:childTnLst>
                          </p:cTn>
                        </p:par>
                        <p:par>
                          <p:cTn id="44" fill="hold">
                            <p:stCondLst>
                              <p:cond delay="2000"/>
                            </p:stCondLst>
                            <p:childTnLst>
                              <p:par>
                                <p:cTn id="45" presetClass="entr" nodeType="afterEffect" presetID="10" grpId="2" fill="hold">
                                  <p:stCondLst>
                                    <p:cond delay="0"/>
                                  </p:stCondLst>
                                  <p:iterate type="el" backwards="0">
                                    <p:tmAbs val="0"/>
                                  </p:iterate>
                                  <p:childTnLst>
                                    <p:set>
                                      <p:cBhvr>
                                        <p:cTn id="46" fill="hold"/>
                                        <p:tgtEl>
                                          <p:spTgt spid="517">
                                            <p:bg/>
                                          </p:spTgt>
                                        </p:tgtEl>
                                        <p:attrNameLst>
                                          <p:attrName>style.visibility</p:attrName>
                                        </p:attrNameLst>
                                      </p:cBhvr>
                                      <p:to>
                                        <p:strVal val="visible"/>
                                      </p:to>
                                    </p:set>
                                    <p:animEffect filter="fade" transition="in">
                                      <p:cBhvr>
                                        <p:cTn id="47" dur="1000"/>
                                        <p:tgtEl>
                                          <p:spTgt spid="517">
                                            <p:bg/>
                                          </p:spTgt>
                                        </p:tgtEl>
                                      </p:cBhvr>
                                    </p:animEffect>
                                  </p:childTnLst>
                                </p:cTn>
                              </p:par>
                              <p:par>
                                <p:cTn id="48" presetClass="entr" nodeType="withEffect" presetSubtype="0" presetID="10" grpId="2" fill="hold">
                                  <p:stCondLst>
                                    <p:cond delay="0"/>
                                  </p:stCondLst>
                                  <p:iterate type="el" backwards="0">
                                    <p:tmAbs val="0"/>
                                  </p:iterate>
                                  <p:childTnLst>
                                    <p:set>
                                      <p:cBhvr>
                                        <p:cTn id="49" fill="hold"/>
                                        <p:tgtEl>
                                          <p:spTgt spid="517">
                                            <p:txEl>
                                              <p:pRg st="0" end="0"/>
                                            </p:txEl>
                                          </p:spTgt>
                                        </p:tgtEl>
                                        <p:attrNameLst>
                                          <p:attrName>style.visibility</p:attrName>
                                        </p:attrNameLst>
                                      </p:cBhvr>
                                      <p:to>
                                        <p:strVal val="visible"/>
                                      </p:to>
                                    </p:set>
                                    <p:animEffect filter="fade" transition="in">
                                      <p:cBhvr>
                                        <p:cTn id="50" dur="1000"/>
                                        <p:tgtEl>
                                          <p:spTgt spid="517">
                                            <p:txEl>
                                              <p:pRg st="0" end="0"/>
                                            </p:txEl>
                                          </p:spTgt>
                                        </p:tgtEl>
                                      </p:cBhvr>
                                    </p:animEffect>
                                  </p:childTnLst>
                                </p:cTn>
                              </p:par>
                            </p:childTnLst>
                          </p:cTn>
                        </p:par>
                        <p:par>
                          <p:cTn id="51" fill="hold">
                            <p:stCondLst>
                              <p:cond delay="3000"/>
                            </p:stCondLst>
                            <p:childTnLst>
                              <p:par>
                                <p:cTn id="52" presetClass="entr" nodeType="afterEffect" presetID="10" grpId="3" fill="hold">
                                  <p:stCondLst>
                                    <p:cond delay="0"/>
                                  </p:stCondLst>
                                  <p:iterate type="el" backwards="0">
                                    <p:tmAbs val="0"/>
                                  </p:iterate>
                                  <p:childTnLst>
                                    <p:set>
                                      <p:cBhvr>
                                        <p:cTn id="53" fill="hold"/>
                                        <p:tgtEl>
                                          <p:spTgt spid="518">
                                            <p:bg/>
                                          </p:spTgt>
                                        </p:tgtEl>
                                        <p:attrNameLst>
                                          <p:attrName>style.visibility</p:attrName>
                                        </p:attrNameLst>
                                      </p:cBhvr>
                                      <p:to>
                                        <p:strVal val="visible"/>
                                      </p:to>
                                    </p:set>
                                    <p:animEffect filter="fade" transition="in">
                                      <p:cBhvr>
                                        <p:cTn id="54" dur="1000"/>
                                        <p:tgtEl>
                                          <p:spTgt spid="518">
                                            <p:bg/>
                                          </p:spTgt>
                                        </p:tgtEl>
                                      </p:cBhvr>
                                    </p:animEffect>
                                  </p:childTnLst>
                                </p:cTn>
                              </p:par>
                              <p:par>
                                <p:cTn id="55" presetClass="entr" nodeType="withEffect" presetSubtype="0" presetID="10" grpId="3" fill="hold">
                                  <p:stCondLst>
                                    <p:cond delay="0"/>
                                  </p:stCondLst>
                                  <p:iterate type="el" backwards="0">
                                    <p:tmAbs val="0"/>
                                  </p:iterate>
                                  <p:childTnLst>
                                    <p:set>
                                      <p:cBhvr>
                                        <p:cTn id="56" fill="hold"/>
                                        <p:tgtEl>
                                          <p:spTgt spid="518">
                                            <p:txEl>
                                              <p:pRg st="0" end="0"/>
                                            </p:txEl>
                                          </p:spTgt>
                                        </p:tgtEl>
                                        <p:attrNameLst>
                                          <p:attrName>style.visibility</p:attrName>
                                        </p:attrNameLst>
                                      </p:cBhvr>
                                      <p:to>
                                        <p:strVal val="visible"/>
                                      </p:to>
                                    </p:set>
                                    <p:animEffect filter="fade" transition="in">
                                      <p:cBhvr>
                                        <p:cTn id="57" dur="1000"/>
                                        <p:tgtEl>
                                          <p:spTgt spid="518">
                                            <p:txEl>
                                              <p:pRg st="0" end="0"/>
                                            </p:txEl>
                                          </p:spTgt>
                                        </p:tgtEl>
                                      </p:cBhvr>
                                    </p:animEffect>
                                  </p:childTnLst>
                                </p:cTn>
                              </p:par>
                            </p:childTnLst>
                          </p:cTn>
                        </p:par>
                        <p:par>
                          <p:cTn id="58" fill="hold">
                            <p:stCondLst>
                              <p:cond delay="4000"/>
                            </p:stCondLst>
                            <p:childTnLst>
                              <p:par>
                                <p:cTn id="59" presetClass="entr" nodeType="afterEffect" presetID="10" grpId="4" fill="hold">
                                  <p:stCondLst>
                                    <p:cond delay="0"/>
                                  </p:stCondLst>
                                  <p:iterate type="el" backwards="0">
                                    <p:tmAbs val="0"/>
                                  </p:iterate>
                                  <p:childTnLst>
                                    <p:set>
                                      <p:cBhvr>
                                        <p:cTn id="60" fill="hold"/>
                                        <p:tgtEl>
                                          <p:spTgt spid="519">
                                            <p:bg/>
                                          </p:spTgt>
                                        </p:tgtEl>
                                        <p:attrNameLst>
                                          <p:attrName>style.visibility</p:attrName>
                                        </p:attrNameLst>
                                      </p:cBhvr>
                                      <p:to>
                                        <p:strVal val="visible"/>
                                      </p:to>
                                    </p:set>
                                    <p:animEffect filter="fade" transition="in">
                                      <p:cBhvr>
                                        <p:cTn id="61" dur="1000"/>
                                        <p:tgtEl>
                                          <p:spTgt spid="519">
                                            <p:bg/>
                                          </p:spTgt>
                                        </p:tgtEl>
                                      </p:cBhvr>
                                    </p:animEffect>
                                  </p:childTnLst>
                                </p:cTn>
                              </p:par>
                              <p:par>
                                <p:cTn id="62" presetClass="entr" nodeType="withEffect" presetSubtype="0" presetID="10" grpId="4" fill="hold">
                                  <p:stCondLst>
                                    <p:cond delay="0"/>
                                  </p:stCondLst>
                                  <p:iterate type="el" backwards="0">
                                    <p:tmAbs val="0"/>
                                  </p:iterate>
                                  <p:childTnLst>
                                    <p:set>
                                      <p:cBhvr>
                                        <p:cTn id="63" fill="hold"/>
                                        <p:tgtEl>
                                          <p:spTgt spid="519">
                                            <p:txEl>
                                              <p:pRg st="0" end="0"/>
                                            </p:txEl>
                                          </p:spTgt>
                                        </p:tgtEl>
                                        <p:attrNameLst>
                                          <p:attrName>style.visibility</p:attrName>
                                        </p:attrNameLst>
                                      </p:cBhvr>
                                      <p:to>
                                        <p:strVal val="visible"/>
                                      </p:to>
                                    </p:set>
                                    <p:animEffect filter="fade" transition="in">
                                      <p:cBhvr>
                                        <p:cTn id="64" dur="1000"/>
                                        <p:tgtEl>
                                          <p:spTgt spid="519">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Class="entr" nodeType="clickEffect" presetID="10" grpId="1" fill="hold">
                                  <p:stCondLst>
                                    <p:cond delay="0"/>
                                  </p:stCondLst>
                                  <p:iterate type="el" backwards="0">
                                    <p:tmAbs val="0"/>
                                  </p:iterate>
                                  <p:childTnLst>
                                    <p:set>
                                      <p:cBhvr>
                                        <p:cTn id="68" fill="hold"/>
                                        <p:tgtEl>
                                          <p:spTgt spid="510">
                                            <p:txEl>
                                              <p:pRg st="8" end="8"/>
                                            </p:txEl>
                                          </p:spTgt>
                                        </p:tgtEl>
                                        <p:attrNameLst>
                                          <p:attrName>style.visibility</p:attrName>
                                        </p:attrNameLst>
                                      </p:cBhvr>
                                      <p:to>
                                        <p:strVal val="visible"/>
                                      </p:to>
                                    </p:set>
                                    <p:animEffect filter="fade" transition="in">
                                      <p:cBhvr>
                                        <p:cTn id="69" dur="1000"/>
                                        <p:tgtEl>
                                          <p:spTgt spid="510">
                                            <p:txEl>
                                              <p:pRg st="8" end="8"/>
                                            </p:txEl>
                                          </p:spTgt>
                                        </p:tgtEl>
                                      </p:cBhvr>
                                    </p:animEffect>
                                  </p:childTnLst>
                                </p:cTn>
                              </p:par>
                            </p:childTnLst>
                          </p:cTn>
                        </p:par>
                      </p:childTnLst>
                    </p:cTn>
                  </p:par>
                  <p:par>
                    <p:cTn id="70" fill="hold">
                      <p:stCondLst>
                        <p:cond delay="indefinite"/>
                      </p:stCondLst>
                      <p:childTnLst>
                        <p:par>
                          <p:cTn id="71" fill="hold">
                            <p:stCondLst>
                              <p:cond delay="0"/>
                            </p:stCondLst>
                            <p:childTnLst>
                              <p:par>
                                <p:cTn id="72" presetClass="entr" nodeType="clickEffect" presetID="10" grpId="1" fill="hold">
                                  <p:stCondLst>
                                    <p:cond delay="0"/>
                                  </p:stCondLst>
                                  <p:iterate type="el" backwards="0">
                                    <p:tmAbs val="0"/>
                                  </p:iterate>
                                  <p:childTnLst>
                                    <p:set>
                                      <p:cBhvr>
                                        <p:cTn id="73" fill="hold"/>
                                        <p:tgtEl>
                                          <p:spTgt spid="510">
                                            <p:txEl>
                                              <p:pRg st="9" end="9"/>
                                            </p:txEl>
                                          </p:spTgt>
                                        </p:tgtEl>
                                        <p:attrNameLst>
                                          <p:attrName>style.visibility</p:attrName>
                                        </p:attrNameLst>
                                      </p:cBhvr>
                                      <p:to>
                                        <p:strVal val="visible"/>
                                      </p:to>
                                    </p:set>
                                    <p:animEffect filter="fade" transition="in">
                                      <p:cBhvr>
                                        <p:cTn id="74" dur="1000"/>
                                        <p:tgtEl>
                                          <p:spTgt spid="510">
                                            <p:txEl>
                                              <p:pRg st="9" end="9"/>
                                            </p:txEl>
                                          </p:spTgt>
                                        </p:tgtEl>
                                      </p:cBhvr>
                                    </p:animEffect>
                                  </p:childTnLst>
                                </p:cTn>
                              </p:par>
                            </p:childTnLst>
                          </p:cTn>
                        </p:par>
                      </p:childTnLst>
                    </p:cTn>
                  </p:par>
                  <p:par>
                    <p:cTn id="75" fill="hold">
                      <p:stCondLst>
                        <p:cond delay="indefinite"/>
                      </p:stCondLst>
                      <p:childTnLst>
                        <p:par>
                          <p:cTn id="76" fill="hold">
                            <p:stCondLst>
                              <p:cond delay="0"/>
                            </p:stCondLst>
                            <p:childTnLst>
                              <p:par>
                                <p:cTn id="77" presetClass="entr" nodeType="clickEffect" presetID="10" grpId="1" fill="hold">
                                  <p:stCondLst>
                                    <p:cond delay="0"/>
                                  </p:stCondLst>
                                  <p:iterate type="el" backwards="0">
                                    <p:tmAbs val="0"/>
                                  </p:iterate>
                                  <p:childTnLst>
                                    <p:set>
                                      <p:cBhvr>
                                        <p:cTn id="78" fill="hold"/>
                                        <p:tgtEl>
                                          <p:spTgt spid="510">
                                            <p:txEl>
                                              <p:pRg st="10" end="10"/>
                                            </p:txEl>
                                          </p:spTgt>
                                        </p:tgtEl>
                                        <p:attrNameLst>
                                          <p:attrName>style.visibility</p:attrName>
                                        </p:attrNameLst>
                                      </p:cBhvr>
                                      <p:to>
                                        <p:strVal val="visible"/>
                                      </p:to>
                                    </p:set>
                                    <p:animEffect filter="fade" transition="in">
                                      <p:cBhvr>
                                        <p:cTn id="79" dur="1000"/>
                                        <p:tgtEl>
                                          <p:spTgt spid="510">
                                            <p:txEl>
                                              <p:pRg st="10" end="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10" grpId="1"/>
      <p:bldP build="p" bldLvl="5" animBg="1" rev="0" advAuto="0" spid="517" grpId="2"/>
      <p:bldP build="p" bldLvl="5" animBg="1" rev="0" advAuto="0" spid="518" grpId="3"/>
      <p:bldP build="p" bldLvl="5" animBg="1" rev="0" advAuto="0" spid="519" grpId="4"/>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We can solve the discipleship crisis!"/>
          <p:cNvSpPr txBox="1"/>
          <p:nvPr/>
        </p:nvSpPr>
        <p:spPr>
          <a:xfrm>
            <a:off x="686567" y="311937"/>
            <a:ext cx="23010866"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We can solve the discipleship crisis!</a:t>
            </a:r>
          </a:p>
        </p:txBody>
      </p:sp>
      <p:pic>
        <p:nvPicPr>
          <p:cNvPr id="522" name="Logo small.png" descr="Logo small.png"/>
          <p:cNvPicPr>
            <a:picLocks noChangeAspect="1"/>
          </p:cNvPicPr>
          <p:nvPr/>
        </p:nvPicPr>
        <p:blipFill>
          <a:blip r:embed="rId2">
            <a:extLst/>
          </a:blip>
          <a:stretch>
            <a:fillRect/>
          </a:stretch>
        </p:blipFill>
        <p:spPr>
          <a:xfrm>
            <a:off x="11363771" y="11829125"/>
            <a:ext cx="1656458" cy="1600201"/>
          </a:xfrm>
          <a:prstGeom prst="rect">
            <a:avLst/>
          </a:prstGeom>
          <a:ln w="12700">
            <a:miter lim="400000"/>
          </a:ln>
        </p:spPr>
      </p:pic>
      <p:sp>
        <p:nvSpPr>
          <p:cNvPr id="523" name="We can be obedient to the whole great commission…"/>
          <p:cNvSpPr txBox="1"/>
          <p:nvPr/>
        </p:nvSpPr>
        <p:spPr>
          <a:xfrm>
            <a:off x="1028512" y="2171699"/>
            <a:ext cx="22326976" cy="93726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ctr" defTabSz="2438339">
              <a:spcBef>
                <a:spcPts val="4200"/>
              </a:spcBef>
              <a:defRPr sz="6000">
                <a:latin typeface="Mulish ExtraLight Regular"/>
                <a:ea typeface="Mulish ExtraLight Regular"/>
                <a:cs typeface="Mulish ExtraLight Regular"/>
                <a:sym typeface="Mulish ExtraLight Regular"/>
              </a:defRPr>
            </a:pPr>
            <a:r>
              <a:t>We </a:t>
            </a:r>
            <a:r>
              <a:rPr i="1"/>
              <a:t>can</a:t>
            </a:r>
            <a:r>
              <a:t> be obedient to the </a:t>
            </a:r>
            <a:r>
              <a:rPr>
                <a:latin typeface="Mulish ExtraLight Black"/>
                <a:ea typeface="Mulish ExtraLight Black"/>
                <a:cs typeface="Mulish ExtraLight Black"/>
                <a:sym typeface="Mulish ExtraLight Black"/>
              </a:rPr>
              <a:t>whole great commission</a:t>
            </a:r>
          </a:p>
          <a:p>
            <a:pPr algn="ctr" defTabSz="2438339">
              <a:spcBef>
                <a:spcPts val="4200"/>
              </a:spcBef>
              <a:defRPr sz="6000">
                <a:latin typeface="Mulish ExtraLight Regular"/>
                <a:ea typeface="Mulish ExtraLight Regular"/>
                <a:cs typeface="Mulish ExtraLight Regular"/>
                <a:sym typeface="Mulish ExtraLight Regular"/>
              </a:defRPr>
            </a:pPr>
            <a:r>
              <a:t>We </a:t>
            </a:r>
            <a:r>
              <a:rPr i="1"/>
              <a:t>can</a:t>
            </a:r>
            <a:r>
              <a:t> live out the process of </a:t>
            </a:r>
            <a:r>
              <a:rPr>
                <a:latin typeface="Mulish ExtraLight Black"/>
                <a:ea typeface="Mulish ExtraLight Black"/>
                <a:cs typeface="Mulish ExtraLight Black"/>
                <a:sym typeface="Mulish ExtraLight Black"/>
              </a:rPr>
              <a:t>evangelised discipleship</a:t>
            </a:r>
          </a:p>
          <a:p>
            <a:pPr algn="ctr" defTabSz="2438339">
              <a:spcBef>
                <a:spcPts val="4200"/>
              </a:spcBef>
              <a:defRPr sz="6000">
                <a:latin typeface="Mulish ExtraLight Regular"/>
                <a:ea typeface="Mulish ExtraLight Regular"/>
                <a:cs typeface="Mulish ExtraLight Regular"/>
                <a:sym typeface="Mulish ExtraLight Regular"/>
              </a:defRPr>
            </a:pPr>
            <a:r>
              <a:t>We </a:t>
            </a:r>
            <a:r>
              <a:rPr i="1"/>
              <a:t>can</a:t>
            </a:r>
            <a:r>
              <a:t> submit ourselves to the </a:t>
            </a:r>
            <a:r>
              <a:rPr>
                <a:latin typeface="Mulish ExtraLight Black"/>
                <a:ea typeface="Mulish ExtraLight Black"/>
                <a:cs typeface="Mulish ExtraLight Black"/>
                <a:sym typeface="Mulish ExtraLight Black"/>
              </a:rPr>
              <a:t>Disciple Reality Check</a:t>
            </a:r>
          </a:p>
          <a:p>
            <a:pPr algn="ctr" defTabSz="2438339">
              <a:spcBef>
                <a:spcPts val="4200"/>
              </a:spcBef>
              <a:defRPr sz="6000">
                <a:latin typeface="Mulish ExtraLight Regular"/>
                <a:ea typeface="Mulish ExtraLight Regular"/>
                <a:cs typeface="Mulish ExtraLight Regular"/>
                <a:sym typeface="Mulish ExtraLight Regular"/>
              </a:defRPr>
            </a:pPr>
            <a:r>
              <a:t>We </a:t>
            </a:r>
            <a:r>
              <a:rPr i="1"/>
              <a:t>can</a:t>
            </a:r>
            <a:r>
              <a:t> </a:t>
            </a:r>
            <a:r>
              <a:rPr>
                <a:latin typeface="Mulish ExtraLight Black"/>
                <a:ea typeface="Mulish ExtraLight Black"/>
                <a:cs typeface="Mulish ExtraLight Black"/>
                <a:sym typeface="Mulish ExtraLight Black"/>
              </a:rPr>
              <a:t>walk in the easy yoke</a:t>
            </a:r>
            <a:r>
              <a:t> with Jesus and others</a:t>
            </a:r>
          </a:p>
          <a:p>
            <a:pPr algn="ctr" defTabSz="2438339">
              <a:spcBef>
                <a:spcPts val="4200"/>
              </a:spcBef>
              <a:defRPr sz="6000">
                <a:latin typeface="Mulish ExtraLight Regular"/>
                <a:ea typeface="Mulish ExtraLight Regular"/>
                <a:cs typeface="Mulish ExtraLight Regular"/>
                <a:sym typeface="Mulish ExtraLight Regular"/>
              </a:defRPr>
            </a:pPr>
            <a:r>
              <a:t>We </a:t>
            </a:r>
            <a:r>
              <a:rPr i="1"/>
              <a:t>can</a:t>
            </a:r>
            <a:r>
              <a:t> take a free </a:t>
            </a:r>
            <a:r>
              <a:rPr>
                <a:latin typeface="Mulish ExtraLight Black"/>
                <a:ea typeface="Mulish ExtraLight Black"/>
                <a:cs typeface="Mulish ExtraLight Black"/>
                <a:sym typeface="Mulish ExtraLight Black"/>
              </a:rPr>
              <a:t>test to clarify our next steps</a:t>
            </a:r>
          </a:p>
          <a:p>
            <a:pPr algn="ctr" defTabSz="2438339">
              <a:spcBef>
                <a:spcPts val="4200"/>
              </a:spcBef>
              <a:defRPr sz="6000">
                <a:latin typeface="Mulish ExtraLight Regular"/>
                <a:ea typeface="Mulish ExtraLight Regular"/>
                <a:cs typeface="Mulish ExtraLight Regular"/>
                <a:sym typeface="Mulish ExtraLight Regular"/>
              </a:defRPr>
            </a:pPr>
            <a:r>
              <a:t>We </a:t>
            </a:r>
            <a:r>
              <a:rPr i="1"/>
              <a:t>can</a:t>
            </a:r>
            <a:r>
              <a:t> do this eye to eye with </a:t>
            </a:r>
            <a:r>
              <a:rPr>
                <a:latin typeface="Mulish ExtraLight Black"/>
                <a:ea typeface="Mulish ExtraLight Black"/>
                <a:cs typeface="Mulish ExtraLight Black"/>
                <a:sym typeface="Mulish ExtraLight Black"/>
              </a:rPr>
              <a:t>Christians and non-Christians</a:t>
            </a:r>
          </a:p>
          <a:p>
            <a:pPr algn="ctr" defTabSz="2438339">
              <a:spcBef>
                <a:spcPts val="4200"/>
              </a:spcBef>
              <a:defRPr sz="6000">
                <a:latin typeface="Mulish ExtraLight Regular"/>
                <a:ea typeface="Mulish ExtraLight Regular"/>
                <a:cs typeface="Mulish ExtraLight Regular"/>
                <a:sym typeface="Mulish ExtraLight Regular"/>
              </a:defRPr>
            </a:pPr>
            <a:r>
              <a:t>We </a:t>
            </a:r>
            <a:r>
              <a:rPr i="1"/>
              <a:t>can</a:t>
            </a:r>
            <a:r>
              <a:t> </a:t>
            </a:r>
            <a:r>
              <a:rPr>
                <a:latin typeface="Mulish ExtraLight Black"/>
                <a:ea typeface="Mulish ExtraLight Black"/>
                <a:cs typeface="Mulish ExtraLight Black"/>
                <a:sym typeface="Mulish ExtraLight Black"/>
              </a:rPr>
              <a:t>start right now!</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23">
                                            <p:bg/>
                                          </p:spTgt>
                                        </p:tgtEl>
                                        <p:attrNameLst>
                                          <p:attrName>style.visibility</p:attrName>
                                        </p:attrNameLst>
                                      </p:cBhvr>
                                      <p:to>
                                        <p:strVal val="visible"/>
                                      </p:to>
                                    </p:set>
                                    <p:animEffect filter="fade" transition="in">
                                      <p:cBhvr>
                                        <p:cTn id="7" dur="1000"/>
                                        <p:tgtEl>
                                          <p:spTgt spid="52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523">
                                            <p:txEl>
                                              <p:pRg st="0" end="0"/>
                                            </p:txEl>
                                          </p:spTgt>
                                        </p:tgtEl>
                                        <p:attrNameLst>
                                          <p:attrName>style.visibility</p:attrName>
                                        </p:attrNameLst>
                                      </p:cBhvr>
                                      <p:to>
                                        <p:strVal val="visible"/>
                                      </p:to>
                                    </p:set>
                                    <p:animEffect filter="fade" transition="in">
                                      <p:cBhvr>
                                        <p:cTn id="10" dur="1000"/>
                                        <p:tgtEl>
                                          <p:spTgt spid="5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523">
                                            <p:txEl>
                                              <p:pRg st="1" end="1"/>
                                            </p:txEl>
                                          </p:spTgt>
                                        </p:tgtEl>
                                        <p:attrNameLst>
                                          <p:attrName>style.visibility</p:attrName>
                                        </p:attrNameLst>
                                      </p:cBhvr>
                                      <p:to>
                                        <p:strVal val="visible"/>
                                      </p:to>
                                    </p:set>
                                    <p:animEffect filter="fade" transition="in">
                                      <p:cBhvr>
                                        <p:cTn id="15" dur="1000"/>
                                        <p:tgtEl>
                                          <p:spTgt spid="52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523">
                                            <p:txEl>
                                              <p:pRg st="2" end="2"/>
                                            </p:txEl>
                                          </p:spTgt>
                                        </p:tgtEl>
                                        <p:attrNameLst>
                                          <p:attrName>style.visibility</p:attrName>
                                        </p:attrNameLst>
                                      </p:cBhvr>
                                      <p:to>
                                        <p:strVal val="visible"/>
                                      </p:to>
                                    </p:set>
                                    <p:animEffect filter="fade" transition="in">
                                      <p:cBhvr>
                                        <p:cTn id="20" dur="1000"/>
                                        <p:tgtEl>
                                          <p:spTgt spid="52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523">
                                            <p:txEl>
                                              <p:pRg st="3" end="3"/>
                                            </p:txEl>
                                          </p:spTgt>
                                        </p:tgtEl>
                                        <p:attrNameLst>
                                          <p:attrName>style.visibility</p:attrName>
                                        </p:attrNameLst>
                                      </p:cBhvr>
                                      <p:to>
                                        <p:strVal val="visible"/>
                                      </p:to>
                                    </p:set>
                                    <p:animEffect filter="fade" transition="in">
                                      <p:cBhvr>
                                        <p:cTn id="25" dur="1000"/>
                                        <p:tgtEl>
                                          <p:spTgt spid="52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523">
                                            <p:txEl>
                                              <p:pRg st="4" end="4"/>
                                            </p:txEl>
                                          </p:spTgt>
                                        </p:tgtEl>
                                        <p:attrNameLst>
                                          <p:attrName>style.visibility</p:attrName>
                                        </p:attrNameLst>
                                      </p:cBhvr>
                                      <p:to>
                                        <p:strVal val="visible"/>
                                      </p:to>
                                    </p:set>
                                    <p:animEffect filter="fade" transition="in">
                                      <p:cBhvr>
                                        <p:cTn id="30" dur="1000"/>
                                        <p:tgtEl>
                                          <p:spTgt spid="52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523">
                                            <p:txEl>
                                              <p:pRg st="5" end="5"/>
                                            </p:txEl>
                                          </p:spTgt>
                                        </p:tgtEl>
                                        <p:attrNameLst>
                                          <p:attrName>style.visibility</p:attrName>
                                        </p:attrNameLst>
                                      </p:cBhvr>
                                      <p:to>
                                        <p:strVal val="visible"/>
                                      </p:to>
                                    </p:set>
                                    <p:animEffect filter="fade" transition="in">
                                      <p:cBhvr>
                                        <p:cTn id="35" dur="1000"/>
                                        <p:tgtEl>
                                          <p:spTgt spid="52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523">
                                            <p:txEl>
                                              <p:pRg st="6" end="6"/>
                                            </p:txEl>
                                          </p:spTgt>
                                        </p:tgtEl>
                                        <p:attrNameLst>
                                          <p:attrName>style.visibility</p:attrName>
                                        </p:attrNameLst>
                                      </p:cBhvr>
                                      <p:to>
                                        <p:strVal val="visible"/>
                                      </p:to>
                                    </p:set>
                                    <p:animEffect filter="fade" transition="in">
                                      <p:cBhvr>
                                        <p:cTn id="40" dur="1000"/>
                                        <p:tgtEl>
                                          <p:spTgt spid="523">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23"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6" name="Image" descr="Image"/>
          <p:cNvPicPr>
            <a:picLocks noChangeAspect="1"/>
          </p:cNvPicPr>
          <p:nvPr/>
        </p:nvPicPr>
        <p:blipFill>
          <a:blip r:embed="rId2">
            <a:extLst/>
          </a:blip>
          <a:stretch>
            <a:fillRect/>
          </a:stretch>
        </p:blipFill>
        <p:spPr>
          <a:xfrm>
            <a:off x="4988926" y="453561"/>
            <a:ext cx="14406148" cy="1106084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Thoughts or questions?"/>
          <p:cNvSpPr txBox="1"/>
          <p:nvPr/>
        </p:nvSpPr>
        <p:spPr>
          <a:xfrm>
            <a:off x="686567" y="6057900"/>
            <a:ext cx="23010866"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Thoughts or questions?</a:t>
            </a:r>
          </a:p>
        </p:txBody>
      </p:sp>
      <p:pic>
        <p:nvPicPr>
          <p:cNvPr id="526" name="Logo small.png" descr="Logo small.png"/>
          <p:cNvPicPr>
            <a:picLocks noChangeAspect="1"/>
          </p:cNvPicPr>
          <p:nvPr/>
        </p:nvPicPr>
        <p:blipFill>
          <a:blip r:embed="rId2">
            <a:extLst/>
          </a:blip>
          <a:stretch>
            <a:fillRect/>
          </a:stretch>
        </p:blipFill>
        <p:spPr>
          <a:xfrm>
            <a:off x="11363771" y="11829125"/>
            <a:ext cx="1656458" cy="1600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39" name="Group"/>
          <p:cNvGrpSpPr/>
          <p:nvPr/>
        </p:nvGrpSpPr>
        <p:grpSpPr>
          <a:xfrm>
            <a:off x="-3204823" y="-4675223"/>
            <a:ext cx="30793647" cy="26766777"/>
            <a:chOff x="0" y="0"/>
            <a:chExt cx="30793645" cy="26766775"/>
          </a:xfrm>
        </p:grpSpPr>
        <p:sp>
          <p:nvSpPr>
            <p:cNvPr id="528" name="Circle"/>
            <p:cNvSpPr/>
            <p:nvPr/>
          </p:nvSpPr>
          <p:spPr>
            <a:xfrm>
              <a:off x="8332806" y="5815333"/>
              <a:ext cx="14103503" cy="14103503"/>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529" name="Shape"/>
            <p:cNvSpPr/>
            <p:nvPr/>
          </p:nvSpPr>
          <p:spPr>
            <a:xfrm rot="7200000">
              <a:off x="14894352" y="5162603"/>
              <a:ext cx="8548261" cy="9563217"/>
            </a:xfrm>
            <a:custGeom>
              <a:avLst/>
              <a:gdLst/>
              <a:ahLst/>
              <a:cxnLst>
                <a:cxn ang="0">
                  <a:pos x="wd2" y="hd2"/>
                </a:cxn>
                <a:cxn ang="5400000">
                  <a:pos x="wd2" y="hd2"/>
                </a:cxn>
                <a:cxn ang="10800000">
                  <a:pos x="wd2" y="hd2"/>
                </a:cxn>
                <a:cxn ang="16200000">
                  <a:pos x="wd2" y="hd2"/>
                </a:cxn>
              </a:cxnLst>
              <a:rect l="0" t="0" r="r" b="b"/>
              <a:pathLst>
                <a:path w="21437" h="21487" fill="norm" stroke="1" extrusionOk="0">
                  <a:moveTo>
                    <a:pt x="19" y="3610"/>
                  </a:moveTo>
                  <a:cubicBezTo>
                    <a:pt x="4525" y="1076"/>
                    <a:pt x="8025" y="136"/>
                    <a:pt x="11273" y="14"/>
                  </a:cubicBezTo>
                  <a:cubicBezTo>
                    <a:pt x="14656" y="-113"/>
                    <a:pt x="17739" y="641"/>
                    <a:pt x="21437" y="1578"/>
                  </a:cubicBezTo>
                  <a:cubicBezTo>
                    <a:pt x="15405" y="4093"/>
                    <a:pt x="12152" y="7893"/>
                    <a:pt x="10472" y="11701"/>
                  </a:cubicBezTo>
                  <a:cubicBezTo>
                    <a:pt x="8844" y="15390"/>
                    <a:pt x="8706" y="19062"/>
                    <a:pt x="8862" y="21487"/>
                  </a:cubicBezTo>
                  <a:cubicBezTo>
                    <a:pt x="6616" y="19618"/>
                    <a:pt x="4388" y="17939"/>
                    <a:pt x="2696" y="15315"/>
                  </a:cubicBezTo>
                  <a:cubicBezTo>
                    <a:pt x="992" y="12672"/>
                    <a:pt x="-163" y="9116"/>
                    <a:pt x="19" y="3610"/>
                  </a:cubicBezTo>
                  <a:close/>
                </a:path>
              </a:pathLst>
            </a:custGeom>
            <a:solidFill>
              <a:srgbClr val="C2B158"/>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530" name="Shape"/>
            <p:cNvSpPr/>
            <p:nvPr/>
          </p:nvSpPr>
          <p:spPr>
            <a:xfrm rot="14400000">
              <a:off x="11590990" y="12634103"/>
              <a:ext cx="8802080" cy="9743146"/>
            </a:xfrm>
            <a:custGeom>
              <a:avLst/>
              <a:gdLst/>
              <a:ahLst/>
              <a:cxnLst>
                <a:cxn ang="0">
                  <a:pos x="wd2" y="hd2"/>
                </a:cxn>
                <a:cxn ang="5400000">
                  <a:pos x="wd2" y="hd2"/>
                </a:cxn>
                <a:cxn ang="10800000">
                  <a:pos x="wd2" y="hd2"/>
                </a:cxn>
                <a:cxn ang="16200000">
                  <a:pos x="wd2" y="hd2"/>
                </a:cxn>
              </a:cxnLst>
              <a:rect l="0" t="0" r="r" b="b"/>
              <a:pathLst>
                <a:path w="21565" h="21529" fill="norm" stroke="1" extrusionOk="0">
                  <a:moveTo>
                    <a:pt x="1" y="3573"/>
                  </a:moveTo>
                  <a:cubicBezTo>
                    <a:pt x="4649" y="1003"/>
                    <a:pt x="8253" y="82"/>
                    <a:pt x="11584" y="5"/>
                  </a:cubicBezTo>
                  <a:cubicBezTo>
                    <a:pt x="14915" y="-71"/>
                    <a:pt x="17951" y="699"/>
                    <a:pt x="21565" y="1649"/>
                  </a:cubicBezTo>
                  <a:cubicBezTo>
                    <a:pt x="15590" y="4079"/>
                    <a:pt x="12309" y="7859"/>
                    <a:pt x="10612" y="11687"/>
                  </a:cubicBezTo>
                  <a:cubicBezTo>
                    <a:pt x="8976" y="15376"/>
                    <a:pt x="8834" y="19066"/>
                    <a:pt x="9008" y="21529"/>
                  </a:cubicBezTo>
                  <a:cubicBezTo>
                    <a:pt x="6774" y="19633"/>
                    <a:pt x="4551" y="17939"/>
                    <a:pt x="2845" y="15299"/>
                  </a:cubicBezTo>
                  <a:cubicBezTo>
                    <a:pt x="1147" y="12670"/>
                    <a:pt x="-35" y="9124"/>
                    <a:pt x="1" y="3573"/>
                  </a:cubicBezTo>
                  <a:close/>
                </a:path>
              </a:pathLst>
            </a:custGeom>
            <a:solidFill>
              <a:srgbClr val="A582B5"/>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531" name="Shape"/>
            <p:cNvSpPr/>
            <p:nvPr/>
          </p:nvSpPr>
          <p:spPr>
            <a:xfrm>
              <a:off x="6705775" y="6182206"/>
              <a:ext cx="8677345" cy="9577153"/>
            </a:xfrm>
            <a:custGeom>
              <a:avLst/>
              <a:gdLst/>
              <a:ahLst/>
              <a:cxnLst>
                <a:cxn ang="0">
                  <a:pos x="wd2" y="hd2"/>
                </a:cxn>
                <a:cxn ang="5400000">
                  <a:pos x="wd2" y="hd2"/>
                </a:cxn>
                <a:cxn ang="10800000">
                  <a:pos x="wd2" y="hd2"/>
                </a:cxn>
                <a:cxn ang="16200000">
                  <a:pos x="wd2" y="hd2"/>
                </a:cxn>
              </a:cxnLst>
              <a:rect l="0" t="0" r="r" b="b"/>
              <a:pathLst>
                <a:path w="21487" h="21592" fill="norm" stroke="1" extrusionOk="0">
                  <a:moveTo>
                    <a:pt x="9" y="3839"/>
                  </a:moveTo>
                  <a:cubicBezTo>
                    <a:pt x="4819" y="981"/>
                    <a:pt x="8689" y="10"/>
                    <a:pt x="12258" y="0"/>
                  </a:cubicBezTo>
                  <a:cubicBezTo>
                    <a:pt x="15341" y="-8"/>
                    <a:pt x="18143" y="754"/>
                    <a:pt x="21487" y="1647"/>
                  </a:cubicBezTo>
                  <a:cubicBezTo>
                    <a:pt x="15340" y="4085"/>
                    <a:pt x="12021" y="8001"/>
                    <a:pt x="10328" y="11929"/>
                  </a:cubicBezTo>
                  <a:cubicBezTo>
                    <a:pt x="8755" y="15580"/>
                    <a:pt x="8604" y="19213"/>
                    <a:pt x="8729" y="21592"/>
                  </a:cubicBezTo>
                  <a:cubicBezTo>
                    <a:pt x="6593" y="19793"/>
                    <a:pt x="4474" y="18182"/>
                    <a:pt x="2829" y="15663"/>
                  </a:cubicBezTo>
                  <a:cubicBezTo>
                    <a:pt x="1092" y="13004"/>
                    <a:pt x="-113" y="9410"/>
                    <a:pt x="9" y="3839"/>
                  </a:cubicBezTo>
                  <a:close/>
                </a:path>
              </a:pathLst>
            </a:custGeom>
            <a:solidFill>
              <a:srgbClr val="68B2C0"/>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532" name="green"/>
            <p:cNvSpPr/>
            <p:nvPr/>
          </p:nvSpPr>
          <p:spPr>
            <a:xfrm>
              <a:off x="6709688" y="31902"/>
              <a:ext cx="17327792" cy="7839603"/>
            </a:xfrm>
            <a:custGeom>
              <a:avLst/>
              <a:gdLst/>
              <a:ahLst/>
              <a:cxnLst>
                <a:cxn ang="0">
                  <a:pos x="wd2" y="hd2"/>
                </a:cxn>
                <a:cxn ang="5400000">
                  <a:pos x="wd2" y="hd2"/>
                </a:cxn>
                <a:cxn ang="10800000">
                  <a:pos x="wd2" y="hd2"/>
                </a:cxn>
                <a:cxn ang="16200000">
                  <a:pos x="wd2" y="hd2"/>
                </a:cxn>
              </a:cxnLst>
              <a:rect l="0" t="0" r="r" b="b"/>
              <a:pathLst>
                <a:path w="21600" h="21571" fill="norm" stroke="1" extrusionOk="0">
                  <a:moveTo>
                    <a:pt x="0" y="21571"/>
                  </a:moveTo>
                  <a:cubicBezTo>
                    <a:pt x="560" y="9302"/>
                    <a:pt x="5245" y="-29"/>
                    <a:pt x="10832" y="1"/>
                  </a:cubicBezTo>
                  <a:cubicBezTo>
                    <a:pt x="16385" y="30"/>
                    <a:pt x="21032" y="9308"/>
                    <a:pt x="21600" y="21501"/>
                  </a:cubicBezTo>
                  <a:cubicBezTo>
                    <a:pt x="20176" y="19201"/>
                    <a:pt x="18518" y="17705"/>
                    <a:pt x="16772" y="17144"/>
                  </a:cubicBezTo>
                  <a:cubicBezTo>
                    <a:pt x="14744" y="16493"/>
                    <a:pt x="12673" y="17125"/>
                    <a:pt x="10801" y="18965"/>
                  </a:cubicBezTo>
                  <a:cubicBezTo>
                    <a:pt x="8754" y="16952"/>
                    <a:pt x="6474" y="16394"/>
                    <a:pt x="4277" y="17370"/>
                  </a:cubicBezTo>
                  <a:cubicBezTo>
                    <a:pt x="2728" y="18057"/>
                    <a:pt x="1268" y="19492"/>
                    <a:pt x="0" y="21571"/>
                  </a:cubicBezTo>
                  <a:close/>
                </a:path>
              </a:pathLst>
            </a:custGeom>
            <a:solidFill>
              <a:srgbClr val="477B3A"/>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533" name="red"/>
            <p:cNvSpPr/>
            <p:nvPr/>
          </p:nvSpPr>
          <p:spPr>
            <a:xfrm rot="7200000">
              <a:off x="14423900" y="13435028"/>
              <a:ext cx="17345316" cy="7761341"/>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0" y="21598"/>
                  </a:moveTo>
                  <a:cubicBezTo>
                    <a:pt x="614" y="9299"/>
                    <a:pt x="5267" y="-2"/>
                    <a:pt x="10805" y="0"/>
                  </a:cubicBezTo>
                  <a:cubicBezTo>
                    <a:pt x="16329" y="1"/>
                    <a:pt x="20973" y="9263"/>
                    <a:pt x="21600" y="21528"/>
                  </a:cubicBezTo>
                  <a:cubicBezTo>
                    <a:pt x="20152" y="19236"/>
                    <a:pt x="18478" y="17756"/>
                    <a:pt x="16720" y="17214"/>
                  </a:cubicBezTo>
                  <a:cubicBezTo>
                    <a:pt x="14666" y="16580"/>
                    <a:pt x="12575" y="17243"/>
                    <a:pt x="10681" y="19128"/>
                  </a:cubicBezTo>
                  <a:cubicBezTo>
                    <a:pt x="8649" y="17241"/>
                    <a:pt x="6413" y="16724"/>
                    <a:pt x="4251" y="17641"/>
                  </a:cubicBezTo>
                  <a:cubicBezTo>
                    <a:pt x="2726" y="18288"/>
                    <a:pt x="1279" y="19635"/>
                    <a:pt x="0" y="21598"/>
                  </a:cubicBezTo>
                  <a:close/>
                </a:path>
              </a:pathLst>
            </a:custGeom>
            <a:solidFill>
              <a:srgbClr val="98403D"/>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534" name="blue"/>
            <p:cNvSpPr/>
            <p:nvPr/>
          </p:nvSpPr>
          <p:spPr>
            <a:xfrm rot="14400000">
              <a:off x="-966372" y="13437288"/>
              <a:ext cx="17323723" cy="7770116"/>
            </a:xfrm>
            <a:custGeom>
              <a:avLst/>
              <a:gdLst/>
              <a:ahLst/>
              <a:cxnLst>
                <a:cxn ang="0">
                  <a:pos x="wd2" y="hd2"/>
                </a:cxn>
                <a:cxn ang="5400000">
                  <a:pos x="wd2" y="hd2"/>
                </a:cxn>
                <a:cxn ang="10800000">
                  <a:pos x="wd2" y="hd2"/>
                </a:cxn>
                <a:cxn ang="16200000">
                  <a:pos x="wd2" y="hd2"/>
                </a:cxn>
              </a:cxnLst>
              <a:rect l="0" t="0" r="r" b="b"/>
              <a:pathLst>
                <a:path w="21600" h="21580" fill="norm" stroke="1" extrusionOk="0">
                  <a:moveTo>
                    <a:pt x="0" y="21580"/>
                  </a:moveTo>
                  <a:cubicBezTo>
                    <a:pt x="602" y="9315"/>
                    <a:pt x="5249" y="21"/>
                    <a:pt x="10788" y="1"/>
                  </a:cubicBezTo>
                  <a:cubicBezTo>
                    <a:pt x="16312" y="-20"/>
                    <a:pt x="20964" y="9195"/>
                    <a:pt x="21600" y="21419"/>
                  </a:cubicBezTo>
                  <a:cubicBezTo>
                    <a:pt x="20145" y="19258"/>
                    <a:pt x="18488" y="17868"/>
                    <a:pt x="16754" y="17355"/>
                  </a:cubicBezTo>
                  <a:cubicBezTo>
                    <a:pt x="14750" y="16763"/>
                    <a:pt x="12711" y="17359"/>
                    <a:pt x="10844" y="19085"/>
                  </a:cubicBezTo>
                  <a:cubicBezTo>
                    <a:pt x="8770" y="17097"/>
                    <a:pt x="6474" y="16552"/>
                    <a:pt x="4259" y="17523"/>
                  </a:cubicBezTo>
                  <a:cubicBezTo>
                    <a:pt x="2727" y="18193"/>
                    <a:pt x="1276" y="19576"/>
                    <a:pt x="0" y="21580"/>
                  </a:cubicBezTo>
                  <a:close/>
                </a:path>
              </a:pathLst>
            </a:custGeom>
            <a:solidFill>
              <a:srgbClr val="37547E"/>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535" name="teachability"/>
            <p:cNvSpPr/>
            <p:nvPr/>
          </p:nvSpPr>
          <p:spPr>
            <a:xfrm>
              <a:off x="6656666" y="0"/>
              <a:ext cx="17418327" cy="17418325"/>
            </a:xfrm>
            <a:prstGeom prst="ellipse">
              <a:avLst/>
            </a:prstGeom>
            <a:noFill/>
            <a:ln w="1524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536" name="discipline"/>
            <p:cNvSpPr/>
            <p:nvPr/>
          </p:nvSpPr>
          <p:spPr>
            <a:xfrm>
              <a:off x="10197142" y="6164152"/>
              <a:ext cx="17418327" cy="17418325"/>
            </a:xfrm>
            <a:prstGeom prst="ellipse">
              <a:avLst/>
            </a:prstGeom>
            <a:noFill/>
            <a:ln w="1524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537" name="humility"/>
            <p:cNvSpPr/>
            <p:nvPr/>
          </p:nvSpPr>
          <p:spPr>
            <a:xfrm>
              <a:off x="3173001" y="6169458"/>
              <a:ext cx="17418327" cy="17418325"/>
            </a:xfrm>
            <a:prstGeom prst="ellipse">
              <a:avLst/>
            </a:prstGeom>
            <a:noFill/>
            <a:ln w="1524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538" name="Circle"/>
            <p:cNvSpPr/>
            <p:nvPr/>
          </p:nvSpPr>
          <p:spPr>
            <a:xfrm>
              <a:off x="6222115" y="3704643"/>
              <a:ext cx="18324887" cy="18324887"/>
            </a:xfrm>
            <a:prstGeom prst="ellipse">
              <a:avLst/>
            </a:prstGeom>
            <a:gradFill flip="none" rotWithShape="1">
              <a:gsLst>
                <a:gs pos="0">
                  <a:srgbClr val="FFFFFF"/>
                </a:gs>
                <a:gs pos="59945">
                  <a:srgbClr val="FFFFFF">
                    <a:alpha val="50000"/>
                  </a:srgbClr>
                </a:gs>
                <a:gs pos="100000">
                  <a:srgbClr val="FFFFFF">
                    <a:alpha val="0"/>
                  </a:srgbClr>
                </a:gs>
              </a:gsLst>
              <a:path path="shape">
                <a:fillToRect l="50000" t="50000" r="50000" b="50000"/>
              </a:path>
            </a:gra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grpSp>
      <p:sp>
        <p:nvSpPr>
          <p:cNvPr id="540" name="Our Disciple Reality Check"/>
          <p:cNvSpPr txBox="1"/>
          <p:nvPr/>
        </p:nvSpPr>
        <p:spPr>
          <a:xfrm>
            <a:off x="7476942" y="4178075"/>
            <a:ext cx="9430116" cy="789178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14400">
                <a:latin typeface="Mulish ExtraLight Black"/>
                <a:ea typeface="Mulish ExtraLight Black"/>
                <a:cs typeface="Mulish ExtraLight Black"/>
                <a:sym typeface="Mulish ExtraLight Black"/>
              </a:defRPr>
            </a:lvl1pPr>
          </a:lstStyle>
          <a:p>
            <a:pPr/>
            <a:r>
              <a:t>Our Disciple Reality Check</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2" name="Logo small.png" descr="Logo small.png"/>
          <p:cNvPicPr>
            <a:picLocks noChangeAspect="1"/>
          </p:cNvPicPr>
          <p:nvPr/>
        </p:nvPicPr>
        <p:blipFill>
          <a:blip r:embed="rId2">
            <a:extLst/>
          </a:blip>
          <a:stretch>
            <a:fillRect/>
          </a:stretch>
        </p:blipFill>
        <p:spPr>
          <a:xfrm>
            <a:off x="9392988" y="2195205"/>
            <a:ext cx="5598024" cy="5407903"/>
          </a:xfrm>
          <a:prstGeom prst="rect">
            <a:avLst/>
          </a:prstGeom>
          <a:ln w="12700">
            <a:miter lim="400000"/>
          </a:ln>
        </p:spPr>
      </p:pic>
      <p:pic>
        <p:nvPicPr>
          <p:cNvPr id="543" name="pasted-movie.png" descr="pasted-movie.png"/>
          <p:cNvPicPr>
            <a:picLocks noChangeAspect="1"/>
          </p:cNvPicPr>
          <p:nvPr/>
        </p:nvPicPr>
        <p:blipFill>
          <a:blip r:embed="rId3">
            <a:extLst/>
          </a:blip>
          <a:srcRect l="11369" t="1721" r="10567" b="36073"/>
          <a:stretch>
            <a:fillRect/>
          </a:stretch>
        </p:blipFill>
        <p:spPr>
          <a:xfrm>
            <a:off x="3827481" y="4895480"/>
            <a:ext cx="5027231" cy="4886372"/>
          </a:xfrm>
          <a:custGeom>
            <a:avLst/>
            <a:gdLst/>
            <a:ahLst/>
            <a:cxnLst>
              <a:cxn ang="0">
                <a:pos x="wd2" y="hd2"/>
              </a:cxn>
              <a:cxn ang="5400000">
                <a:pos x="wd2" y="hd2"/>
              </a:cxn>
              <a:cxn ang="10800000">
                <a:pos x="wd2" y="hd2"/>
              </a:cxn>
              <a:cxn ang="16200000">
                <a:pos x="wd2" y="hd2"/>
              </a:cxn>
            </a:cxnLst>
            <a:rect l="0" t="0" r="r" b="b"/>
            <a:pathLst>
              <a:path w="21599" h="21596" fill="norm" stroke="1" extrusionOk="0">
                <a:moveTo>
                  <a:pt x="10966" y="0"/>
                </a:moveTo>
                <a:cubicBezTo>
                  <a:pt x="10705" y="0"/>
                  <a:pt x="10517" y="13"/>
                  <a:pt x="10506" y="32"/>
                </a:cubicBezTo>
                <a:cubicBezTo>
                  <a:pt x="10495" y="49"/>
                  <a:pt x="10348" y="63"/>
                  <a:pt x="10170" y="63"/>
                </a:cubicBezTo>
                <a:cubicBezTo>
                  <a:pt x="9995" y="63"/>
                  <a:pt x="9844" y="75"/>
                  <a:pt x="9835" y="89"/>
                </a:cubicBezTo>
                <a:cubicBezTo>
                  <a:pt x="9827" y="104"/>
                  <a:pt x="9735" y="119"/>
                  <a:pt x="9629" y="123"/>
                </a:cubicBezTo>
                <a:cubicBezTo>
                  <a:pt x="9524" y="127"/>
                  <a:pt x="9423" y="140"/>
                  <a:pt x="9406" y="154"/>
                </a:cubicBezTo>
                <a:cubicBezTo>
                  <a:pt x="9388" y="168"/>
                  <a:pt x="9320" y="189"/>
                  <a:pt x="9252" y="200"/>
                </a:cubicBezTo>
                <a:cubicBezTo>
                  <a:pt x="9185" y="211"/>
                  <a:pt x="9067" y="234"/>
                  <a:pt x="8991" y="253"/>
                </a:cubicBezTo>
                <a:cubicBezTo>
                  <a:pt x="8916" y="271"/>
                  <a:pt x="8806" y="295"/>
                  <a:pt x="8748" y="303"/>
                </a:cubicBezTo>
                <a:cubicBezTo>
                  <a:pt x="8689" y="312"/>
                  <a:pt x="8599" y="337"/>
                  <a:pt x="8548" y="360"/>
                </a:cubicBezTo>
                <a:cubicBezTo>
                  <a:pt x="8498" y="383"/>
                  <a:pt x="8416" y="419"/>
                  <a:pt x="8366" y="440"/>
                </a:cubicBezTo>
                <a:cubicBezTo>
                  <a:pt x="8315" y="461"/>
                  <a:pt x="8250" y="492"/>
                  <a:pt x="8221" y="507"/>
                </a:cubicBezTo>
                <a:cubicBezTo>
                  <a:pt x="8192" y="522"/>
                  <a:pt x="8147" y="535"/>
                  <a:pt x="8122" y="535"/>
                </a:cubicBezTo>
                <a:cubicBezTo>
                  <a:pt x="8096" y="535"/>
                  <a:pt x="8074" y="549"/>
                  <a:pt x="8074" y="567"/>
                </a:cubicBezTo>
                <a:cubicBezTo>
                  <a:pt x="8074" y="584"/>
                  <a:pt x="8060" y="598"/>
                  <a:pt x="8043" y="598"/>
                </a:cubicBezTo>
                <a:cubicBezTo>
                  <a:pt x="8027" y="598"/>
                  <a:pt x="7869" y="668"/>
                  <a:pt x="7692" y="754"/>
                </a:cubicBezTo>
                <a:cubicBezTo>
                  <a:pt x="7516" y="841"/>
                  <a:pt x="7358" y="912"/>
                  <a:pt x="7343" y="912"/>
                </a:cubicBezTo>
                <a:cubicBezTo>
                  <a:pt x="7327" y="912"/>
                  <a:pt x="7295" y="933"/>
                  <a:pt x="7271" y="958"/>
                </a:cubicBezTo>
                <a:cubicBezTo>
                  <a:pt x="7228" y="1002"/>
                  <a:pt x="7115" y="1071"/>
                  <a:pt x="6865" y="1209"/>
                </a:cubicBezTo>
                <a:cubicBezTo>
                  <a:pt x="6797" y="1246"/>
                  <a:pt x="6679" y="1324"/>
                  <a:pt x="6601" y="1379"/>
                </a:cubicBezTo>
                <a:cubicBezTo>
                  <a:pt x="6523" y="1434"/>
                  <a:pt x="6449" y="1479"/>
                  <a:pt x="6437" y="1479"/>
                </a:cubicBezTo>
                <a:cubicBezTo>
                  <a:pt x="6410" y="1479"/>
                  <a:pt x="5984" y="1829"/>
                  <a:pt x="5970" y="1863"/>
                </a:cubicBezTo>
                <a:cubicBezTo>
                  <a:pt x="5964" y="1876"/>
                  <a:pt x="5944" y="1887"/>
                  <a:pt x="5924" y="1887"/>
                </a:cubicBezTo>
                <a:cubicBezTo>
                  <a:pt x="5904" y="1887"/>
                  <a:pt x="5831" y="1940"/>
                  <a:pt x="5760" y="2005"/>
                </a:cubicBezTo>
                <a:cubicBezTo>
                  <a:pt x="5690" y="2070"/>
                  <a:pt x="5550" y="2200"/>
                  <a:pt x="5448" y="2294"/>
                </a:cubicBezTo>
                <a:cubicBezTo>
                  <a:pt x="5346" y="2389"/>
                  <a:pt x="5262" y="2484"/>
                  <a:pt x="5262" y="2505"/>
                </a:cubicBezTo>
                <a:cubicBezTo>
                  <a:pt x="5262" y="2526"/>
                  <a:pt x="5249" y="2546"/>
                  <a:pt x="5233" y="2552"/>
                </a:cubicBezTo>
                <a:cubicBezTo>
                  <a:pt x="5187" y="2569"/>
                  <a:pt x="4947" y="2813"/>
                  <a:pt x="4880" y="2908"/>
                </a:cubicBezTo>
                <a:cubicBezTo>
                  <a:pt x="4847" y="2957"/>
                  <a:pt x="4775" y="3045"/>
                  <a:pt x="4720" y="3105"/>
                </a:cubicBezTo>
                <a:cubicBezTo>
                  <a:pt x="4665" y="3164"/>
                  <a:pt x="4620" y="3220"/>
                  <a:pt x="4620" y="3227"/>
                </a:cubicBezTo>
                <a:cubicBezTo>
                  <a:pt x="4620" y="3235"/>
                  <a:pt x="4587" y="3279"/>
                  <a:pt x="4546" y="3324"/>
                </a:cubicBezTo>
                <a:cubicBezTo>
                  <a:pt x="4506" y="3369"/>
                  <a:pt x="4455" y="3442"/>
                  <a:pt x="4432" y="3487"/>
                </a:cubicBezTo>
                <a:cubicBezTo>
                  <a:pt x="4386" y="3578"/>
                  <a:pt x="4377" y="3591"/>
                  <a:pt x="4272" y="3727"/>
                </a:cubicBezTo>
                <a:cubicBezTo>
                  <a:pt x="4231" y="3780"/>
                  <a:pt x="4146" y="3914"/>
                  <a:pt x="4082" y="4026"/>
                </a:cubicBezTo>
                <a:cubicBezTo>
                  <a:pt x="4019" y="4138"/>
                  <a:pt x="3958" y="4236"/>
                  <a:pt x="3948" y="4245"/>
                </a:cubicBezTo>
                <a:cubicBezTo>
                  <a:pt x="3937" y="4253"/>
                  <a:pt x="3910" y="4308"/>
                  <a:pt x="3888" y="4364"/>
                </a:cubicBezTo>
                <a:cubicBezTo>
                  <a:pt x="3866" y="4420"/>
                  <a:pt x="3836" y="4466"/>
                  <a:pt x="3822" y="4466"/>
                </a:cubicBezTo>
                <a:cubicBezTo>
                  <a:pt x="3807" y="4466"/>
                  <a:pt x="3794" y="4488"/>
                  <a:pt x="3794" y="4517"/>
                </a:cubicBezTo>
                <a:cubicBezTo>
                  <a:pt x="3794" y="4545"/>
                  <a:pt x="3769" y="4612"/>
                  <a:pt x="3736" y="4666"/>
                </a:cubicBezTo>
                <a:cubicBezTo>
                  <a:pt x="3704" y="4720"/>
                  <a:pt x="3676" y="4775"/>
                  <a:pt x="3675" y="4789"/>
                </a:cubicBezTo>
                <a:cubicBezTo>
                  <a:pt x="3674" y="4802"/>
                  <a:pt x="3654" y="4850"/>
                  <a:pt x="3631" y="4897"/>
                </a:cubicBezTo>
                <a:cubicBezTo>
                  <a:pt x="3607" y="4945"/>
                  <a:pt x="3566" y="5062"/>
                  <a:pt x="3537" y="5157"/>
                </a:cubicBezTo>
                <a:cubicBezTo>
                  <a:pt x="3508" y="5252"/>
                  <a:pt x="3465" y="5373"/>
                  <a:pt x="3443" y="5425"/>
                </a:cubicBezTo>
                <a:cubicBezTo>
                  <a:pt x="3378" y="5577"/>
                  <a:pt x="3302" y="5866"/>
                  <a:pt x="3199" y="6351"/>
                </a:cubicBezTo>
                <a:cubicBezTo>
                  <a:pt x="3172" y="6481"/>
                  <a:pt x="3137" y="6632"/>
                  <a:pt x="3121" y="6685"/>
                </a:cubicBezTo>
                <a:cubicBezTo>
                  <a:pt x="3105" y="6738"/>
                  <a:pt x="3092" y="6846"/>
                  <a:pt x="3092" y="6925"/>
                </a:cubicBezTo>
                <a:cubicBezTo>
                  <a:pt x="3092" y="7084"/>
                  <a:pt x="3135" y="7030"/>
                  <a:pt x="2457" y="7700"/>
                </a:cubicBezTo>
                <a:cubicBezTo>
                  <a:pt x="2302" y="7854"/>
                  <a:pt x="2174" y="7997"/>
                  <a:pt x="2174" y="8016"/>
                </a:cubicBezTo>
                <a:cubicBezTo>
                  <a:pt x="2174" y="8035"/>
                  <a:pt x="2163" y="8051"/>
                  <a:pt x="2149" y="8051"/>
                </a:cubicBezTo>
                <a:cubicBezTo>
                  <a:pt x="2134" y="8051"/>
                  <a:pt x="2055" y="8139"/>
                  <a:pt x="1973" y="8247"/>
                </a:cubicBezTo>
                <a:cubicBezTo>
                  <a:pt x="1891" y="8356"/>
                  <a:pt x="1809" y="8458"/>
                  <a:pt x="1791" y="8476"/>
                </a:cubicBezTo>
                <a:cubicBezTo>
                  <a:pt x="1773" y="8493"/>
                  <a:pt x="1706" y="8577"/>
                  <a:pt x="1641" y="8663"/>
                </a:cubicBezTo>
                <a:cubicBezTo>
                  <a:pt x="1576" y="8750"/>
                  <a:pt x="1506" y="8835"/>
                  <a:pt x="1487" y="8853"/>
                </a:cubicBezTo>
                <a:cubicBezTo>
                  <a:pt x="1468" y="8870"/>
                  <a:pt x="1431" y="8932"/>
                  <a:pt x="1404" y="8993"/>
                </a:cubicBezTo>
                <a:cubicBezTo>
                  <a:pt x="1376" y="9053"/>
                  <a:pt x="1326" y="9134"/>
                  <a:pt x="1293" y="9170"/>
                </a:cubicBezTo>
                <a:cubicBezTo>
                  <a:pt x="1260" y="9206"/>
                  <a:pt x="1210" y="9282"/>
                  <a:pt x="1182" y="9339"/>
                </a:cubicBezTo>
                <a:cubicBezTo>
                  <a:pt x="1153" y="9395"/>
                  <a:pt x="1082" y="9509"/>
                  <a:pt x="1025" y="9591"/>
                </a:cubicBezTo>
                <a:cubicBezTo>
                  <a:pt x="968" y="9673"/>
                  <a:pt x="921" y="9756"/>
                  <a:pt x="921" y="9777"/>
                </a:cubicBezTo>
                <a:cubicBezTo>
                  <a:pt x="921" y="9810"/>
                  <a:pt x="798" y="10059"/>
                  <a:pt x="740" y="10142"/>
                </a:cubicBezTo>
                <a:cubicBezTo>
                  <a:pt x="710" y="10185"/>
                  <a:pt x="532" y="10631"/>
                  <a:pt x="514" y="10708"/>
                </a:cubicBezTo>
                <a:cubicBezTo>
                  <a:pt x="488" y="10816"/>
                  <a:pt x="388" y="11084"/>
                  <a:pt x="365" y="11101"/>
                </a:cubicBezTo>
                <a:cubicBezTo>
                  <a:pt x="353" y="11110"/>
                  <a:pt x="336" y="11168"/>
                  <a:pt x="326" y="11228"/>
                </a:cubicBezTo>
                <a:cubicBezTo>
                  <a:pt x="316" y="11288"/>
                  <a:pt x="301" y="11358"/>
                  <a:pt x="294" y="11384"/>
                </a:cubicBezTo>
                <a:cubicBezTo>
                  <a:pt x="286" y="11410"/>
                  <a:pt x="273" y="11467"/>
                  <a:pt x="265" y="11510"/>
                </a:cubicBezTo>
                <a:cubicBezTo>
                  <a:pt x="243" y="11616"/>
                  <a:pt x="187" y="11850"/>
                  <a:pt x="155" y="11966"/>
                </a:cubicBezTo>
                <a:cubicBezTo>
                  <a:pt x="141" y="12018"/>
                  <a:pt x="120" y="12193"/>
                  <a:pt x="108" y="12357"/>
                </a:cubicBezTo>
                <a:cubicBezTo>
                  <a:pt x="96" y="12521"/>
                  <a:pt x="67" y="12701"/>
                  <a:pt x="45" y="12757"/>
                </a:cubicBezTo>
                <a:cubicBezTo>
                  <a:pt x="14" y="12831"/>
                  <a:pt x="0" y="13269"/>
                  <a:pt x="0" y="13710"/>
                </a:cubicBezTo>
                <a:cubicBezTo>
                  <a:pt x="1" y="14150"/>
                  <a:pt x="16" y="14594"/>
                  <a:pt x="46" y="14678"/>
                </a:cubicBezTo>
                <a:cubicBezTo>
                  <a:pt x="70" y="14743"/>
                  <a:pt x="103" y="14924"/>
                  <a:pt x="120" y="15079"/>
                </a:cubicBezTo>
                <a:cubicBezTo>
                  <a:pt x="150" y="15359"/>
                  <a:pt x="191" y="15582"/>
                  <a:pt x="246" y="15769"/>
                </a:cubicBezTo>
                <a:cubicBezTo>
                  <a:pt x="261" y="15822"/>
                  <a:pt x="291" y="15928"/>
                  <a:pt x="312" y="16006"/>
                </a:cubicBezTo>
                <a:cubicBezTo>
                  <a:pt x="333" y="16083"/>
                  <a:pt x="361" y="16162"/>
                  <a:pt x="374" y="16179"/>
                </a:cubicBezTo>
                <a:cubicBezTo>
                  <a:pt x="386" y="16197"/>
                  <a:pt x="402" y="16247"/>
                  <a:pt x="408" y="16290"/>
                </a:cubicBezTo>
                <a:cubicBezTo>
                  <a:pt x="414" y="16333"/>
                  <a:pt x="427" y="16383"/>
                  <a:pt x="437" y="16400"/>
                </a:cubicBezTo>
                <a:cubicBezTo>
                  <a:pt x="447" y="16418"/>
                  <a:pt x="471" y="16487"/>
                  <a:pt x="493" y="16556"/>
                </a:cubicBezTo>
                <a:cubicBezTo>
                  <a:pt x="536" y="16695"/>
                  <a:pt x="692" y="17064"/>
                  <a:pt x="739" y="17139"/>
                </a:cubicBezTo>
                <a:cubicBezTo>
                  <a:pt x="755" y="17165"/>
                  <a:pt x="783" y="17222"/>
                  <a:pt x="802" y="17265"/>
                </a:cubicBezTo>
                <a:cubicBezTo>
                  <a:pt x="820" y="17308"/>
                  <a:pt x="847" y="17364"/>
                  <a:pt x="861" y="17390"/>
                </a:cubicBezTo>
                <a:cubicBezTo>
                  <a:pt x="875" y="17415"/>
                  <a:pt x="930" y="17523"/>
                  <a:pt x="982" y="17626"/>
                </a:cubicBezTo>
                <a:cubicBezTo>
                  <a:pt x="1130" y="17917"/>
                  <a:pt x="1151" y="17953"/>
                  <a:pt x="1254" y="18072"/>
                </a:cubicBezTo>
                <a:cubicBezTo>
                  <a:pt x="1306" y="18133"/>
                  <a:pt x="1349" y="18196"/>
                  <a:pt x="1349" y="18214"/>
                </a:cubicBezTo>
                <a:cubicBezTo>
                  <a:pt x="1349" y="18242"/>
                  <a:pt x="1385" y="18295"/>
                  <a:pt x="1593" y="18567"/>
                </a:cubicBezTo>
                <a:cubicBezTo>
                  <a:pt x="1618" y="18599"/>
                  <a:pt x="1664" y="18652"/>
                  <a:pt x="1693" y="18684"/>
                </a:cubicBezTo>
                <a:cubicBezTo>
                  <a:pt x="1723" y="18716"/>
                  <a:pt x="1746" y="18749"/>
                  <a:pt x="1746" y="18756"/>
                </a:cubicBezTo>
                <a:cubicBezTo>
                  <a:pt x="1746" y="18783"/>
                  <a:pt x="1994" y="19026"/>
                  <a:pt x="2023" y="19026"/>
                </a:cubicBezTo>
                <a:cubicBezTo>
                  <a:pt x="2039" y="19026"/>
                  <a:pt x="2052" y="19040"/>
                  <a:pt x="2052" y="19058"/>
                </a:cubicBezTo>
                <a:cubicBezTo>
                  <a:pt x="2052" y="19089"/>
                  <a:pt x="2493" y="19559"/>
                  <a:pt x="2522" y="19559"/>
                </a:cubicBezTo>
                <a:cubicBezTo>
                  <a:pt x="2530" y="19559"/>
                  <a:pt x="2604" y="19626"/>
                  <a:pt x="2688" y="19708"/>
                </a:cubicBezTo>
                <a:cubicBezTo>
                  <a:pt x="2926" y="19943"/>
                  <a:pt x="2992" y="20000"/>
                  <a:pt x="3022" y="20000"/>
                </a:cubicBezTo>
                <a:cubicBezTo>
                  <a:pt x="3037" y="20000"/>
                  <a:pt x="3089" y="20042"/>
                  <a:pt x="3138" y="20094"/>
                </a:cubicBezTo>
                <a:cubicBezTo>
                  <a:pt x="3186" y="20146"/>
                  <a:pt x="3240" y="20189"/>
                  <a:pt x="3259" y="20189"/>
                </a:cubicBezTo>
                <a:cubicBezTo>
                  <a:pt x="3278" y="20189"/>
                  <a:pt x="3323" y="20217"/>
                  <a:pt x="3359" y="20252"/>
                </a:cubicBezTo>
                <a:cubicBezTo>
                  <a:pt x="3418" y="20308"/>
                  <a:pt x="3545" y="20391"/>
                  <a:pt x="3898" y="20608"/>
                </a:cubicBezTo>
                <a:cubicBezTo>
                  <a:pt x="3951" y="20640"/>
                  <a:pt x="4001" y="20676"/>
                  <a:pt x="4009" y="20687"/>
                </a:cubicBezTo>
                <a:cubicBezTo>
                  <a:pt x="4017" y="20698"/>
                  <a:pt x="4059" y="20724"/>
                  <a:pt x="4101" y="20743"/>
                </a:cubicBezTo>
                <a:cubicBezTo>
                  <a:pt x="4242" y="20808"/>
                  <a:pt x="4391" y="20879"/>
                  <a:pt x="4437" y="20906"/>
                </a:cubicBezTo>
                <a:cubicBezTo>
                  <a:pt x="4535" y="20964"/>
                  <a:pt x="4701" y="21036"/>
                  <a:pt x="4781" y="21055"/>
                </a:cubicBezTo>
                <a:cubicBezTo>
                  <a:pt x="4828" y="21067"/>
                  <a:pt x="4873" y="21089"/>
                  <a:pt x="4882" y="21105"/>
                </a:cubicBezTo>
                <a:cubicBezTo>
                  <a:pt x="4891" y="21120"/>
                  <a:pt x="4932" y="21133"/>
                  <a:pt x="4972" y="21133"/>
                </a:cubicBezTo>
                <a:cubicBezTo>
                  <a:pt x="5013" y="21133"/>
                  <a:pt x="5052" y="21147"/>
                  <a:pt x="5063" y="21164"/>
                </a:cubicBezTo>
                <a:cubicBezTo>
                  <a:pt x="5073" y="21182"/>
                  <a:pt x="5116" y="21196"/>
                  <a:pt x="5157" y="21196"/>
                </a:cubicBezTo>
                <a:cubicBezTo>
                  <a:pt x="5198" y="21196"/>
                  <a:pt x="5232" y="21208"/>
                  <a:pt x="5232" y="21226"/>
                </a:cubicBezTo>
                <a:cubicBezTo>
                  <a:pt x="5232" y="21243"/>
                  <a:pt x="5271" y="21257"/>
                  <a:pt x="5319" y="21257"/>
                </a:cubicBezTo>
                <a:cubicBezTo>
                  <a:pt x="5366" y="21257"/>
                  <a:pt x="5414" y="21268"/>
                  <a:pt x="5426" y="21280"/>
                </a:cubicBezTo>
                <a:cubicBezTo>
                  <a:pt x="5461" y="21316"/>
                  <a:pt x="5726" y="21380"/>
                  <a:pt x="5844" y="21382"/>
                </a:cubicBezTo>
                <a:cubicBezTo>
                  <a:pt x="5903" y="21383"/>
                  <a:pt x="5979" y="21403"/>
                  <a:pt x="6013" y="21427"/>
                </a:cubicBezTo>
                <a:cubicBezTo>
                  <a:pt x="6079" y="21475"/>
                  <a:pt x="6252" y="21500"/>
                  <a:pt x="6795" y="21534"/>
                </a:cubicBezTo>
                <a:cubicBezTo>
                  <a:pt x="6991" y="21547"/>
                  <a:pt x="7165" y="21569"/>
                  <a:pt x="7179" y="21583"/>
                </a:cubicBezTo>
                <a:cubicBezTo>
                  <a:pt x="7193" y="21598"/>
                  <a:pt x="7335" y="21600"/>
                  <a:pt x="7494" y="21589"/>
                </a:cubicBezTo>
                <a:cubicBezTo>
                  <a:pt x="7654" y="21577"/>
                  <a:pt x="7874" y="21570"/>
                  <a:pt x="7984" y="21573"/>
                </a:cubicBezTo>
                <a:cubicBezTo>
                  <a:pt x="8842" y="21593"/>
                  <a:pt x="9573" y="21562"/>
                  <a:pt x="9573" y="21506"/>
                </a:cubicBezTo>
                <a:cubicBezTo>
                  <a:pt x="9573" y="21491"/>
                  <a:pt x="9611" y="21478"/>
                  <a:pt x="9658" y="21478"/>
                </a:cubicBezTo>
                <a:cubicBezTo>
                  <a:pt x="9705" y="21478"/>
                  <a:pt x="9770" y="21459"/>
                  <a:pt x="9803" y="21436"/>
                </a:cubicBezTo>
                <a:cubicBezTo>
                  <a:pt x="9836" y="21413"/>
                  <a:pt x="9943" y="21375"/>
                  <a:pt x="10040" y="21352"/>
                </a:cubicBezTo>
                <a:cubicBezTo>
                  <a:pt x="10138" y="21329"/>
                  <a:pt x="10224" y="21298"/>
                  <a:pt x="10233" y="21284"/>
                </a:cubicBezTo>
                <a:cubicBezTo>
                  <a:pt x="10241" y="21269"/>
                  <a:pt x="10288" y="21257"/>
                  <a:pt x="10337" y="21257"/>
                </a:cubicBezTo>
                <a:cubicBezTo>
                  <a:pt x="10385" y="21257"/>
                  <a:pt x="10434" y="21243"/>
                  <a:pt x="10444" y="21226"/>
                </a:cubicBezTo>
                <a:cubicBezTo>
                  <a:pt x="10455" y="21208"/>
                  <a:pt x="10496" y="21196"/>
                  <a:pt x="10536" y="21196"/>
                </a:cubicBezTo>
                <a:cubicBezTo>
                  <a:pt x="10576" y="21196"/>
                  <a:pt x="10618" y="21182"/>
                  <a:pt x="10628" y="21164"/>
                </a:cubicBezTo>
                <a:cubicBezTo>
                  <a:pt x="10639" y="21147"/>
                  <a:pt x="10688" y="21133"/>
                  <a:pt x="10738" y="21133"/>
                </a:cubicBezTo>
                <a:cubicBezTo>
                  <a:pt x="10787" y="21133"/>
                  <a:pt x="10852" y="21120"/>
                  <a:pt x="10881" y="21105"/>
                </a:cubicBezTo>
                <a:cubicBezTo>
                  <a:pt x="10910" y="21089"/>
                  <a:pt x="11013" y="21062"/>
                  <a:pt x="11109" y="21043"/>
                </a:cubicBezTo>
                <a:cubicBezTo>
                  <a:pt x="11279" y="21011"/>
                  <a:pt x="11354" y="21020"/>
                  <a:pt x="11546" y="21099"/>
                </a:cubicBezTo>
                <a:cubicBezTo>
                  <a:pt x="11579" y="21113"/>
                  <a:pt x="11668" y="21142"/>
                  <a:pt x="11744" y="21162"/>
                </a:cubicBezTo>
                <a:cubicBezTo>
                  <a:pt x="11819" y="21183"/>
                  <a:pt x="11905" y="21214"/>
                  <a:pt x="11935" y="21229"/>
                </a:cubicBezTo>
                <a:cubicBezTo>
                  <a:pt x="11964" y="21245"/>
                  <a:pt x="12043" y="21257"/>
                  <a:pt x="12110" y="21257"/>
                </a:cubicBezTo>
                <a:cubicBezTo>
                  <a:pt x="12178" y="21257"/>
                  <a:pt x="12233" y="21271"/>
                  <a:pt x="12233" y="21287"/>
                </a:cubicBezTo>
                <a:cubicBezTo>
                  <a:pt x="12233" y="21319"/>
                  <a:pt x="12402" y="21344"/>
                  <a:pt x="12773" y="21371"/>
                </a:cubicBezTo>
                <a:cubicBezTo>
                  <a:pt x="12932" y="21383"/>
                  <a:pt x="13039" y="21406"/>
                  <a:pt x="13062" y="21434"/>
                </a:cubicBezTo>
                <a:cubicBezTo>
                  <a:pt x="13114" y="21500"/>
                  <a:pt x="14695" y="21500"/>
                  <a:pt x="14719" y="21434"/>
                </a:cubicBezTo>
                <a:cubicBezTo>
                  <a:pt x="14731" y="21402"/>
                  <a:pt x="14818" y="21385"/>
                  <a:pt x="15036" y="21373"/>
                </a:cubicBezTo>
                <a:cubicBezTo>
                  <a:pt x="15434" y="21351"/>
                  <a:pt x="15650" y="21314"/>
                  <a:pt x="15776" y="21248"/>
                </a:cubicBezTo>
                <a:cubicBezTo>
                  <a:pt x="15833" y="21219"/>
                  <a:pt x="15926" y="21196"/>
                  <a:pt x="15981" y="21196"/>
                </a:cubicBezTo>
                <a:cubicBezTo>
                  <a:pt x="16036" y="21196"/>
                  <a:pt x="16090" y="21182"/>
                  <a:pt x="16100" y="21164"/>
                </a:cubicBezTo>
                <a:cubicBezTo>
                  <a:pt x="16111" y="21147"/>
                  <a:pt x="16153" y="21133"/>
                  <a:pt x="16194" y="21133"/>
                </a:cubicBezTo>
                <a:cubicBezTo>
                  <a:pt x="16235" y="21133"/>
                  <a:pt x="16293" y="21119"/>
                  <a:pt x="16322" y="21103"/>
                </a:cubicBezTo>
                <a:cubicBezTo>
                  <a:pt x="16392" y="21064"/>
                  <a:pt x="16659" y="20975"/>
                  <a:pt x="16763" y="20954"/>
                </a:cubicBezTo>
                <a:cubicBezTo>
                  <a:pt x="16809" y="20945"/>
                  <a:pt x="16863" y="20916"/>
                  <a:pt x="16883" y="20892"/>
                </a:cubicBezTo>
                <a:cubicBezTo>
                  <a:pt x="16902" y="20868"/>
                  <a:pt x="16948" y="20849"/>
                  <a:pt x="16983" y="20849"/>
                </a:cubicBezTo>
                <a:cubicBezTo>
                  <a:pt x="17019" y="20848"/>
                  <a:pt x="17083" y="20819"/>
                  <a:pt x="17125" y="20785"/>
                </a:cubicBezTo>
                <a:cubicBezTo>
                  <a:pt x="17167" y="20752"/>
                  <a:pt x="17232" y="20724"/>
                  <a:pt x="17270" y="20724"/>
                </a:cubicBezTo>
                <a:cubicBezTo>
                  <a:pt x="17308" y="20724"/>
                  <a:pt x="17366" y="20695"/>
                  <a:pt x="17399" y="20661"/>
                </a:cubicBezTo>
                <a:cubicBezTo>
                  <a:pt x="17433" y="20626"/>
                  <a:pt x="17482" y="20598"/>
                  <a:pt x="17509" y="20598"/>
                </a:cubicBezTo>
                <a:cubicBezTo>
                  <a:pt x="17558" y="20598"/>
                  <a:pt x="17785" y="20475"/>
                  <a:pt x="17925" y="20373"/>
                </a:cubicBezTo>
                <a:cubicBezTo>
                  <a:pt x="17969" y="20341"/>
                  <a:pt x="18012" y="20315"/>
                  <a:pt x="18020" y="20315"/>
                </a:cubicBezTo>
                <a:cubicBezTo>
                  <a:pt x="18028" y="20315"/>
                  <a:pt x="18095" y="20257"/>
                  <a:pt x="18168" y="20187"/>
                </a:cubicBezTo>
                <a:cubicBezTo>
                  <a:pt x="18242" y="20117"/>
                  <a:pt x="18342" y="20037"/>
                  <a:pt x="18392" y="20010"/>
                </a:cubicBezTo>
                <a:cubicBezTo>
                  <a:pt x="18442" y="19983"/>
                  <a:pt x="18517" y="19919"/>
                  <a:pt x="18559" y="19870"/>
                </a:cubicBezTo>
                <a:cubicBezTo>
                  <a:pt x="18601" y="19820"/>
                  <a:pt x="18646" y="19780"/>
                  <a:pt x="18660" y="19780"/>
                </a:cubicBezTo>
                <a:cubicBezTo>
                  <a:pt x="18687" y="19780"/>
                  <a:pt x="18760" y="19719"/>
                  <a:pt x="18931" y="19552"/>
                </a:cubicBezTo>
                <a:cubicBezTo>
                  <a:pt x="18997" y="19487"/>
                  <a:pt x="19061" y="19435"/>
                  <a:pt x="19074" y="19435"/>
                </a:cubicBezTo>
                <a:cubicBezTo>
                  <a:pt x="19087" y="19435"/>
                  <a:pt x="19124" y="19392"/>
                  <a:pt x="19157" y="19340"/>
                </a:cubicBezTo>
                <a:cubicBezTo>
                  <a:pt x="19191" y="19288"/>
                  <a:pt x="19232" y="19245"/>
                  <a:pt x="19248" y="19245"/>
                </a:cubicBezTo>
                <a:cubicBezTo>
                  <a:pt x="19263" y="19245"/>
                  <a:pt x="19334" y="19181"/>
                  <a:pt x="19405" y="19103"/>
                </a:cubicBezTo>
                <a:cubicBezTo>
                  <a:pt x="19475" y="19025"/>
                  <a:pt x="19597" y="18925"/>
                  <a:pt x="19676" y="18882"/>
                </a:cubicBezTo>
                <a:cubicBezTo>
                  <a:pt x="19823" y="18802"/>
                  <a:pt x="20029" y="18604"/>
                  <a:pt x="20029" y="18542"/>
                </a:cubicBezTo>
                <a:cubicBezTo>
                  <a:pt x="20029" y="18523"/>
                  <a:pt x="20070" y="18478"/>
                  <a:pt x="20121" y="18444"/>
                </a:cubicBezTo>
                <a:cubicBezTo>
                  <a:pt x="20171" y="18409"/>
                  <a:pt x="20233" y="18336"/>
                  <a:pt x="20259" y="18281"/>
                </a:cubicBezTo>
                <a:cubicBezTo>
                  <a:pt x="20285" y="18225"/>
                  <a:pt x="20337" y="18140"/>
                  <a:pt x="20375" y="18091"/>
                </a:cubicBezTo>
                <a:cubicBezTo>
                  <a:pt x="20413" y="18043"/>
                  <a:pt x="20479" y="17929"/>
                  <a:pt x="20520" y="17839"/>
                </a:cubicBezTo>
                <a:cubicBezTo>
                  <a:pt x="20561" y="17748"/>
                  <a:pt x="20604" y="17674"/>
                  <a:pt x="20617" y="17674"/>
                </a:cubicBezTo>
                <a:cubicBezTo>
                  <a:pt x="20630" y="17674"/>
                  <a:pt x="20641" y="17655"/>
                  <a:pt x="20641" y="17633"/>
                </a:cubicBezTo>
                <a:cubicBezTo>
                  <a:pt x="20641" y="17612"/>
                  <a:pt x="20669" y="17559"/>
                  <a:pt x="20702" y="17516"/>
                </a:cubicBezTo>
                <a:cubicBezTo>
                  <a:pt x="20735" y="17473"/>
                  <a:pt x="20762" y="17419"/>
                  <a:pt x="20762" y="17397"/>
                </a:cubicBezTo>
                <a:cubicBezTo>
                  <a:pt x="20762" y="17374"/>
                  <a:pt x="20797" y="17302"/>
                  <a:pt x="20839" y="17239"/>
                </a:cubicBezTo>
                <a:cubicBezTo>
                  <a:pt x="20881" y="17175"/>
                  <a:pt x="20915" y="17092"/>
                  <a:pt x="20915" y="17053"/>
                </a:cubicBezTo>
                <a:cubicBezTo>
                  <a:pt x="20915" y="17014"/>
                  <a:pt x="20927" y="16981"/>
                  <a:pt x="20939" y="16981"/>
                </a:cubicBezTo>
                <a:cubicBezTo>
                  <a:pt x="20966" y="16981"/>
                  <a:pt x="21111" y="16616"/>
                  <a:pt x="21117" y="16535"/>
                </a:cubicBezTo>
                <a:cubicBezTo>
                  <a:pt x="21119" y="16506"/>
                  <a:pt x="21148" y="16435"/>
                  <a:pt x="21181" y="16377"/>
                </a:cubicBezTo>
                <a:cubicBezTo>
                  <a:pt x="21215" y="16320"/>
                  <a:pt x="21252" y="16210"/>
                  <a:pt x="21263" y="16135"/>
                </a:cubicBezTo>
                <a:cubicBezTo>
                  <a:pt x="21275" y="16061"/>
                  <a:pt x="21302" y="15962"/>
                  <a:pt x="21325" y="15916"/>
                </a:cubicBezTo>
                <a:cubicBezTo>
                  <a:pt x="21347" y="15870"/>
                  <a:pt x="21377" y="15769"/>
                  <a:pt x="21389" y="15692"/>
                </a:cubicBezTo>
                <a:cubicBezTo>
                  <a:pt x="21402" y="15614"/>
                  <a:pt x="21421" y="15537"/>
                  <a:pt x="21434" y="15520"/>
                </a:cubicBezTo>
                <a:cubicBezTo>
                  <a:pt x="21446" y="15502"/>
                  <a:pt x="21466" y="15401"/>
                  <a:pt x="21476" y="15297"/>
                </a:cubicBezTo>
                <a:cubicBezTo>
                  <a:pt x="21487" y="15193"/>
                  <a:pt x="21517" y="15052"/>
                  <a:pt x="21546" y="14983"/>
                </a:cubicBezTo>
                <a:cubicBezTo>
                  <a:pt x="21593" y="14873"/>
                  <a:pt x="21600" y="14735"/>
                  <a:pt x="21599" y="13774"/>
                </a:cubicBezTo>
                <a:cubicBezTo>
                  <a:pt x="21598" y="12867"/>
                  <a:pt x="21591" y="12670"/>
                  <a:pt x="21551" y="12578"/>
                </a:cubicBezTo>
                <a:cubicBezTo>
                  <a:pt x="21526" y="12518"/>
                  <a:pt x="21494" y="12384"/>
                  <a:pt x="21482" y="12280"/>
                </a:cubicBezTo>
                <a:cubicBezTo>
                  <a:pt x="21469" y="12176"/>
                  <a:pt x="21448" y="12077"/>
                  <a:pt x="21434" y="12059"/>
                </a:cubicBezTo>
                <a:cubicBezTo>
                  <a:pt x="21419" y="12041"/>
                  <a:pt x="21394" y="11934"/>
                  <a:pt x="21376" y="11822"/>
                </a:cubicBezTo>
                <a:cubicBezTo>
                  <a:pt x="21358" y="11710"/>
                  <a:pt x="21324" y="11563"/>
                  <a:pt x="21299" y="11494"/>
                </a:cubicBezTo>
                <a:cubicBezTo>
                  <a:pt x="21275" y="11425"/>
                  <a:pt x="21254" y="11309"/>
                  <a:pt x="21253" y="11236"/>
                </a:cubicBezTo>
                <a:cubicBezTo>
                  <a:pt x="21252" y="11164"/>
                  <a:pt x="21240" y="11097"/>
                  <a:pt x="21226" y="11087"/>
                </a:cubicBezTo>
                <a:cubicBezTo>
                  <a:pt x="21211" y="11078"/>
                  <a:pt x="21189" y="11012"/>
                  <a:pt x="21178" y="10940"/>
                </a:cubicBezTo>
                <a:cubicBezTo>
                  <a:pt x="21167" y="10868"/>
                  <a:pt x="21149" y="10792"/>
                  <a:pt x="21137" y="10773"/>
                </a:cubicBezTo>
                <a:cubicBezTo>
                  <a:pt x="21125" y="10754"/>
                  <a:pt x="21115" y="10731"/>
                  <a:pt x="21113" y="10722"/>
                </a:cubicBezTo>
                <a:cubicBezTo>
                  <a:pt x="21108" y="10686"/>
                  <a:pt x="21029" y="10419"/>
                  <a:pt x="21008" y="10361"/>
                </a:cubicBezTo>
                <a:cubicBezTo>
                  <a:pt x="20894" y="10062"/>
                  <a:pt x="20759" y="9744"/>
                  <a:pt x="20733" y="9717"/>
                </a:cubicBezTo>
                <a:cubicBezTo>
                  <a:pt x="20725" y="9709"/>
                  <a:pt x="20676" y="9616"/>
                  <a:pt x="20626" y="9512"/>
                </a:cubicBezTo>
                <a:cubicBezTo>
                  <a:pt x="20575" y="9408"/>
                  <a:pt x="20526" y="9317"/>
                  <a:pt x="20516" y="9309"/>
                </a:cubicBezTo>
                <a:cubicBezTo>
                  <a:pt x="20507" y="9300"/>
                  <a:pt x="20470" y="9239"/>
                  <a:pt x="20433" y="9174"/>
                </a:cubicBezTo>
                <a:cubicBezTo>
                  <a:pt x="20396" y="9108"/>
                  <a:pt x="20290" y="8956"/>
                  <a:pt x="20198" y="8837"/>
                </a:cubicBezTo>
                <a:cubicBezTo>
                  <a:pt x="20105" y="8717"/>
                  <a:pt x="20029" y="8605"/>
                  <a:pt x="20029" y="8588"/>
                </a:cubicBezTo>
                <a:cubicBezTo>
                  <a:pt x="20029" y="8570"/>
                  <a:pt x="19987" y="8507"/>
                  <a:pt x="19937" y="8447"/>
                </a:cubicBezTo>
                <a:cubicBezTo>
                  <a:pt x="19886" y="8388"/>
                  <a:pt x="19846" y="8332"/>
                  <a:pt x="19846" y="8321"/>
                </a:cubicBezTo>
                <a:cubicBezTo>
                  <a:pt x="19846" y="8310"/>
                  <a:pt x="19747" y="8198"/>
                  <a:pt x="19625" y="8072"/>
                </a:cubicBezTo>
                <a:cubicBezTo>
                  <a:pt x="19503" y="7946"/>
                  <a:pt x="19374" y="7807"/>
                  <a:pt x="19338" y="7765"/>
                </a:cubicBezTo>
                <a:cubicBezTo>
                  <a:pt x="19267" y="7681"/>
                  <a:pt x="19083" y="7516"/>
                  <a:pt x="19060" y="7516"/>
                </a:cubicBezTo>
                <a:cubicBezTo>
                  <a:pt x="19052" y="7516"/>
                  <a:pt x="19028" y="7497"/>
                  <a:pt x="19006" y="7476"/>
                </a:cubicBezTo>
                <a:cubicBezTo>
                  <a:pt x="18983" y="7454"/>
                  <a:pt x="18920" y="7401"/>
                  <a:pt x="18866" y="7358"/>
                </a:cubicBezTo>
                <a:cubicBezTo>
                  <a:pt x="18692" y="7220"/>
                  <a:pt x="18623" y="7139"/>
                  <a:pt x="18605" y="7051"/>
                </a:cubicBezTo>
                <a:cubicBezTo>
                  <a:pt x="18595" y="7004"/>
                  <a:pt x="18575" y="6933"/>
                  <a:pt x="18559" y="6893"/>
                </a:cubicBezTo>
                <a:cubicBezTo>
                  <a:pt x="18543" y="6854"/>
                  <a:pt x="18523" y="6698"/>
                  <a:pt x="18513" y="6548"/>
                </a:cubicBezTo>
                <a:cubicBezTo>
                  <a:pt x="18503" y="6397"/>
                  <a:pt x="18484" y="6246"/>
                  <a:pt x="18470" y="6211"/>
                </a:cubicBezTo>
                <a:cubicBezTo>
                  <a:pt x="18447" y="6154"/>
                  <a:pt x="18404" y="5982"/>
                  <a:pt x="18404" y="5943"/>
                </a:cubicBezTo>
                <a:cubicBezTo>
                  <a:pt x="18404" y="5934"/>
                  <a:pt x="18386" y="5886"/>
                  <a:pt x="18365" y="5834"/>
                </a:cubicBezTo>
                <a:cubicBezTo>
                  <a:pt x="18344" y="5782"/>
                  <a:pt x="18316" y="5683"/>
                  <a:pt x="18303" y="5615"/>
                </a:cubicBezTo>
                <a:cubicBezTo>
                  <a:pt x="18291" y="5547"/>
                  <a:pt x="18258" y="5434"/>
                  <a:pt x="18228" y="5364"/>
                </a:cubicBezTo>
                <a:cubicBezTo>
                  <a:pt x="18159" y="5198"/>
                  <a:pt x="18101" y="5033"/>
                  <a:pt x="18082" y="4945"/>
                </a:cubicBezTo>
                <a:cubicBezTo>
                  <a:pt x="18073" y="4906"/>
                  <a:pt x="18054" y="4874"/>
                  <a:pt x="18039" y="4874"/>
                </a:cubicBezTo>
                <a:cubicBezTo>
                  <a:pt x="18024" y="4874"/>
                  <a:pt x="18012" y="4852"/>
                  <a:pt x="18012" y="4824"/>
                </a:cubicBezTo>
                <a:cubicBezTo>
                  <a:pt x="18012" y="4767"/>
                  <a:pt x="17654" y="4021"/>
                  <a:pt x="17555" y="3869"/>
                </a:cubicBezTo>
                <a:cubicBezTo>
                  <a:pt x="17520" y="3816"/>
                  <a:pt x="17464" y="3731"/>
                  <a:pt x="17430" y="3680"/>
                </a:cubicBezTo>
                <a:cubicBezTo>
                  <a:pt x="17397" y="3629"/>
                  <a:pt x="17369" y="3580"/>
                  <a:pt x="17369" y="3569"/>
                </a:cubicBezTo>
                <a:cubicBezTo>
                  <a:pt x="17369" y="3551"/>
                  <a:pt x="17259" y="3382"/>
                  <a:pt x="17202" y="3313"/>
                </a:cubicBezTo>
                <a:cubicBezTo>
                  <a:pt x="17185" y="3293"/>
                  <a:pt x="17150" y="3251"/>
                  <a:pt x="17125" y="3219"/>
                </a:cubicBezTo>
                <a:cubicBezTo>
                  <a:pt x="16843" y="2859"/>
                  <a:pt x="16666" y="2642"/>
                  <a:pt x="16590" y="2561"/>
                </a:cubicBezTo>
                <a:cubicBezTo>
                  <a:pt x="16449" y="2411"/>
                  <a:pt x="16020" y="2009"/>
                  <a:pt x="15889" y="1903"/>
                </a:cubicBezTo>
                <a:cubicBezTo>
                  <a:pt x="15824" y="1851"/>
                  <a:pt x="15711" y="1756"/>
                  <a:pt x="15636" y="1691"/>
                </a:cubicBezTo>
                <a:cubicBezTo>
                  <a:pt x="15562" y="1626"/>
                  <a:pt x="15488" y="1572"/>
                  <a:pt x="15473" y="1572"/>
                </a:cubicBezTo>
                <a:cubicBezTo>
                  <a:pt x="15458" y="1572"/>
                  <a:pt x="15410" y="1537"/>
                  <a:pt x="15365" y="1494"/>
                </a:cubicBezTo>
                <a:cubicBezTo>
                  <a:pt x="15321" y="1452"/>
                  <a:pt x="15243" y="1399"/>
                  <a:pt x="15195" y="1377"/>
                </a:cubicBezTo>
                <a:cubicBezTo>
                  <a:pt x="15146" y="1355"/>
                  <a:pt x="15106" y="1327"/>
                  <a:pt x="15106" y="1316"/>
                </a:cubicBezTo>
                <a:cubicBezTo>
                  <a:pt x="15106" y="1298"/>
                  <a:pt x="14948" y="1206"/>
                  <a:pt x="14734" y="1098"/>
                </a:cubicBezTo>
                <a:cubicBezTo>
                  <a:pt x="14704" y="1083"/>
                  <a:pt x="14648" y="1052"/>
                  <a:pt x="14610" y="1031"/>
                </a:cubicBezTo>
                <a:cubicBezTo>
                  <a:pt x="14332" y="879"/>
                  <a:pt x="14203" y="817"/>
                  <a:pt x="14167" y="817"/>
                </a:cubicBezTo>
                <a:cubicBezTo>
                  <a:pt x="14143" y="817"/>
                  <a:pt x="14075" y="782"/>
                  <a:pt x="14013" y="738"/>
                </a:cubicBezTo>
                <a:cubicBezTo>
                  <a:pt x="13951" y="695"/>
                  <a:pt x="13876" y="660"/>
                  <a:pt x="13846" y="660"/>
                </a:cubicBezTo>
                <a:cubicBezTo>
                  <a:pt x="13816" y="660"/>
                  <a:pt x="13733" y="633"/>
                  <a:pt x="13662" y="600"/>
                </a:cubicBezTo>
                <a:cubicBezTo>
                  <a:pt x="13476" y="513"/>
                  <a:pt x="13172" y="408"/>
                  <a:pt x="13103" y="407"/>
                </a:cubicBezTo>
                <a:cubicBezTo>
                  <a:pt x="13070" y="406"/>
                  <a:pt x="13016" y="387"/>
                  <a:pt x="12983" y="361"/>
                </a:cubicBezTo>
                <a:cubicBezTo>
                  <a:pt x="12951" y="336"/>
                  <a:pt x="12885" y="314"/>
                  <a:pt x="12838" y="314"/>
                </a:cubicBezTo>
                <a:cubicBezTo>
                  <a:pt x="12791" y="314"/>
                  <a:pt x="12753" y="300"/>
                  <a:pt x="12753" y="282"/>
                </a:cubicBezTo>
                <a:cubicBezTo>
                  <a:pt x="12753" y="265"/>
                  <a:pt x="12725" y="251"/>
                  <a:pt x="12692" y="251"/>
                </a:cubicBezTo>
                <a:cubicBezTo>
                  <a:pt x="12615" y="251"/>
                  <a:pt x="12356" y="189"/>
                  <a:pt x="12289" y="154"/>
                </a:cubicBezTo>
                <a:cubicBezTo>
                  <a:pt x="12261" y="140"/>
                  <a:pt x="12175" y="125"/>
                  <a:pt x="12097" y="121"/>
                </a:cubicBezTo>
                <a:cubicBezTo>
                  <a:pt x="12018" y="117"/>
                  <a:pt x="11946" y="102"/>
                  <a:pt x="11938" y="88"/>
                </a:cubicBezTo>
                <a:cubicBezTo>
                  <a:pt x="11930" y="74"/>
                  <a:pt x="11807" y="63"/>
                  <a:pt x="11665" y="63"/>
                </a:cubicBezTo>
                <a:cubicBezTo>
                  <a:pt x="11513" y="63"/>
                  <a:pt x="11408" y="50"/>
                  <a:pt x="11408" y="32"/>
                </a:cubicBezTo>
                <a:cubicBezTo>
                  <a:pt x="11408" y="12"/>
                  <a:pt x="11240" y="0"/>
                  <a:pt x="10966" y="0"/>
                </a:cubicBezTo>
                <a:close/>
              </a:path>
            </a:pathLst>
          </a:custGeom>
          <a:ln w="12700">
            <a:miter lim="400000"/>
          </a:ln>
        </p:spPr>
      </p:pic>
      <p:sp>
        <p:nvSpPr>
          <p:cNvPr id="544" name="Adam, your purposeful contribution adds to the wholeness around you as you…"/>
          <p:cNvSpPr txBox="1"/>
          <p:nvPr/>
        </p:nvSpPr>
        <p:spPr>
          <a:xfrm>
            <a:off x="1993082" y="10023546"/>
            <a:ext cx="8695819" cy="1092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3200">
                <a:latin typeface="Mulish ExtraLight ExtraBold"/>
                <a:ea typeface="Mulish ExtraLight ExtraBold"/>
                <a:cs typeface="Mulish ExtraLight ExtraBold"/>
                <a:sym typeface="Mulish ExtraLight ExtraBold"/>
              </a:defRPr>
            </a:lvl1pPr>
          </a:lstStyle>
          <a:p>
            <a:pPr/>
            <a:r>
              <a:t>Adam, your purposeful contribution adds to the wholeness around you as you…</a:t>
            </a:r>
          </a:p>
        </p:txBody>
      </p:sp>
      <p:sp>
        <p:nvSpPr>
          <p:cNvPr id="545" name="• Go without things for the sake of others.…"/>
          <p:cNvSpPr txBox="1"/>
          <p:nvPr/>
        </p:nvSpPr>
        <p:spPr>
          <a:xfrm>
            <a:off x="1006971" y="11357437"/>
            <a:ext cx="10668042"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3200">
                <a:latin typeface="Mulish ExtraLight Regular"/>
                <a:ea typeface="Mulish ExtraLight Regular"/>
                <a:cs typeface="Mulish ExtraLight Regular"/>
                <a:sym typeface="Mulish ExtraLight Regular"/>
              </a:defRPr>
            </a:pPr>
            <a:r>
              <a:t>• Go without things for the sake of others.</a:t>
            </a:r>
          </a:p>
          <a:p>
            <a:pPr algn="ct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3200">
                <a:latin typeface="Mulish ExtraLight Regular"/>
                <a:ea typeface="Mulish ExtraLight Regular"/>
                <a:cs typeface="Mulish ExtraLight Regular"/>
                <a:sym typeface="Mulish ExtraLight Regular"/>
              </a:defRPr>
            </a:pPr>
            <a:r>
              <a:t>• Volunteer for or give to causes you care about.</a:t>
            </a:r>
          </a:p>
          <a:p>
            <a:pPr algn="ct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3200">
                <a:latin typeface="Mulish ExtraLight Regular"/>
                <a:ea typeface="Mulish ExtraLight Regular"/>
                <a:cs typeface="Mulish ExtraLight Regular"/>
                <a:sym typeface="Mulish ExtraLight Regular"/>
              </a:defRPr>
            </a:pPr>
            <a:r>
              <a:t>• Delegate what you cannot do or don’t have time for.</a:t>
            </a:r>
          </a:p>
        </p:txBody>
      </p:sp>
      <p:sp>
        <p:nvSpPr>
          <p:cNvPr id="546" name="The cloud of unshared burden will begin to lift from your life as you…"/>
          <p:cNvSpPr txBox="1"/>
          <p:nvPr/>
        </p:nvSpPr>
        <p:spPr>
          <a:xfrm>
            <a:off x="14292794" y="10023546"/>
            <a:ext cx="8024367" cy="1092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3200">
                <a:latin typeface="Mulish ExtraLight ExtraBold"/>
                <a:ea typeface="Mulish ExtraLight ExtraBold"/>
                <a:cs typeface="Mulish ExtraLight ExtraBold"/>
                <a:sym typeface="Mulish ExtraLight ExtraBold"/>
              </a:defRPr>
            </a:lvl1pPr>
          </a:lstStyle>
          <a:p>
            <a:pPr/>
            <a:r>
              <a:t>The cloud of unshared burden will begin to lift from your life as you…</a:t>
            </a:r>
          </a:p>
        </p:txBody>
      </p:sp>
      <p:sp>
        <p:nvSpPr>
          <p:cNvPr id="547" name="• Encourage and celebrate others.…"/>
          <p:cNvSpPr txBox="1"/>
          <p:nvPr/>
        </p:nvSpPr>
        <p:spPr>
          <a:xfrm>
            <a:off x="13334766" y="11357437"/>
            <a:ext cx="9940423"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3200">
                <a:latin typeface="Mulish ExtraLight Regular"/>
                <a:ea typeface="Mulish ExtraLight Regular"/>
                <a:cs typeface="Mulish ExtraLight Regular"/>
                <a:sym typeface="Mulish ExtraLight Regular"/>
              </a:defRPr>
            </a:pPr>
            <a:r>
              <a:t>• Encourage and celebrate others.</a:t>
            </a:r>
          </a:p>
          <a:p>
            <a:pPr algn="ct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3200">
                <a:latin typeface="Mulish ExtraLight Regular"/>
                <a:ea typeface="Mulish ExtraLight Regular"/>
                <a:cs typeface="Mulish ExtraLight Regular"/>
                <a:sym typeface="Mulish ExtraLight Regular"/>
              </a:defRPr>
            </a:pPr>
            <a:r>
              <a:t>• Connect with people or places that inspire you.</a:t>
            </a:r>
          </a:p>
          <a:p>
            <a:pPr algn="ct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3200">
                <a:latin typeface="Mulish ExtraLight Regular"/>
                <a:ea typeface="Mulish ExtraLight Regular"/>
                <a:cs typeface="Mulish ExtraLight Regular"/>
                <a:sym typeface="Mulish ExtraLight Regular"/>
              </a:defRPr>
            </a:pPr>
            <a:r>
              <a:t>• Express gratitude for what is good or improving.</a:t>
            </a:r>
          </a:p>
        </p:txBody>
      </p:sp>
      <p:sp>
        <p:nvSpPr>
          <p:cNvPr id="548" name="Please help me work out my salvation"/>
          <p:cNvSpPr txBox="1"/>
          <p:nvPr/>
        </p:nvSpPr>
        <p:spPr>
          <a:xfrm>
            <a:off x="239908" y="324637"/>
            <a:ext cx="23904185"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Please help me work out my salvation</a:t>
            </a:r>
          </a:p>
        </p:txBody>
      </p:sp>
      <p:pic>
        <p:nvPicPr>
          <p:cNvPr id="549" name="pasted-movie.png" descr="pasted-movie.png"/>
          <p:cNvPicPr>
            <a:picLocks noChangeAspect="1"/>
          </p:cNvPicPr>
          <p:nvPr/>
        </p:nvPicPr>
        <p:blipFill>
          <a:blip r:embed="rId4">
            <a:extLst/>
          </a:blip>
          <a:stretch>
            <a:fillRect/>
          </a:stretch>
        </p:blipFill>
        <p:spPr>
          <a:xfrm>
            <a:off x="15711441" y="4895480"/>
            <a:ext cx="5187072" cy="4886372"/>
          </a:xfrm>
          <a:prstGeom prst="rect">
            <a:avLst/>
          </a:prstGeom>
          <a:ln w="12700">
            <a:miter lim="400000"/>
          </a:ln>
        </p:spPr>
      </p:pic>
      <p:sp>
        <p:nvSpPr>
          <p:cNvPr id="550" name="Adam"/>
          <p:cNvSpPr txBox="1"/>
          <p:nvPr/>
        </p:nvSpPr>
        <p:spPr>
          <a:xfrm>
            <a:off x="8179816" y="7873475"/>
            <a:ext cx="8024367"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Adam</a:t>
            </a:r>
          </a:p>
        </p:txBody>
      </p:sp>
      <p:sp>
        <p:nvSpPr>
          <p:cNvPr id="551" name="wholeness"/>
          <p:cNvSpPr txBox="1"/>
          <p:nvPr/>
        </p:nvSpPr>
        <p:spPr>
          <a:xfrm>
            <a:off x="10893214" y="4813431"/>
            <a:ext cx="2597572" cy="558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3000">
                <a:latin typeface="Mulish ExtraLight Black"/>
                <a:ea typeface="Mulish ExtraLight Black"/>
                <a:cs typeface="Mulish ExtraLight Black"/>
                <a:sym typeface="Mulish ExtraLight Black"/>
              </a:defRPr>
            </a:lvl1pPr>
          </a:lstStyle>
          <a:p>
            <a:pPr/>
            <a:r>
              <a:t>wholeness</a:t>
            </a:r>
          </a:p>
        </p:txBody>
      </p:sp>
      <p:sp>
        <p:nvSpPr>
          <p:cNvPr id="552" name="purposeful contribution"/>
          <p:cNvSpPr txBox="1"/>
          <p:nvPr/>
        </p:nvSpPr>
        <p:spPr>
          <a:xfrm>
            <a:off x="13119046" y="5658596"/>
            <a:ext cx="1828206" cy="63119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defRPr sz="1800">
                <a:solidFill>
                  <a:srgbClr val="FFFFFF"/>
                </a:solidFill>
                <a:latin typeface="Mulish ExtraLight Black"/>
                <a:ea typeface="Mulish ExtraLight Black"/>
                <a:cs typeface="Mulish ExtraLight Black"/>
                <a:sym typeface="Mulish ExtraLight Black"/>
              </a:defRPr>
            </a:lvl1pPr>
          </a:lstStyle>
          <a:p>
            <a:pPr/>
            <a:r>
              <a:t>purposeful contribution</a:t>
            </a:r>
          </a:p>
        </p:txBody>
      </p:sp>
      <p:sp>
        <p:nvSpPr>
          <p:cNvPr id="553" name="unshakable confidence"/>
          <p:cNvSpPr txBox="1"/>
          <p:nvPr/>
        </p:nvSpPr>
        <p:spPr>
          <a:xfrm>
            <a:off x="9347848" y="5658596"/>
            <a:ext cx="1828206" cy="63119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defRPr sz="1800">
                <a:solidFill>
                  <a:srgbClr val="FFFFFF"/>
                </a:solidFill>
                <a:latin typeface="Mulish ExtraLight Black"/>
                <a:ea typeface="Mulish ExtraLight Black"/>
                <a:cs typeface="Mulish ExtraLight Black"/>
                <a:sym typeface="Mulish ExtraLight Black"/>
              </a:defRPr>
            </a:lvl1pPr>
          </a:lstStyle>
          <a:p>
            <a:pPr/>
            <a:r>
              <a:t>unshakable confidence</a:t>
            </a:r>
          </a:p>
        </p:txBody>
      </p:sp>
      <p:sp>
        <p:nvSpPr>
          <p:cNvPr id="554" name="embracing relationships"/>
          <p:cNvSpPr txBox="1"/>
          <p:nvPr/>
        </p:nvSpPr>
        <p:spPr>
          <a:xfrm>
            <a:off x="11277897" y="2694795"/>
            <a:ext cx="1828206" cy="63119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defRPr sz="1800">
                <a:solidFill>
                  <a:srgbClr val="FFFFFF"/>
                </a:solidFill>
                <a:latin typeface="Mulish ExtraLight Black"/>
                <a:ea typeface="Mulish ExtraLight Black"/>
                <a:cs typeface="Mulish ExtraLight Black"/>
                <a:sym typeface="Mulish ExtraLight Black"/>
              </a:defRPr>
            </a:lvl1pPr>
          </a:lstStyle>
          <a:p>
            <a:pPr/>
            <a:r>
              <a:t>embracing relationships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50"/>
                                        </p:tgtEl>
                                        <p:attrNameLst>
                                          <p:attrName>style.visibility</p:attrName>
                                        </p:attrNameLst>
                                      </p:cBhvr>
                                      <p:to>
                                        <p:strVal val="visible"/>
                                      </p:to>
                                    </p:set>
                                    <p:animEffect filter="fade" transition="in">
                                      <p:cBhvr>
                                        <p:cTn id="7" dur="1000"/>
                                        <p:tgtEl>
                                          <p:spTgt spid="550"/>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543"/>
                                        </p:tgtEl>
                                        <p:attrNameLst>
                                          <p:attrName>style.visibility</p:attrName>
                                        </p:attrNameLst>
                                      </p:cBhvr>
                                      <p:to>
                                        <p:strVal val="visible"/>
                                      </p:to>
                                    </p:set>
                                    <p:animEffect filter="fade" transition="in">
                                      <p:cBhvr>
                                        <p:cTn id="11" dur="1000"/>
                                        <p:tgtEl>
                                          <p:spTgt spid="543"/>
                                        </p:tgtEl>
                                      </p:cBhvr>
                                    </p:animEffect>
                                  </p:childTnLst>
                                </p:cTn>
                              </p:par>
                            </p:childTnLst>
                          </p:cTn>
                        </p:par>
                        <p:par>
                          <p:cTn id="12" fill="hold">
                            <p:stCondLst>
                              <p:cond delay="2000"/>
                            </p:stCondLst>
                            <p:childTnLst>
                              <p:par>
                                <p:cTn id="13" presetClass="entr" nodeType="afterEffect" presetID="10" grpId="3" fill="hold">
                                  <p:stCondLst>
                                    <p:cond delay="0"/>
                                  </p:stCondLst>
                                  <p:iterate type="el" backwards="0">
                                    <p:tmAbs val="0"/>
                                  </p:iterate>
                                  <p:childTnLst>
                                    <p:set>
                                      <p:cBhvr>
                                        <p:cTn id="14" fill="hold"/>
                                        <p:tgtEl>
                                          <p:spTgt spid="544"/>
                                        </p:tgtEl>
                                        <p:attrNameLst>
                                          <p:attrName>style.visibility</p:attrName>
                                        </p:attrNameLst>
                                      </p:cBhvr>
                                      <p:to>
                                        <p:strVal val="visible"/>
                                      </p:to>
                                    </p:set>
                                    <p:animEffect filter="fade" transition="in">
                                      <p:cBhvr>
                                        <p:cTn id="15" dur="1000"/>
                                        <p:tgtEl>
                                          <p:spTgt spid="544"/>
                                        </p:tgtEl>
                                      </p:cBhvr>
                                    </p:animEffect>
                                  </p:childTnLst>
                                </p:cTn>
                              </p:par>
                            </p:childTnLst>
                          </p:cTn>
                        </p:par>
                        <p:par>
                          <p:cTn id="16" fill="hold">
                            <p:stCondLst>
                              <p:cond delay="3000"/>
                            </p:stCondLst>
                            <p:childTnLst>
                              <p:par>
                                <p:cTn id="17" presetClass="entr" nodeType="afterEffect" presetID="10" grpId="4" fill="hold">
                                  <p:stCondLst>
                                    <p:cond delay="0"/>
                                  </p:stCondLst>
                                  <p:iterate type="el" backwards="0">
                                    <p:tmAbs val="0"/>
                                  </p:iterate>
                                  <p:childTnLst>
                                    <p:set>
                                      <p:cBhvr>
                                        <p:cTn id="18" fill="hold"/>
                                        <p:tgtEl>
                                          <p:spTgt spid="545"/>
                                        </p:tgtEl>
                                        <p:attrNameLst>
                                          <p:attrName>style.visibility</p:attrName>
                                        </p:attrNameLst>
                                      </p:cBhvr>
                                      <p:to>
                                        <p:strVal val="visible"/>
                                      </p:to>
                                    </p:set>
                                    <p:animEffect filter="fade" transition="in">
                                      <p:cBhvr>
                                        <p:cTn id="19" dur="1000"/>
                                        <p:tgtEl>
                                          <p:spTgt spid="545"/>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10" grpId="5" fill="hold">
                                  <p:stCondLst>
                                    <p:cond delay="0"/>
                                  </p:stCondLst>
                                  <p:iterate type="el" backwards="0">
                                    <p:tmAbs val="0"/>
                                  </p:iterate>
                                  <p:childTnLst>
                                    <p:set>
                                      <p:cBhvr>
                                        <p:cTn id="23" fill="hold"/>
                                        <p:tgtEl>
                                          <p:spTgt spid="549"/>
                                        </p:tgtEl>
                                        <p:attrNameLst>
                                          <p:attrName>style.visibility</p:attrName>
                                        </p:attrNameLst>
                                      </p:cBhvr>
                                      <p:to>
                                        <p:strVal val="visible"/>
                                      </p:to>
                                    </p:set>
                                    <p:animEffect filter="fade" transition="in">
                                      <p:cBhvr>
                                        <p:cTn id="24" dur="1000"/>
                                        <p:tgtEl>
                                          <p:spTgt spid="549"/>
                                        </p:tgtEl>
                                      </p:cBhvr>
                                    </p:animEffect>
                                  </p:childTnLst>
                                </p:cTn>
                              </p:par>
                            </p:childTnLst>
                          </p:cTn>
                        </p:par>
                        <p:par>
                          <p:cTn id="25" fill="hold">
                            <p:stCondLst>
                              <p:cond delay="1000"/>
                            </p:stCondLst>
                            <p:childTnLst>
                              <p:par>
                                <p:cTn id="26" presetClass="entr" nodeType="afterEffect" presetID="10" grpId="6" fill="hold">
                                  <p:stCondLst>
                                    <p:cond delay="0"/>
                                  </p:stCondLst>
                                  <p:iterate type="el" backwards="0">
                                    <p:tmAbs val="0"/>
                                  </p:iterate>
                                  <p:childTnLst>
                                    <p:set>
                                      <p:cBhvr>
                                        <p:cTn id="27" fill="hold"/>
                                        <p:tgtEl>
                                          <p:spTgt spid="546"/>
                                        </p:tgtEl>
                                        <p:attrNameLst>
                                          <p:attrName>style.visibility</p:attrName>
                                        </p:attrNameLst>
                                      </p:cBhvr>
                                      <p:to>
                                        <p:strVal val="visible"/>
                                      </p:to>
                                    </p:set>
                                    <p:animEffect filter="fade" transition="in">
                                      <p:cBhvr>
                                        <p:cTn id="28" dur="1000"/>
                                        <p:tgtEl>
                                          <p:spTgt spid="546"/>
                                        </p:tgtEl>
                                      </p:cBhvr>
                                    </p:animEffect>
                                  </p:childTnLst>
                                </p:cTn>
                              </p:par>
                            </p:childTnLst>
                          </p:cTn>
                        </p:par>
                        <p:par>
                          <p:cTn id="29" fill="hold">
                            <p:stCondLst>
                              <p:cond delay="2000"/>
                            </p:stCondLst>
                            <p:childTnLst>
                              <p:par>
                                <p:cTn id="30" presetClass="entr" nodeType="afterEffect" presetID="10" grpId="7" fill="hold">
                                  <p:stCondLst>
                                    <p:cond delay="0"/>
                                  </p:stCondLst>
                                  <p:iterate type="el" backwards="0">
                                    <p:tmAbs val="0"/>
                                  </p:iterate>
                                  <p:childTnLst>
                                    <p:set>
                                      <p:cBhvr>
                                        <p:cTn id="31" fill="hold"/>
                                        <p:tgtEl>
                                          <p:spTgt spid="547"/>
                                        </p:tgtEl>
                                        <p:attrNameLst>
                                          <p:attrName>style.visibility</p:attrName>
                                        </p:attrNameLst>
                                      </p:cBhvr>
                                      <p:to>
                                        <p:strVal val="visible"/>
                                      </p:to>
                                    </p:set>
                                    <p:animEffect filter="fade" transition="in">
                                      <p:cBhvr>
                                        <p:cTn id="32" dur="1000"/>
                                        <p:tgtEl>
                                          <p:spTgt spid="5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4" grpId="3"/>
      <p:bldP build="whole" bldLvl="1" animBg="1" rev="0" advAuto="0" spid="545" grpId="4"/>
      <p:bldP build="whole" bldLvl="1" animBg="1" rev="0" advAuto="0" spid="549" grpId="5"/>
      <p:bldP build="whole" bldLvl="1" animBg="1" rev="0" advAuto="0" spid="547" grpId="7"/>
      <p:bldP build="whole" bldLvl="1" animBg="1" rev="0" advAuto="0" spid="546" grpId="6"/>
      <p:bldP build="whole" bldLvl="1" animBg="1" rev="0" advAuto="0" spid="543" grpId="2"/>
      <p:bldP build="whole" bldLvl="1" animBg="1" rev="0" advAuto="0" spid="550"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Even if strangers, know that each of you need to experience evangelised discipleship in dialogue dia-logos: seeing the logos in each other"/>
          <p:cNvSpPr txBox="1"/>
          <p:nvPr/>
        </p:nvSpPr>
        <p:spPr>
          <a:xfrm>
            <a:off x="15639373" y="3225931"/>
            <a:ext cx="7679690" cy="3733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3800">
                <a:latin typeface="Mulish ExtraLight ExtraBold"/>
                <a:ea typeface="Mulish ExtraLight ExtraBold"/>
                <a:cs typeface="Mulish ExtraLight ExtraBold"/>
                <a:sym typeface="Mulish ExtraLight ExtraBold"/>
              </a:defRPr>
            </a:pPr>
            <a:r>
              <a:rPr i="0">
                <a:latin typeface="Mulish ExtraLight Black"/>
                <a:ea typeface="Mulish ExtraLight Black"/>
                <a:cs typeface="Mulish ExtraLight Black"/>
                <a:sym typeface="Mulish ExtraLight Black"/>
              </a:rPr>
              <a:t>Even if strangers, know that each of you need to experience evangelised discipleship</a:t>
            </a:r>
            <a:br>
              <a:rPr i="0">
                <a:latin typeface="Mulish ExtraLight Black"/>
                <a:ea typeface="Mulish ExtraLight Black"/>
                <a:cs typeface="Mulish ExtraLight Black"/>
                <a:sym typeface="Mulish ExtraLight Black"/>
              </a:rPr>
            </a:br>
            <a:r>
              <a:rPr i="0">
                <a:latin typeface="Mulish ExtraLight Black"/>
                <a:ea typeface="Mulish ExtraLight Black"/>
                <a:cs typeface="Mulish ExtraLight Black"/>
                <a:sym typeface="Mulish ExtraLight Black"/>
              </a:rPr>
              <a:t>in dialogue</a:t>
            </a:r>
            <a:br>
              <a:rPr i="0">
                <a:latin typeface="Mulish ExtraLight Black"/>
                <a:ea typeface="Mulish ExtraLight Black"/>
                <a:cs typeface="Mulish ExtraLight Black"/>
                <a:sym typeface="Mulish ExtraLight Black"/>
              </a:rPr>
            </a:br>
            <a:r>
              <a:rPr>
                <a:latin typeface="Mulish ExtraLight Regular"/>
                <a:ea typeface="Mulish ExtraLight Regular"/>
                <a:cs typeface="Mulish ExtraLight Regular"/>
                <a:sym typeface="Mulish ExtraLight Regular"/>
              </a:rPr>
              <a:t>dia-logos: seeing the logos in each other</a:t>
            </a:r>
          </a:p>
        </p:txBody>
      </p:sp>
      <p:sp>
        <p:nvSpPr>
          <p:cNvPr id="557" name="Do you know what Jesus delights in when He looks at you? (fixed leg) (the left side of page 8 in your results may give some clues)"/>
          <p:cNvSpPr txBox="1"/>
          <p:nvPr/>
        </p:nvSpPr>
        <p:spPr>
          <a:xfrm>
            <a:off x="7054779" y="9790384"/>
            <a:ext cx="15821886" cy="1219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Mulish ExtraLight Black"/>
                <a:ea typeface="Mulish ExtraLight Black"/>
                <a:cs typeface="Mulish ExtraLight Black"/>
                <a:sym typeface="Mulish ExtraLight Black"/>
              </a:defRPr>
            </a:pPr>
            <a:r>
              <a:t>Do you know what Jesus delights in when He looks at you? (fixed leg)</a:t>
            </a:r>
            <a:br/>
            <a:r>
              <a:rPr i="1">
                <a:latin typeface="Mulish ExtraLight Regular"/>
                <a:ea typeface="Mulish ExtraLight Regular"/>
                <a:cs typeface="Mulish ExtraLight Regular"/>
                <a:sym typeface="Mulish ExtraLight Regular"/>
              </a:rPr>
              <a:t>(the left side of page 8 in your results may give some clues)</a:t>
            </a:r>
          </a:p>
        </p:txBody>
      </p:sp>
      <p:sp>
        <p:nvSpPr>
          <p:cNvPr id="558" name="Let us be known, genuine, disciples"/>
          <p:cNvSpPr txBox="1"/>
          <p:nvPr/>
        </p:nvSpPr>
        <p:spPr>
          <a:xfrm>
            <a:off x="239908" y="324637"/>
            <a:ext cx="23904185"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Let us be known, genuine, disciples</a:t>
            </a:r>
          </a:p>
        </p:txBody>
      </p:sp>
      <p:sp>
        <p:nvSpPr>
          <p:cNvPr id="559" name="1. Sit in your wholeness strength group (see page 3 of your Wholeness Test results)…"/>
          <p:cNvSpPr txBox="1"/>
          <p:nvPr/>
        </p:nvSpPr>
        <p:spPr>
          <a:xfrm>
            <a:off x="310617" y="3241806"/>
            <a:ext cx="10668042" cy="3314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defTabSz="2438339">
              <a:defRPr sz="3600">
                <a:latin typeface="Mulish ExtraLight Black"/>
                <a:ea typeface="Mulish ExtraLight Black"/>
                <a:cs typeface="Mulish ExtraLight Black"/>
                <a:sym typeface="Mulish ExtraLight Black"/>
              </a:defRPr>
            </a:pPr>
            <a:r>
              <a:t>1. Sit in your wholeness strength group</a:t>
            </a:r>
            <a:br/>
            <a:r>
              <a:rPr i="1">
                <a:latin typeface="Mulish ExtraLight Regular"/>
                <a:ea typeface="Mulish ExtraLight Regular"/>
                <a:cs typeface="Mulish ExtraLight Regular"/>
                <a:sym typeface="Mulish ExtraLight Regular"/>
              </a:rPr>
              <a:t>(see page 3 of your Wholeness Test results)</a:t>
            </a:r>
            <a:endParaRPr i="1">
              <a:latin typeface="Mulish ExtraLight Regular"/>
              <a:ea typeface="Mulish ExtraLight Regular"/>
              <a:cs typeface="Mulish ExtraLight Regular"/>
              <a:sym typeface="Mulish ExtraLight Regular"/>
            </a:endParaRPr>
          </a:p>
          <a:p>
            <a:pPr defTabSz="2438339">
              <a:spcBef>
                <a:spcPts val="2400"/>
              </a:spcBef>
              <a:defRPr sz="3600">
                <a:latin typeface="Mulish ExtraLight Black"/>
                <a:ea typeface="Mulish ExtraLight Black"/>
                <a:cs typeface="Mulish ExtraLight Black"/>
                <a:sym typeface="Mulish ExtraLight Black"/>
              </a:defRPr>
            </a:pPr>
            <a:r>
              <a:t>2. Make smaller groups of 3 people</a:t>
            </a:r>
            <a:br/>
            <a:r>
              <a:rPr i="1">
                <a:latin typeface="Mulish ExtraLight Regular"/>
                <a:ea typeface="Mulish ExtraLight Regular"/>
                <a:cs typeface="Mulish ExtraLight Regular"/>
                <a:sym typeface="Mulish ExtraLight Regular"/>
              </a:rPr>
              <a:t>(Preferably people you don’t know as well)</a:t>
            </a:r>
            <a:endParaRPr i="1">
              <a:latin typeface="Mulish ExtraLight Regular"/>
              <a:ea typeface="Mulish ExtraLight Regular"/>
              <a:cs typeface="Mulish ExtraLight Regular"/>
              <a:sym typeface="Mulish ExtraLight Regular"/>
            </a:endParaRPr>
          </a:p>
          <a:p>
            <a:pPr defTabSz="2438339">
              <a:spcBef>
                <a:spcPts val="2400"/>
              </a:spcBef>
              <a:defRPr sz="3600">
                <a:latin typeface="Mulish ExtraLight Black"/>
                <a:ea typeface="Mulish ExtraLight Black"/>
                <a:cs typeface="Mulish ExtraLight Black"/>
                <a:sym typeface="Mulish ExtraLight Black"/>
              </a:defRPr>
            </a:pPr>
            <a:r>
              <a:t>3. Introduce yourselves</a:t>
            </a:r>
          </a:p>
        </p:txBody>
      </p:sp>
      <p:pic>
        <p:nvPicPr>
          <p:cNvPr id="560" name="Logo small.png" descr="Logo small.png"/>
          <p:cNvPicPr>
            <a:picLocks noChangeAspect="1"/>
          </p:cNvPicPr>
          <p:nvPr/>
        </p:nvPicPr>
        <p:blipFill>
          <a:blip r:embed="rId2">
            <a:extLst/>
          </a:blip>
          <a:stretch>
            <a:fillRect/>
          </a:stretch>
        </p:blipFill>
        <p:spPr>
          <a:xfrm>
            <a:off x="9392988" y="2195205"/>
            <a:ext cx="5598024" cy="5407903"/>
          </a:xfrm>
          <a:prstGeom prst="rect">
            <a:avLst/>
          </a:prstGeom>
          <a:ln w="12700">
            <a:miter lim="400000"/>
          </a:ln>
        </p:spPr>
      </p:pic>
      <p:sp>
        <p:nvSpPr>
          <p:cNvPr id="561" name="wholeness"/>
          <p:cNvSpPr txBox="1"/>
          <p:nvPr/>
        </p:nvSpPr>
        <p:spPr>
          <a:xfrm>
            <a:off x="10893214" y="4813431"/>
            <a:ext cx="2597573" cy="558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3000">
                <a:latin typeface="Mulish ExtraLight Black"/>
                <a:ea typeface="Mulish ExtraLight Black"/>
                <a:cs typeface="Mulish ExtraLight Black"/>
                <a:sym typeface="Mulish ExtraLight Black"/>
              </a:defRPr>
            </a:lvl1pPr>
          </a:lstStyle>
          <a:p>
            <a:pPr/>
            <a:r>
              <a:t>wholeness</a:t>
            </a:r>
          </a:p>
        </p:txBody>
      </p:sp>
      <p:sp>
        <p:nvSpPr>
          <p:cNvPr id="562" name="purposeful contribution"/>
          <p:cNvSpPr txBox="1"/>
          <p:nvPr/>
        </p:nvSpPr>
        <p:spPr>
          <a:xfrm>
            <a:off x="13119047" y="5658596"/>
            <a:ext cx="1828205" cy="63119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defRPr sz="1800">
                <a:solidFill>
                  <a:srgbClr val="FFFFFF"/>
                </a:solidFill>
                <a:latin typeface="Mulish ExtraLight Black"/>
                <a:ea typeface="Mulish ExtraLight Black"/>
                <a:cs typeface="Mulish ExtraLight Black"/>
                <a:sym typeface="Mulish ExtraLight Black"/>
              </a:defRPr>
            </a:lvl1pPr>
          </a:lstStyle>
          <a:p>
            <a:pPr/>
            <a:r>
              <a:t>purposeful contribution</a:t>
            </a:r>
          </a:p>
        </p:txBody>
      </p:sp>
      <p:sp>
        <p:nvSpPr>
          <p:cNvPr id="563" name="unshakable confidence"/>
          <p:cNvSpPr txBox="1"/>
          <p:nvPr/>
        </p:nvSpPr>
        <p:spPr>
          <a:xfrm>
            <a:off x="9347848" y="5658596"/>
            <a:ext cx="1828206" cy="63119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defRPr sz="1800">
                <a:solidFill>
                  <a:srgbClr val="FFFFFF"/>
                </a:solidFill>
                <a:latin typeface="Mulish ExtraLight Black"/>
                <a:ea typeface="Mulish ExtraLight Black"/>
                <a:cs typeface="Mulish ExtraLight Black"/>
                <a:sym typeface="Mulish ExtraLight Black"/>
              </a:defRPr>
            </a:lvl1pPr>
          </a:lstStyle>
          <a:p>
            <a:pPr/>
            <a:r>
              <a:t>unshakable confidence</a:t>
            </a:r>
          </a:p>
        </p:txBody>
      </p:sp>
      <p:sp>
        <p:nvSpPr>
          <p:cNvPr id="564" name="embracing relationships"/>
          <p:cNvSpPr txBox="1"/>
          <p:nvPr/>
        </p:nvSpPr>
        <p:spPr>
          <a:xfrm>
            <a:off x="11277897" y="2694795"/>
            <a:ext cx="1828206" cy="63119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defRPr sz="1800">
                <a:solidFill>
                  <a:srgbClr val="FFFFFF"/>
                </a:solidFill>
                <a:latin typeface="Mulish ExtraLight Black"/>
                <a:ea typeface="Mulish ExtraLight Black"/>
                <a:cs typeface="Mulish ExtraLight Black"/>
                <a:sym typeface="Mulish ExtraLight Black"/>
              </a:defRPr>
            </a:lvl1pPr>
          </a:lstStyle>
          <a:p>
            <a:pPr/>
            <a:r>
              <a:t>embracing relationships</a:t>
            </a:r>
          </a:p>
        </p:txBody>
      </p:sp>
      <p:sp>
        <p:nvSpPr>
          <p:cNvPr id="565" name="Disciple Reality Check"/>
          <p:cNvSpPr txBox="1"/>
          <p:nvPr/>
        </p:nvSpPr>
        <p:spPr>
          <a:xfrm>
            <a:off x="311760" y="7847284"/>
            <a:ext cx="5598024" cy="5257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0800">
                <a:latin typeface="Mulish ExtraLight Black"/>
                <a:ea typeface="Mulish ExtraLight Black"/>
                <a:cs typeface="Mulish ExtraLight Black"/>
                <a:sym typeface="Mulish ExtraLight Black"/>
              </a:defRPr>
            </a:lvl1pPr>
          </a:lstStyle>
          <a:p>
            <a:pPr/>
            <a:r>
              <a:t>Disciple Reality Check</a:t>
            </a:r>
          </a:p>
        </p:txBody>
      </p:sp>
      <p:sp>
        <p:nvSpPr>
          <p:cNvPr id="566" name="Are you helping someone else to answer the other two questions? (by having this conversation, you will be able to answer “yes” to this)"/>
          <p:cNvSpPr txBox="1"/>
          <p:nvPr/>
        </p:nvSpPr>
        <p:spPr>
          <a:xfrm>
            <a:off x="7054779" y="7955560"/>
            <a:ext cx="15821886" cy="1219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Mulish ExtraLight Black"/>
                <a:ea typeface="Mulish ExtraLight Black"/>
                <a:cs typeface="Mulish ExtraLight Black"/>
                <a:sym typeface="Mulish ExtraLight Black"/>
              </a:defRPr>
            </a:pPr>
            <a:r>
              <a:t>Are you helping someone else to answer the other two questions?</a:t>
            </a:r>
            <a:br/>
            <a:r>
              <a:rPr i="1">
                <a:latin typeface="Mulish ExtraLight Regular"/>
                <a:ea typeface="Mulish ExtraLight Regular"/>
                <a:cs typeface="Mulish ExtraLight Regular"/>
                <a:sym typeface="Mulish ExtraLight Regular"/>
              </a:rPr>
              <a:t>(by having this conversation, you will be able to answer “yes” to this)</a:t>
            </a:r>
          </a:p>
        </p:txBody>
      </p:sp>
      <p:sp>
        <p:nvSpPr>
          <p:cNvPr id="567" name="Are you addressing what Jesus most wants to transform in your life? (free leg) (the right side of page 8 in your results may give some clues)"/>
          <p:cNvSpPr txBox="1"/>
          <p:nvPr/>
        </p:nvSpPr>
        <p:spPr>
          <a:xfrm>
            <a:off x="5635150" y="11625208"/>
            <a:ext cx="18661144" cy="1219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Mulish ExtraLight Black"/>
                <a:ea typeface="Mulish ExtraLight Black"/>
                <a:cs typeface="Mulish ExtraLight Black"/>
                <a:sym typeface="Mulish ExtraLight Black"/>
              </a:defRPr>
            </a:pPr>
            <a:r>
              <a:t>Are you addressing what Jesus most wants to transform in your life? (free leg)</a:t>
            </a:r>
            <a:br/>
            <a:r>
              <a:rPr i="1">
                <a:latin typeface="Mulish ExtraLight Regular"/>
                <a:ea typeface="Mulish ExtraLight Regular"/>
                <a:cs typeface="Mulish ExtraLight Regular"/>
                <a:sym typeface="Mulish ExtraLight Regular"/>
              </a:rPr>
              <a:t>(the right side of page 8 in your results may give some clues)</a:t>
            </a:r>
          </a:p>
        </p:txBody>
      </p:sp>
    </p:spTree>
  </p:cSld>
  <p:clrMapOvr>
    <a:masterClrMapping/>
  </p:clrMapOvr>
  <mc:AlternateContent xmlns:mc="http://schemas.openxmlformats.org/markup-compatibility/2006">
    <mc:Choice xmlns:p14="http://schemas.microsoft.com/office/powerpoint/2010/main" Requires="p14">
      <p:transition spd="fast" advClick="1" p14:dur="75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59">
                                            <p:bg/>
                                          </p:spTgt>
                                        </p:tgtEl>
                                        <p:attrNameLst>
                                          <p:attrName>style.visibility</p:attrName>
                                        </p:attrNameLst>
                                      </p:cBhvr>
                                      <p:to>
                                        <p:strVal val="visible"/>
                                      </p:to>
                                    </p:set>
                                    <p:animEffect filter="fade" transition="in">
                                      <p:cBhvr>
                                        <p:cTn id="7" dur="1000"/>
                                        <p:tgtEl>
                                          <p:spTgt spid="55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559">
                                            <p:txEl>
                                              <p:pRg st="0" end="0"/>
                                            </p:txEl>
                                          </p:spTgt>
                                        </p:tgtEl>
                                        <p:attrNameLst>
                                          <p:attrName>style.visibility</p:attrName>
                                        </p:attrNameLst>
                                      </p:cBhvr>
                                      <p:to>
                                        <p:strVal val="visible"/>
                                      </p:to>
                                    </p:set>
                                    <p:animEffect filter="fade" transition="in">
                                      <p:cBhvr>
                                        <p:cTn id="10" dur="1000"/>
                                        <p:tgtEl>
                                          <p:spTgt spid="55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559">
                                            <p:txEl>
                                              <p:pRg st="1" end="1"/>
                                            </p:txEl>
                                          </p:spTgt>
                                        </p:tgtEl>
                                        <p:attrNameLst>
                                          <p:attrName>style.visibility</p:attrName>
                                        </p:attrNameLst>
                                      </p:cBhvr>
                                      <p:to>
                                        <p:strVal val="visible"/>
                                      </p:to>
                                    </p:set>
                                    <p:animEffect filter="fade" transition="in">
                                      <p:cBhvr>
                                        <p:cTn id="15" dur="1000"/>
                                        <p:tgtEl>
                                          <p:spTgt spid="55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559">
                                            <p:txEl>
                                              <p:pRg st="2" end="2"/>
                                            </p:txEl>
                                          </p:spTgt>
                                        </p:tgtEl>
                                        <p:attrNameLst>
                                          <p:attrName>style.visibility</p:attrName>
                                        </p:attrNameLst>
                                      </p:cBhvr>
                                      <p:to>
                                        <p:strVal val="visible"/>
                                      </p:to>
                                    </p:set>
                                    <p:animEffect filter="fade" transition="in">
                                      <p:cBhvr>
                                        <p:cTn id="20" dur="1000"/>
                                        <p:tgtEl>
                                          <p:spTgt spid="55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2" fill="hold">
                                  <p:stCondLst>
                                    <p:cond delay="0"/>
                                  </p:stCondLst>
                                  <p:iterate type="el" backwards="0">
                                    <p:tmAbs val="0"/>
                                  </p:iterate>
                                  <p:childTnLst>
                                    <p:set>
                                      <p:cBhvr>
                                        <p:cTn id="24" fill="hold"/>
                                        <p:tgtEl>
                                          <p:spTgt spid="556"/>
                                        </p:tgtEl>
                                        <p:attrNameLst>
                                          <p:attrName>style.visibility</p:attrName>
                                        </p:attrNameLst>
                                      </p:cBhvr>
                                      <p:to>
                                        <p:strVal val="visible"/>
                                      </p:to>
                                    </p:set>
                                    <p:animEffect filter="fade" transition="in">
                                      <p:cBhvr>
                                        <p:cTn id="25" dur="1000"/>
                                        <p:tgtEl>
                                          <p:spTgt spid="556"/>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3" fill="hold">
                                  <p:stCondLst>
                                    <p:cond delay="0"/>
                                  </p:stCondLst>
                                  <p:iterate type="el" backwards="0">
                                    <p:tmAbs val="0"/>
                                  </p:iterate>
                                  <p:childTnLst>
                                    <p:set>
                                      <p:cBhvr>
                                        <p:cTn id="29" fill="hold"/>
                                        <p:tgtEl>
                                          <p:spTgt spid="565"/>
                                        </p:tgtEl>
                                        <p:attrNameLst>
                                          <p:attrName>style.visibility</p:attrName>
                                        </p:attrNameLst>
                                      </p:cBhvr>
                                      <p:to>
                                        <p:strVal val="visible"/>
                                      </p:to>
                                    </p:set>
                                    <p:animEffect filter="fade" transition="in">
                                      <p:cBhvr>
                                        <p:cTn id="30" dur="1000"/>
                                        <p:tgtEl>
                                          <p:spTgt spid="565"/>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4" fill="hold">
                                  <p:stCondLst>
                                    <p:cond delay="0"/>
                                  </p:stCondLst>
                                  <p:iterate type="el" backwards="0">
                                    <p:tmAbs val="0"/>
                                  </p:iterate>
                                  <p:childTnLst>
                                    <p:set>
                                      <p:cBhvr>
                                        <p:cTn id="34" fill="hold"/>
                                        <p:tgtEl>
                                          <p:spTgt spid="566"/>
                                        </p:tgtEl>
                                        <p:attrNameLst>
                                          <p:attrName>style.visibility</p:attrName>
                                        </p:attrNameLst>
                                      </p:cBhvr>
                                      <p:to>
                                        <p:strVal val="visible"/>
                                      </p:to>
                                    </p:set>
                                    <p:animEffect filter="fade" transition="in">
                                      <p:cBhvr>
                                        <p:cTn id="35" dur="1000"/>
                                        <p:tgtEl>
                                          <p:spTgt spid="566"/>
                                        </p:tgtEl>
                                      </p:cBhvr>
                                    </p:animEffect>
                                  </p:childTnLst>
                                </p:cTn>
                              </p:par>
                            </p:childTnLst>
                          </p:cTn>
                        </p:par>
                      </p:childTnLst>
                    </p:cTn>
                  </p:par>
                  <p:par>
                    <p:cTn id="36" fill="hold">
                      <p:stCondLst>
                        <p:cond delay="indefinite"/>
                      </p:stCondLst>
                      <p:childTnLst>
                        <p:par>
                          <p:cTn id="37" fill="hold">
                            <p:stCondLst>
                              <p:cond delay="0"/>
                            </p:stCondLst>
                            <p:childTnLst>
                              <p:par>
                                <p:cTn id="38" presetClass="emph" nodeType="clickEffect" presetID="9" grpId="5" fill="hold">
                                  <p:stCondLst>
                                    <p:cond delay="0"/>
                                  </p:stCondLst>
                                  <p:childTnLst>
                                    <p:set>
                                      <p:cBhvr>
                                        <p:cTn id="39" dur="indefinite" fill="hold"/>
                                        <p:tgtEl>
                                          <p:spTgt spid="566"/>
                                        </p:tgtEl>
                                        <p:attrNameLst>
                                          <p:attrName>style.opacity</p:attrName>
                                        </p:attrNameLst>
                                      </p:cBhvr>
                                      <p:to>
                                        <p:strVal val="0.50"/>
                                      </p:to>
                                    </p:set>
                                    <p:animEffect filter="image" prLst="opacity: 0.50; ">
                                      <p:cBhvr>
                                        <p:cTn id="40" dur="indefinite" fill="hold"/>
                                        <p:tgtEl>
                                          <p:spTgt spid="566"/>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6" fill="hold">
                                  <p:stCondLst>
                                    <p:cond delay="0"/>
                                  </p:stCondLst>
                                  <p:iterate type="el" backwards="0">
                                    <p:tmAbs val="0"/>
                                  </p:iterate>
                                  <p:childTnLst>
                                    <p:set>
                                      <p:cBhvr>
                                        <p:cTn id="44" fill="hold"/>
                                        <p:tgtEl>
                                          <p:spTgt spid="557"/>
                                        </p:tgtEl>
                                        <p:attrNameLst>
                                          <p:attrName>style.visibility</p:attrName>
                                        </p:attrNameLst>
                                      </p:cBhvr>
                                      <p:to>
                                        <p:strVal val="visible"/>
                                      </p:to>
                                    </p:set>
                                    <p:animEffect filter="fade" transition="in">
                                      <p:cBhvr>
                                        <p:cTn id="45" dur="1000"/>
                                        <p:tgtEl>
                                          <p:spTgt spid="557"/>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10" grpId="7" fill="hold">
                                  <p:stCondLst>
                                    <p:cond delay="0"/>
                                  </p:stCondLst>
                                  <p:iterate type="el" backwards="0">
                                    <p:tmAbs val="0"/>
                                  </p:iterate>
                                  <p:childTnLst>
                                    <p:set>
                                      <p:cBhvr>
                                        <p:cTn id="49" fill="hold"/>
                                        <p:tgtEl>
                                          <p:spTgt spid="567"/>
                                        </p:tgtEl>
                                        <p:attrNameLst>
                                          <p:attrName>style.visibility</p:attrName>
                                        </p:attrNameLst>
                                      </p:cBhvr>
                                      <p:to>
                                        <p:strVal val="visible"/>
                                      </p:to>
                                    </p:set>
                                    <p:animEffect filter="fade" transition="in">
                                      <p:cBhvr>
                                        <p:cTn id="50" dur="1000"/>
                                        <p:tgtEl>
                                          <p:spTgt spid="5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6" grpId="5"/>
      <p:bldP build="p" bldLvl="5" animBg="1" rev="0" advAuto="0" spid="559" grpId="1"/>
      <p:bldP build="whole" bldLvl="1" animBg="1" rev="0" advAuto="0" spid="557" grpId="6"/>
      <p:bldP build="whole" bldLvl="1" animBg="1" rev="0" advAuto="0" spid="556" grpId="2"/>
      <p:bldP build="whole" bldLvl="1" animBg="1" rev="0" advAuto="0" spid="567" grpId="7"/>
      <p:bldP build="whole" bldLvl="1" animBg="1" rev="0" advAuto="0" spid="565" grpId="3"/>
      <p:bldP build="whole" bldLvl="1" animBg="1" rev="0" advAuto="0" spid="566" grpId="4"/>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What did you discover together?"/>
          <p:cNvSpPr txBox="1"/>
          <p:nvPr/>
        </p:nvSpPr>
        <p:spPr>
          <a:xfrm>
            <a:off x="686567" y="6057900"/>
            <a:ext cx="23010866"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What did you discover together?</a:t>
            </a:r>
          </a:p>
        </p:txBody>
      </p:sp>
      <p:pic>
        <p:nvPicPr>
          <p:cNvPr id="570" name="Logo small.png" descr="Logo small.png"/>
          <p:cNvPicPr>
            <a:picLocks noChangeAspect="1"/>
          </p:cNvPicPr>
          <p:nvPr/>
        </p:nvPicPr>
        <p:blipFill>
          <a:blip r:embed="rId2">
            <a:extLst/>
          </a:blip>
          <a:stretch>
            <a:fillRect/>
          </a:stretch>
        </p:blipFill>
        <p:spPr>
          <a:xfrm>
            <a:off x="11363771" y="11829125"/>
            <a:ext cx="1656458" cy="1600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fade/>
      </p:transition>
    </mc:Choice>
    <mc:Fallback>
      <p:transition spd="fast">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83" name="Group"/>
          <p:cNvGrpSpPr/>
          <p:nvPr/>
        </p:nvGrpSpPr>
        <p:grpSpPr>
          <a:xfrm>
            <a:off x="-3204823" y="-4675223"/>
            <a:ext cx="30793647" cy="26766777"/>
            <a:chOff x="0" y="0"/>
            <a:chExt cx="30793645" cy="26766775"/>
          </a:xfrm>
        </p:grpSpPr>
        <p:sp>
          <p:nvSpPr>
            <p:cNvPr id="572" name="Circle"/>
            <p:cNvSpPr/>
            <p:nvPr/>
          </p:nvSpPr>
          <p:spPr>
            <a:xfrm>
              <a:off x="8332806" y="5815333"/>
              <a:ext cx="14103503" cy="14103503"/>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573" name="Shape"/>
            <p:cNvSpPr/>
            <p:nvPr/>
          </p:nvSpPr>
          <p:spPr>
            <a:xfrm rot="7200000">
              <a:off x="14894352" y="5162603"/>
              <a:ext cx="8548261" cy="9563217"/>
            </a:xfrm>
            <a:custGeom>
              <a:avLst/>
              <a:gdLst/>
              <a:ahLst/>
              <a:cxnLst>
                <a:cxn ang="0">
                  <a:pos x="wd2" y="hd2"/>
                </a:cxn>
                <a:cxn ang="5400000">
                  <a:pos x="wd2" y="hd2"/>
                </a:cxn>
                <a:cxn ang="10800000">
                  <a:pos x="wd2" y="hd2"/>
                </a:cxn>
                <a:cxn ang="16200000">
                  <a:pos x="wd2" y="hd2"/>
                </a:cxn>
              </a:cxnLst>
              <a:rect l="0" t="0" r="r" b="b"/>
              <a:pathLst>
                <a:path w="21437" h="21487" fill="norm" stroke="1" extrusionOk="0">
                  <a:moveTo>
                    <a:pt x="19" y="3610"/>
                  </a:moveTo>
                  <a:cubicBezTo>
                    <a:pt x="4525" y="1076"/>
                    <a:pt x="8025" y="136"/>
                    <a:pt x="11273" y="14"/>
                  </a:cubicBezTo>
                  <a:cubicBezTo>
                    <a:pt x="14656" y="-113"/>
                    <a:pt x="17739" y="641"/>
                    <a:pt x="21437" y="1578"/>
                  </a:cubicBezTo>
                  <a:cubicBezTo>
                    <a:pt x="15405" y="4093"/>
                    <a:pt x="12152" y="7893"/>
                    <a:pt x="10472" y="11701"/>
                  </a:cubicBezTo>
                  <a:cubicBezTo>
                    <a:pt x="8844" y="15390"/>
                    <a:pt x="8706" y="19062"/>
                    <a:pt x="8862" y="21487"/>
                  </a:cubicBezTo>
                  <a:cubicBezTo>
                    <a:pt x="6616" y="19618"/>
                    <a:pt x="4388" y="17939"/>
                    <a:pt x="2696" y="15315"/>
                  </a:cubicBezTo>
                  <a:cubicBezTo>
                    <a:pt x="992" y="12672"/>
                    <a:pt x="-163" y="9116"/>
                    <a:pt x="19" y="3610"/>
                  </a:cubicBezTo>
                  <a:close/>
                </a:path>
              </a:pathLst>
            </a:custGeom>
            <a:solidFill>
              <a:srgbClr val="C2B158"/>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574" name="Shape"/>
            <p:cNvSpPr/>
            <p:nvPr/>
          </p:nvSpPr>
          <p:spPr>
            <a:xfrm rot="14400000">
              <a:off x="11590990" y="12634103"/>
              <a:ext cx="8802080" cy="9743146"/>
            </a:xfrm>
            <a:custGeom>
              <a:avLst/>
              <a:gdLst/>
              <a:ahLst/>
              <a:cxnLst>
                <a:cxn ang="0">
                  <a:pos x="wd2" y="hd2"/>
                </a:cxn>
                <a:cxn ang="5400000">
                  <a:pos x="wd2" y="hd2"/>
                </a:cxn>
                <a:cxn ang="10800000">
                  <a:pos x="wd2" y="hd2"/>
                </a:cxn>
                <a:cxn ang="16200000">
                  <a:pos x="wd2" y="hd2"/>
                </a:cxn>
              </a:cxnLst>
              <a:rect l="0" t="0" r="r" b="b"/>
              <a:pathLst>
                <a:path w="21565" h="21529" fill="norm" stroke="1" extrusionOk="0">
                  <a:moveTo>
                    <a:pt x="1" y="3573"/>
                  </a:moveTo>
                  <a:cubicBezTo>
                    <a:pt x="4649" y="1003"/>
                    <a:pt x="8253" y="82"/>
                    <a:pt x="11584" y="5"/>
                  </a:cubicBezTo>
                  <a:cubicBezTo>
                    <a:pt x="14915" y="-71"/>
                    <a:pt x="17951" y="699"/>
                    <a:pt x="21565" y="1649"/>
                  </a:cubicBezTo>
                  <a:cubicBezTo>
                    <a:pt x="15590" y="4079"/>
                    <a:pt x="12309" y="7859"/>
                    <a:pt x="10612" y="11687"/>
                  </a:cubicBezTo>
                  <a:cubicBezTo>
                    <a:pt x="8976" y="15376"/>
                    <a:pt x="8834" y="19066"/>
                    <a:pt x="9008" y="21529"/>
                  </a:cubicBezTo>
                  <a:cubicBezTo>
                    <a:pt x="6774" y="19633"/>
                    <a:pt x="4551" y="17939"/>
                    <a:pt x="2845" y="15299"/>
                  </a:cubicBezTo>
                  <a:cubicBezTo>
                    <a:pt x="1147" y="12670"/>
                    <a:pt x="-35" y="9124"/>
                    <a:pt x="1" y="3573"/>
                  </a:cubicBezTo>
                  <a:close/>
                </a:path>
              </a:pathLst>
            </a:custGeom>
            <a:solidFill>
              <a:srgbClr val="A582B5"/>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575" name="Shape"/>
            <p:cNvSpPr/>
            <p:nvPr/>
          </p:nvSpPr>
          <p:spPr>
            <a:xfrm>
              <a:off x="6705775" y="6182206"/>
              <a:ext cx="8677345" cy="9577153"/>
            </a:xfrm>
            <a:custGeom>
              <a:avLst/>
              <a:gdLst/>
              <a:ahLst/>
              <a:cxnLst>
                <a:cxn ang="0">
                  <a:pos x="wd2" y="hd2"/>
                </a:cxn>
                <a:cxn ang="5400000">
                  <a:pos x="wd2" y="hd2"/>
                </a:cxn>
                <a:cxn ang="10800000">
                  <a:pos x="wd2" y="hd2"/>
                </a:cxn>
                <a:cxn ang="16200000">
                  <a:pos x="wd2" y="hd2"/>
                </a:cxn>
              </a:cxnLst>
              <a:rect l="0" t="0" r="r" b="b"/>
              <a:pathLst>
                <a:path w="21487" h="21592" fill="norm" stroke="1" extrusionOk="0">
                  <a:moveTo>
                    <a:pt x="9" y="3839"/>
                  </a:moveTo>
                  <a:cubicBezTo>
                    <a:pt x="4819" y="981"/>
                    <a:pt x="8689" y="10"/>
                    <a:pt x="12258" y="0"/>
                  </a:cubicBezTo>
                  <a:cubicBezTo>
                    <a:pt x="15341" y="-8"/>
                    <a:pt x="18143" y="754"/>
                    <a:pt x="21487" y="1647"/>
                  </a:cubicBezTo>
                  <a:cubicBezTo>
                    <a:pt x="15340" y="4085"/>
                    <a:pt x="12021" y="8001"/>
                    <a:pt x="10328" y="11929"/>
                  </a:cubicBezTo>
                  <a:cubicBezTo>
                    <a:pt x="8755" y="15580"/>
                    <a:pt x="8604" y="19213"/>
                    <a:pt x="8729" y="21592"/>
                  </a:cubicBezTo>
                  <a:cubicBezTo>
                    <a:pt x="6593" y="19793"/>
                    <a:pt x="4474" y="18182"/>
                    <a:pt x="2829" y="15663"/>
                  </a:cubicBezTo>
                  <a:cubicBezTo>
                    <a:pt x="1092" y="13004"/>
                    <a:pt x="-113" y="9410"/>
                    <a:pt x="9" y="3839"/>
                  </a:cubicBezTo>
                  <a:close/>
                </a:path>
              </a:pathLst>
            </a:custGeom>
            <a:solidFill>
              <a:srgbClr val="68B2C0"/>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576" name="green"/>
            <p:cNvSpPr/>
            <p:nvPr/>
          </p:nvSpPr>
          <p:spPr>
            <a:xfrm>
              <a:off x="6709688" y="31902"/>
              <a:ext cx="17327792" cy="7839603"/>
            </a:xfrm>
            <a:custGeom>
              <a:avLst/>
              <a:gdLst/>
              <a:ahLst/>
              <a:cxnLst>
                <a:cxn ang="0">
                  <a:pos x="wd2" y="hd2"/>
                </a:cxn>
                <a:cxn ang="5400000">
                  <a:pos x="wd2" y="hd2"/>
                </a:cxn>
                <a:cxn ang="10800000">
                  <a:pos x="wd2" y="hd2"/>
                </a:cxn>
                <a:cxn ang="16200000">
                  <a:pos x="wd2" y="hd2"/>
                </a:cxn>
              </a:cxnLst>
              <a:rect l="0" t="0" r="r" b="b"/>
              <a:pathLst>
                <a:path w="21600" h="21571" fill="norm" stroke="1" extrusionOk="0">
                  <a:moveTo>
                    <a:pt x="0" y="21571"/>
                  </a:moveTo>
                  <a:cubicBezTo>
                    <a:pt x="560" y="9302"/>
                    <a:pt x="5245" y="-29"/>
                    <a:pt x="10832" y="1"/>
                  </a:cubicBezTo>
                  <a:cubicBezTo>
                    <a:pt x="16385" y="30"/>
                    <a:pt x="21032" y="9308"/>
                    <a:pt x="21600" y="21501"/>
                  </a:cubicBezTo>
                  <a:cubicBezTo>
                    <a:pt x="20176" y="19201"/>
                    <a:pt x="18518" y="17705"/>
                    <a:pt x="16772" y="17144"/>
                  </a:cubicBezTo>
                  <a:cubicBezTo>
                    <a:pt x="14744" y="16493"/>
                    <a:pt x="12673" y="17125"/>
                    <a:pt x="10801" y="18965"/>
                  </a:cubicBezTo>
                  <a:cubicBezTo>
                    <a:pt x="8754" y="16952"/>
                    <a:pt x="6474" y="16394"/>
                    <a:pt x="4277" y="17370"/>
                  </a:cubicBezTo>
                  <a:cubicBezTo>
                    <a:pt x="2728" y="18057"/>
                    <a:pt x="1268" y="19492"/>
                    <a:pt x="0" y="21571"/>
                  </a:cubicBezTo>
                  <a:close/>
                </a:path>
              </a:pathLst>
            </a:custGeom>
            <a:solidFill>
              <a:srgbClr val="477B3A"/>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577" name="red"/>
            <p:cNvSpPr/>
            <p:nvPr/>
          </p:nvSpPr>
          <p:spPr>
            <a:xfrm rot="7200000">
              <a:off x="14423900" y="13435028"/>
              <a:ext cx="17345316" cy="7761341"/>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0" y="21598"/>
                  </a:moveTo>
                  <a:cubicBezTo>
                    <a:pt x="614" y="9299"/>
                    <a:pt x="5267" y="-2"/>
                    <a:pt x="10805" y="0"/>
                  </a:cubicBezTo>
                  <a:cubicBezTo>
                    <a:pt x="16329" y="1"/>
                    <a:pt x="20973" y="9263"/>
                    <a:pt x="21600" y="21528"/>
                  </a:cubicBezTo>
                  <a:cubicBezTo>
                    <a:pt x="20152" y="19236"/>
                    <a:pt x="18478" y="17756"/>
                    <a:pt x="16720" y="17214"/>
                  </a:cubicBezTo>
                  <a:cubicBezTo>
                    <a:pt x="14666" y="16580"/>
                    <a:pt x="12575" y="17243"/>
                    <a:pt x="10681" y="19128"/>
                  </a:cubicBezTo>
                  <a:cubicBezTo>
                    <a:pt x="8649" y="17241"/>
                    <a:pt x="6413" y="16724"/>
                    <a:pt x="4251" y="17641"/>
                  </a:cubicBezTo>
                  <a:cubicBezTo>
                    <a:pt x="2726" y="18288"/>
                    <a:pt x="1279" y="19635"/>
                    <a:pt x="0" y="21598"/>
                  </a:cubicBezTo>
                  <a:close/>
                </a:path>
              </a:pathLst>
            </a:custGeom>
            <a:solidFill>
              <a:srgbClr val="98403D"/>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578" name="blue"/>
            <p:cNvSpPr/>
            <p:nvPr/>
          </p:nvSpPr>
          <p:spPr>
            <a:xfrm rot="14400000">
              <a:off x="-966372" y="13437288"/>
              <a:ext cx="17323723" cy="7770116"/>
            </a:xfrm>
            <a:custGeom>
              <a:avLst/>
              <a:gdLst/>
              <a:ahLst/>
              <a:cxnLst>
                <a:cxn ang="0">
                  <a:pos x="wd2" y="hd2"/>
                </a:cxn>
                <a:cxn ang="5400000">
                  <a:pos x="wd2" y="hd2"/>
                </a:cxn>
                <a:cxn ang="10800000">
                  <a:pos x="wd2" y="hd2"/>
                </a:cxn>
                <a:cxn ang="16200000">
                  <a:pos x="wd2" y="hd2"/>
                </a:cxn>
              </a:cxnLst>
              <a:rect l="0" t="0" r="r" b="b"/>
              <a:pathLst>
                <a:path w="21600" h="21580" fill="norm" stroke="1" extrusionOk="0">
                  <a:moveTo>
                    <a:pt x="0" y="21580"/>
                  </a:moveTo>
                  <a:cubicBezTo>
                    <a:pt x="602" y="9315"/>
                    <a:pt x="5249" y="21"/>
                    <a:pt x="10788" y="1"/>
                  </a:cubicBezTo>
                  <a:cubicBezTo>
                    <a:pt x="16312" y="-20"/>
                    <a:pt x="20964" y="9195"/>
                    <a:pt x="21600" y="21419"/>
                  </a:cubicBezTo>
                  <a:cubicBezTo>
                    <a:pt x="20145" y="19258"/>
                    <a:pt x="18488" y="17868"/>
                    <a:pt x="16754" y="17355"/>
                  </a:cubicBezTo>
                  <a:cubicBezTo>
                    <a:pt x="14750" y="16763"/>
                    <a:pt x="12711" y="17359"/>
                    <a:pt x="10844" y="19085"/>
                  </a:cubicBezTo>
                  <a:cubicBezTo>
                    <a:pt x="8770" y="17097"/>
                    <a:pt x="6474" y="16552"/>
                    <a:pt x="4259" y="17523"/>
                  </a:cubicBezTo>
                  <a:cubicBezTo>
                    <a:pt x="2727" y="18193"/>
                    <a:pt x="1276" y="19576"/>
                    <a:pt x="0" y="21580"/>
                  </a:cubicBezTo>
                  <a:close/>
                </a:path>
              </a:pathLst>
            </a:custGeom>
            <a:solidFill>
              <a:srgbClr val="37547E"/>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579" name="teachability"/>
            <p:cNvSpPr/>
            <p:nvPr/>
          </p:nvSpPr>
          <p:spPr>
            <a:xfrm>
              <a:off x="6656666" y="0"/>
              <a:ext cx="17418327" cy="17418325"/>
            </a:xfrm>
            <a:prstGeom prst="ellipse">
              <a:avLst/>
            </a:prstGeom>
            <a:noFill/>
            <a:ln w="1524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580" name="discipline"/>
            <p:cNvSpPr/>
            <p:nvPr/>
          </p:nvSpPr>
          <p:spPr>
            <a:xfrm>
              <a:off x="10197142" y="6164152"/>
              <a:ext cx="17418327" cy="17418325"/>
            </a:xfrm>
            <a:prstGeom prst="ellipse">
              <a:avLst/>
            </a:prstGeom>
            <a:noFill/>
            <a:ln w="1524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581" name="humility"/>
            <p:cNvSpPr/>
            <p:nvPr/>
          </p:nvSpPr>
          <p:spPr>
            <a:xfrm>
              <a:off x="3173001" y="6169458"/>
              <a:ext cx="17418327" cy="17418325"/>
            </a:xfrm>
            <a:prstGeom prst="ellipse">
              <a:avLst/>
            </a:prstGeom>
            <a:noFill/>
            <a:ln w="1524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582" name="Circle"/>
            <p:cNvSpPr/>
            <p:nvPr/>
          </p:nvSpPr>
          <p:spPr>
            <a:xfrm>
              <a:off x="6222115" y="3704643"/>
              <a:ext cx="18324887" cy="18324887"/>
            </a:xfrm>
            <a:prstGeom prst="ellipse">
              <a:avLst/>
            </a:prstGeom>
            <a:gradFill flip="none" rotWithShape="1">
              <a:gsLst>
                <a:gs pos="0">
                  <a:srgbClr val="FFFFFF"/>
                </a:gs>
                <a:gs pos="59945">
                  <a:srgbClr val="FFFFFF">
                    <a:alpha val="50000"/>
                  </a:srgbClr>
                </a:gs>
                <a:gs pos="100000">
                  <a:srgbClr val="FFFFFF">
                    <a:alpha val="0"/>
                  </a:srgbClr>
                </a:gs>
              </a:gsLst>
              <a:path path="shape">
                <a:fillToRect l="50000" t="50000" r="50000" b="50000"/>
              </a:path>
            </a:gra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grpSp>
      <p:sp>
        <p:nvSpPr>
          <p:cNvPr id="584" name="Supporting the NCD Journey"/>
          <p:cNvSpPr txBox="1"/>
          <p:nvPr/>
        </p:nvSpPr>
        <p:spPr>
          <a:xfrm>
            <a:off x="7476942" y="5592856"/>
            <a:ext cx="9430116" cy="506222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12000">
                <a:latin typeface="Mulish ExtraLight Black"/>
                <a:ea typeface="Mulish ExtraLight Black"/>
                <a:cs typeface="Mulish ExtraLight Black"/>
                <a:sym typeface="Mulish ExtraLight Black"/>
              </a:defRPr>
            </a:lvl1pPr>
          </a:lstStyle>
          <a:p>
            <a:pPr/>
            <a:r>
              <a:t>Supporting the NCD Journey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6" name="Rounded Rectangle"/>
          <p:cNvSpPr/>
          <p:nvPr/>
        </p:nvSpPr>
        <p:spPr>
          <a:xfrm>
            <a:off x="522002" y="11472627"/>
            <a:ext cx="2814369" cy="900001"/>
          </a:xfrm>
          <a:prstGeom prst="roundRect">
            <a:avLst>
              <a:gd name="adj" fmla="val 21167"/>
            </a:avLst>
          </a:prstGeom>
          <a:blipFill>
            <a:blip r:embed="rId2"/>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587" name="Rounded Rectangle"/>
          <p:cNvSpPr/>
          <p:nvPr/>
        </p:nvSpPr>
        <p:spPr>
          <a:xfrm>
            <a:off x="3448546" y="11472627"/>
            <a:ext cx="2814369" cy="900001"/>
          </a:xfrm>
          <a:prstGeom prst="roundRect">
            <a:avLst>
              <a:gd name="adj" fmla="val 21167"/>
            </a:avLst>
          </a:prstGeom>
          <a:blipFill>
            <a:blip r:embed="rId3"/>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588" name="Rounded Rectangle"/>
          <p:cNvSpPr/>
          <p:nvPr/>
        </p:nvSpPr>
        <p:spPr>
          <a:xfrm>
            <a:off x="6374737" y="11472627"/>
            <a:ext cx="2815201" cy="900001"/>
          </a:xfrm>
          <a:prstGeom prst="roundRect">
            <a:avLst>
              <a:gd name="adj" fmla="val 21167"/>
            </a:avLst>
          </a:prstGeom>
          <a:blipFill>
            <a:blip r:embed="rId4"/>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589" name="Rounded Rectangle"/>
          <p:cNvSpPr/>
          <p:nvPr/>
        </p:nvSpPr>
        <p:spPr>
          <a:xfrm>
            <a:off x="9301760" y="11472627"/>
            <a:ext cx="2815201" cy="900001"/>
          </a:xfrm>
          <a:prstGeom prst="roundRect">
            <a:avLst>
              <a:gd name="adj" fmla="val 21167"/>
            </a:avLst>
          </a:prstGeom>
          <a:blipFill>
            <a:blip r:embed="rId5"/>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590" name="Rounded Rectangle"/>
          <p:cNvSpPr/>
          <p:nvPr/>
        </p:nvSpPr>
        <p:spPr>
          <a:xfrm>
            <a:off x="12228304" y="11472627"/>
            <a:ext cx="2815201" cy="900001"/>
          </a:xfrm>
          <a:prstGeom prst="roundRect">
            <a:avLst>
              <a:gd name="adj" fmla="val 21167"/>
            </a:avLst>
          </a:prstGeom>
          <a:blipFill>
            <a:blip r:embed="rId6"/>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591" name="Rounded Rectangle"/>
          <p:cNvSpPr/>
          <p:nvPr/>
        </p:nvSpPr>
        <p:spPr>
          <a:xfrm>
            <a:off x="15155327" y="11472627"/>
            <a:ext cx="2815201" cy="900001"/>
          </a:xfrm>
          <a:prstGeom prst="roundRect">
            <a:avLst>
              <a:gd name="adj" fmla="val 21167"/>
            </a:avLst>
          </a:prstGeom>
          <a:blipFill>
            <a:blip r:embed="rId7"/>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592" name="Rounded Rectangle"/>
          <p:cNvSpPr/>
          <p:nvPr/>
        </p:nvSpPr>
        <p:spPr>
          <a:xfrm>
            <a:off x="18082704" y="11472627"/>
            <a:ext cx="2815201" cy="900001"/>
          </a:xfrm>
          <a:prstGeom prst="roundRect">
            <a:avLst>
              <a:gd name="adj" fmla="val 21167"/>
            </a:avLst>
          </a:prstGeom>
          <a:blipFill>
            <a:blip r:embed="rId8"/>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593" name="Rounded Rectangle"/>
          <p:cNvSpPr/>
          <p:nvPr/>
        </p:nvSpPr>
        <p:spPr>
          <a:xfrm>
            <a:off x="21022426" y="11472627"/>
            <a:ext cx="2815201" cy="900001"/>
          </a:xfrm>
          <a:prstGeom prst="roundRect">
            <a:avLst>
              <a:gd name="adj" fmla="val 21167"/>
            </a:avLst>
          </a:prstGeom>
          <a:blipFill>
            <a:blip r:embed="rId9"/>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graphicFrame>
        <p:nvGraphicFramePr>
          <p:cNvPr id="594" name="2D Column Graph"/>
          <p:cNvGraphicFramePr/>
          <p:nvPr/>
        </p:nvGraphicFramePr>
        <p:xfrm>
          <a:off x="165194" y="2975990"/>
          <a:ext cx="23735197" cy="9140084"/>
        </p:xfrm>
        <a:graphic xmlns:a="http://schemas.openxmlformats.org/drawingml/2006/main">
          <a:graphicData uri="http://schemas.openxmlformats.org/drawingml/2006/chart">
            <c:chart xmlns:c="http://schemas.openxmlformats.org/drawingml/2006/chart" r:id="rId10"/>
          </a:graphicData>
        </a:graphic>
      </p:graphicFrame>
      <p:sp>
        <p:nvSpPr>
          <p:cNvPr id="595" name="Rectangle"/>
          <p:cNvSpPr/>
          <p:nvPr/>
        </p:nvSpPr>
        <p:spPr>
          <a:xfrm>
            <a:off x="382766" y="2618043"/>
            <a:ext cx="23618467" cy="8841817"/>
          </a:xfrm>
          <a:prstGeom prst="rect">
            <a:avLst/>
          </a:prstGeom>
          <a:solidFill>
            <a:srgbClr val="FFFFFF"/>
          </a:solidFill>
          <a:ln w="12700">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596" name="Rounded Rectangle"/>
          <p:cNvSpPr/>
          <p:nvPr/>
        </p:nvSpPr>
        <p:spPr>
          <a:xfrm>
            <a:off x="522003" y="12392172"/>
            <a:ext cx="23339994" cy="1354486"/>
          </a:xfrm>
          <a:prstGeom prst="roundRect">
            <a:avLst>
              <a:gd name="adj" fmla="val 21167"/>
            </a:avLst>
          </a:prstGeom>
          <a:blipFill>
            <a:blip r:embed="rId11"/>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597" name="Building on The Rock — The Kingdom Way of True Life"/>
          <p:cNvSpPr txBox="1"/>
          <p:nvPr/>
        </p:nvSpPr>
        <p:spPr>
          <a:xfrm>
            <a:off x="1865951" y="12555064"/>
            <a:ext cx="20652099" cy="10287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defRPr sz="6000">
                <a:solidFill>
                  <a:srgbClr val="FFFFFF"/>
                </a:solidFill>
                <a:latin typeface="Mulish ExtraLight Black"/>
                <a:ea typeface="Mulish ExtraLight Black"/>
                <a:cs typeface="Mulish ExtraLight Black"/>
                <a:sym typeface="Mulish ExtraLight Black"/>
              </a:defRPr>
            </a:lvl1pPr>
          </a:lstStyle>
          <a:p>
            <a:pPr/>
            <a:r>
              <a:t>Building on The Rock — The Kingdom Way of True Life</a:t>
            </a:r>
          </a:p>
        </p:txBody>
      </p:sp>
      <p:pic>
        <p:nvPicPr>
          <p:cNvPr id="598" name="Logo small.png" descr="Logo small.png"/>
          <p:cNvPicPr>
            <a:picLocks noChangeAspect="1"/>
          </p:cNvPicPr>
          <p:nvPr/>
        </p:nvPicPr>
        <p:blipFill>
          <a:blip r:embed="rId12">
            <a:extLst/>
          </a:blip>
          <a:stretch>
            <a:fillRect/>
          </a:stretch>
        </p:blipFill>
        <p:spPr>
          <a:xfrm>
            <a:off x="22420770" y="324637"/>
            <a:ext cx="1656459" cy="1600201"/>
          </a:xfrm>
          <a:prstGeom prst="rect">
            <a:avLst/>
          </a:prstGeom>
          <a:ln w="12700">
            <a:miter lim="400000"/>
          </a:ln>
        </p:spPr>
      </p:pic>
      <p:grpSp>
        <p:nvGrpSpPr>
          <p:cNvPr id="603" name="Group"/>
          <p:cNvGrpSpPr/>
          <p:nvPr/>
        </p:nvGrpSpPr>
        <p:grpSpPr>
          <a:xfrm>
            <a:off x="3846428" y="1150089"/>
            <a:ext cx="16665744" cy="9503442"/>
            <a:chOff x="0" y="0"/>
            <a:chExt cx="16665742" cy="9503440"/>
          </a:xfrm>
        </p:grpSpPr>
        <p:pic>
          <p:nvPicPr>
            <p:cNvPr id="599" name="Gather Form Neighbour Cycle.png" descr="Gather Form Neighbour Cycle.png"/>
            <p:cNvPicPr>
              <a:picLocks noChangeAspect="1"/>
            </p:cNvPicPr>
            <p:nvPr/>
          </p:nvPicPr>
          <p:blipFill>
            <a:blip r:embed="rId13">
              <a:extLst/>
            </a:blip>
            <a:stretch>
              <a:fillRect/>
            </a:stretch>
          </p:blipFill>
          <p:spPr>
            <a:xfrm>
              <a:off x="0" y="0"/>
              <a:ext cx="16665743" cy="9503441"/>
            </a:xfrm>
            <a:prstGeom prst="rect">
              <a:avLst/>
            </a:prstGeom>
            <a:ln w="12700" cap="flat">
              <a:noFill/>
              <a:miter lim="400000"/>
            </a:ln>
            <a:effectLst/>
          </p:spPr>
        </p:pic>
        <p:sp>
          <p:nvSpPr>
            <p:cNvPr id="600" name="Rectangle"/>
            <p:cNvSpPr/>
            <p:nvPr/>
          </p:nvSpPr>
          <p:spPr>
            <a:xfrm>
              <a:off x="9101401" y="2758401"/>
              <a:ext cx="4425485" cy="901701"/>
            </a:xfrm>
            <a:prstGeom prst="rect">
              <a:avLst/>
            </a:prstGeom>
            <a:solidFill>
              <a:srgbClr val="839839"/>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601" name="Rectangle"/>
            <p:cNvSpPr/>
            <p:nvPr/>
          </p:nvSpPr>
          <p:spPr>
            <a:xfrm>
              <a:off x="12229389" y="8074800"/>
              <a:ext cx="4425485" cy="901701"/>
            </a:xfrm>
            <a:prstGeom prst="rect">
              <a:avLst/>
            </a:prstGeom>
            <a:solidFill>
              <a:srgbClr val="9A4334"/>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602" name="Rectangle"/>
            <p:cNvSpPr/>
            <p:nvPr/>
          </p:nvSpPr>
          <p:spPr>
            <a:xfrm>
              <a:off x="12903" y="8074800"/>
              <a:ext cx="4425484" cy="901701"/>
            </a:xfrm>
            <a:prstGeom prst="rect">
              <a:avLst/>
            </a:prstGeom>
            <a:solidFill>
              <a:srgbClr val="596CAD"/>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grpSp>
      <p:sp>
        <p:nvSpPr>
          <p:cNvPr id="604" name="Shape"/>
          <p:cNvSpPr/>
          <p:nvPr/>
        </p:nvSpPr>
        <p:spPr>
          <a:xfrm>
            <a:off x="522003" y="317825"/>
            <a:ext cx="23339994" cy="111242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6" y="6357"/>
                </a:moveTo>
                <a:lnTo>
                  <a:pt x="10815" y="0"/>
                </a:lnTo>
                <a:lnTo>
                  <a:pt x="21194" y="6357"/>
                </a:lnTo>
                <a:cubicBezTo>
                  <a:pt x="21254" y="6357"/>
                  <a:pt x="21302" y="6357"/>
                  <a:pt x="21340" y="6363"/>
                </a:cubicBezTo>
                <a:cubicBezTo>
                  <a:pt x="21379" y="6368"/>
                  <a:pt x="21409" y="6378"/>
                  <a:pt x="21432" y="6399"/>
                </a:cubicBezTo>
                <a:cubicBezTo>
                  <a:pt x="21467" y="6425"/>
                  <a:pt x="21497" y="6467"/>
                  <a:pt x="21523" y="6520"/>
                </a:cubicBezTo>
                <a:cubicBezTo>
                  <a:pt x="21548" y="6573"/>
                  <a:pt x="21568" y="6637"/>
                  <a:pt x="21580" y="6709"/>
                </a:cubicBezTo>
                <a:cubicBezTo>
                  <a:pt x="21590" y="6759"/>
                  <a:pt x="21595" y="6821"/>
                  <a:pt x="21598" y="6902"/>
                </a:cubicBezTo>
                <a:cubicBezTo>
                  <a:pt x="21600" y="6984"/>
                  <a:pt x="21600" y="7083"/>
                  <a:pt x="21600" y="7208"/>
                </a:cubicBezTo>
                <a:lnTo>
                  <a:pt x="21600" y="20749"/>
                </a:lnTo>
                <a:cubicBezTo>
                  <a:pt x="21600" y="20874"/>
                  <a:pt x="21600" y="20974"/>
                  <a:pt x="21598" y="21055"/>
                </a:cubicBezTo>
                <a:cubicBezTo>
                  <a:pt x="21595" y="21136"/>
                  <a:pt x="21590" y="21199"/>
                  <a:pt x="21580" y="21248"/>
                </a:cubicBezTo>
                <a:cubicBezTo>
                  <a:pt x="21568" y="21320"/>
                  <a:pt x="21548" y="21385"/>
                  <a:pt x="21523" y="21438"/>
                </a:cubicBezTo>
                <a:cubicBezTo>
                  <a:pt x="21497" y="21491"/>
                  <a:pt x="21467" y="21532"/>
                  <a:pt x="21432" y="21558"/>
                </a:cubicBezTo>
                <a:cubicBezTo>
                  <a:pt x="21409" y="21579"/>
                  <a:pt x="21379" y="21590"/>
                  <a:pt x="21340" y="21595"/>
                </a:cubicBezTo>
                <a:cubicBezTo>
                  <a:pt x="21302" y="21600"/>
                  <a:pt x="21254" y="21600"/>
                  <a:pt x="21194" y="21600"/>
                </a:cubicBezTo>
                <a:lnTo>
                  <a:pt x="406" y="21600"/>
                </a:lnTo>
                <a:cubicBezTo>
                  <a:pt x="346" y="21600"/>
                  <a:pt x="298" y="21600"/>
                  <a:pt x="260" y="21595"/>
                </a:cubicBezTo>
                <a:cubicBezTo>
                  <a:pt x="221" y="21590"/>
                  <a:pt x="191" y="21579"/>
                  <a:pt x="168" y="21558"/>
                </a:cubicBezTo>
                <a:cubicBezTo>
                  <a:pt x="133" y="21532"/>
                  <a:pt x="103" y="21491"/>
                  <a:pt x="77" y="21438"/>
                </a:cubicBezTo>
                <a:cubicBezTo>
                  <a:pt x="52" y="21385"/>
                  <a:pt x="32" y="21320"/>
                  <a:pt x="20" y="21248"/>
                </a:cubicBezTo>
                <a:cubicBezTo>
                  <a:pt x="10" y="21199"/>
                  <a:pt x="5" y="21136"/>
                  <a:pt x="2" y="21055"/>
                </a:cubicBezTo>
                <a:cubicBezTo>
                  <a:pt x="0" y="20974"/>
                  <a:pt x="0" y="20874"/>
                  <a:pt x="0" y="20749"/>
                </a:cubicBezTo>
                <a:lnTo>
                  <a:pt x="0" y="7208"/>
                </a:lnTo>
                <a:cubicBezTo>
                  <a:pt x="0" y="7083"/>
                  <a:pt x="0" y="6984"/>
                  <a:pt x="2" y="6902"/>
                </a:cubicBezTo>
                <a:cubicBezTo>
                  <a:pt x="5" y="6821"/>
                  <a:pt x="10" y="6759"/>
                  <a:pt x="20" y="6709"/>
                </a:cubicBezTo>
                <a:cubicBezTo>
                  <a:pt x="32" y="6637"/>
                  <a:pt x="52" y="6573"/>
                  <a:pt x="77" y="6520"/>
                </a:cubicBezTo>
                <a:cubicBezTo>
                  <a:pt x="103" y="6467"/>
                  <a:pt x="133" y="6425"/>
                  <a:pt x="168" y="6399"/>
                </a:cubicBezTo>
                <a:cubicBezTo>
                  <a:pt x="191" y="6378"/>
                  <a:pt x="221" y="6368"/>
                  <a:pt x="260" y="6363"/>
                </a:cubicBezTo>
                <a:cubicBezTo>
                  <a:pt x="298" y="6357"/>
                  <a:pt x="346" y="6357"/>
                  <a:pt x="406" y="6357"/>
                </a:cubicBezTo>
                <a:close/>
              </a:path>
            </a:pathLst>
          </a:custGeom>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605" name="Natural Development"/>
          <p:cNvSpPr txBox="1"/>
          <p:nvPr/>
        </p:nvSpPr>
        <p:spPr>
          <a:xfrm>
            <a:off x="9266919" y="5475717"/>
            <a:ext cx="5850162" cy="19113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6000">
                <a:latin typeface="Mulish ExtraLight Black"/>
                <a:ea typeface="Mulish ExtraLight Black"/>
                <a:cs typeface="Mulish ExtraLight Black"/>
                <a:sym typeface="Mulish ExtraLight Black"/>
              </a:defRPr>
            </a:lvl1pPr>
          </a:lstStyle>
          <a:p>
            <a:pPr/>
            <a:r>
              <a:t>Natural Development</a:t>
            </a:r>
          </a:p>
        </p:txBody>
      </p:sp>
      <p:sp>
        <p:nvSpPr>
          <p:cNvPr id="606" name="Community"/>
          <p:cNvSpPr txBox="1"/>
          <p:nvPr/>
        </p:nvSpPr>
        <p:spPr>
          <a:xfrm>
            <a:off x="13233202" y="2804258"/>
            <a:ext cx="3946797" cy="9398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b">
            <a:spAutoFit/>
          </a:bodyPr>
          <a:lstStyle>
            <a:lvl1pPr algn="ctr" defTabSz="2438339">
              <a:lnSpc>
                <a:spcPct val="80000"/>
              </a:lnSpc>
              <a:spcBef>
                <a:spcPts val="1800"/>
              </a:spcBef>
              <a:defRPr sz="5400">
                <a:solidFill>
                  <a:srgbClr val="FFFFFF"/>
                </a:solidFill>
                <a:latin typeface="Mulish ExtraLight Black"/>
                <a:ea typeface="Mulish ExtraLight Black"/>
                <a:cs typeface="Mulish ExtraLight Black"/>
                <a:sym typeface="Mulish ExtraLight Black"/>
              </a:defRPr>
            </a:lvl1pPr>
          </a:lstStyle>
          <a:p>
            <a:pPr/>
            <a:r>
              <a:t>Community</a:t>
            </a:r>
          </a:p>
        </p:txBody>
      </p:sp>
      <p:sp>
        <p:nvSpPr>
          <p:cNvPr id="607" name="Church"/>
          <p:cNvSpPr txBox="1"/>
          <p:nvPr/>
        </p:nvSpPr>
        <p:spPr>
          <a:xfrm>
            <a:off x="17024295" y="8139205"/>
            <a:ext cx="2477732" cy="9398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b">
            <a:spAutoFit/>
          </a:bodyPr>
          <a:lstStyle>
            <a:lvl1pPr algn="ctr" defTabSz="2438339">
              <a:lnSpc>
                <a:spcPct val="80000"/>
              </a:lnSpc>
              <a:spcBef>
                <a:spcPts val="1800"/>
              </a:spcBef>
              <a:defRPr sz="5400">
                <a:solidFill>
                  <a:srgbClr val="FFFFFF"/>
                </a:solidFill>
                <a:latin typeface="Mulish ExtraLight Black"/>
                <a:ea typeface="Mulish ExtraLight Black"/>
                <a:cs typeface="Mulish ExtraLight Black"/>
                <a:sym typeface="Mulish ExtraLight Black"/>
              </a:defRPr>
            </a:lvl1pPr>
          </a:lstStyle>
          <a:p>
            <a:pPr/>
            <a:r>
              <a:t>Church</a:t>
            </a:r>
          </a:p>
        </p:txBody>
      </p:sp>
      <p:sp>
        <p:nvSpPr>
          <p:cNvPr id="608" name="Character"/>
          <p:cNvSpPr txBox="1"/>
          <p:nvPr/>
        </p:nvSpPr>
        <p:spPr>
          <a:xfrm>
            <a:off x="4350537" y="8139205"/>
            <a:ext cx="3468473" cy="9398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b">
            <a:spAutoFit/>
          </a:bodyPr>
          <a:lstStyle>
            <a:lvl1pPr algn="ctr" defTabSz="2438339">
              <a:lnSpc>
                <a:spcPct val="80000"/>
              </a:lnSpc>
              <a:spcBef>
                <a:spcPts val="1800"/>
              </a:spcBef>
              <a:defRPr sz="5400">
                <a:solidFill>
                  <a:srgbClr val="FFFFFF"/>
                </a:solidFill>
                <a:latin typeface="Mulish ExtraLight Black"/>
                <a:ea typeface="Mulish ExtraLight Black"/>
                <a:cs typeface="Mulish ExtraLight Black"/>
                <a:sym typeface="Mulish ExtraLight Black"/>
              </a:defRPr>
            </a:lvl1pPr>
          </a:lstStyle>
          <a:p>
            <a:pPr/>
            <a:r>
              <a:t>Character</a:t>
            </a:r>
          </a:p>
        </p:txBody>
      </p:sp>
      <p:sp>
        <p:nvSpPr>
          <p:cNvPr id="609" name="Neighbouring"/>
          <p:cNvSpPr txBox="1"/>
          <p:nvPr/>
        </p:nvSpPr>
        <p:spPr>
          <a:xfrm>
            <a:off x="13142209" y="3883091"/>
            <a:ext cx="4062126" cy="8763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lnSpc>
                <a:spcPct val="80000"/>
              </a:lnSpc>
              <a:spcBef>
                <a:spcPts val="1800"/>
              </a:spcBef>
              <a:defRPr i="1" sz="5000">
                <a:solidFill>
                  <a:srgbClr val="FFFFFF"/>
                </a:solidFill>
                <a:latin typeface="Mulish ExtraLight Regular"/>
                <a:ea typeface="Mulish ExtraLight Regular"/>
                <a:cs typeface="Mulish ExtraLight Regular"/>
                <a:sym typeface="Mulish ExtraLight Regular"/>
              </a:defRPr>
            </a:lvl1pPr>
          </a:lstStyle>
          <a:p>
            <a:pPr>
              <a:defRPr>
                <a:latin typeface="Mulish ExtraLight Bold"/>
                <a:ea typeface="Mulish ExtraLight Bold"/>
                <a:cs typeface="Mulish ExtraLight Bold"/>
                <a:sym typeface="Mulish ExtraLight Bold"/>
              </a:defRPr>
            </a:pPr>
            <a:r>
              <a:rPr>
                <a:latin typeface="Mulish ExtraLight Regular"/>
                <a:ea typeface="Mulish ExtraLight Regular"/>
                <a:cs typeface="Mulish ExtraLight Regular"/>
                <a:sym typeface="Mulish ExtraLight Regular"/>
              </a:rPr>
              <a:t>Neighbouring</a:t>
            </a:r>
          </a:p>
        </p:txBody>
      </p:sp>
      <p:sp>
        <p:nvSpPr>
          <p:cNvPr id="610" name="Gathering"/>
          <p:cNvSpPr txBox="1"/>
          <p:nvPr/>
        </p:nvSpPr>
        <p:spPr>
          <a:xfrm>
            <a:off x="16796012" y="9199491"/>
            <a:ext cx="3010499" cy="8763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lnSpc>
                <a:spcPct val="80000"/>
              </a:lnSpc>
              <a:spcBef>
                <a:spcPts val="1800"/>
              </a:spcBef>
              <a:defRPr i="1" sz="5000">
                <a:solidFill>
                  <a:srgbClr val="FFFFFF"/>
                </a:solidFill>
                <a:latin typeface="Mulish ExtraLight Regular"/>
                <a:ea typeface="Mulish ExtraLight Regular"/>
                <a:cs typeface="Mulish ExtraLight Regular"/>
                <a:sym typeface="Mulish ExtraLight Regular"/>
              </a:defRPr>
            </a:lvl1pPr>
          </a:lstStyle>
          <a:p>
            <a:pPr>
              <a:defRPr>
                <a:latin typeface="Mulish ExtraLight Bold"/>
                <a:ea typeface="Mulish ExtraLight Bold"/>
                <a:cs typeface="Mulish ExtraLight Bold"/>
                <a:sym typeface="Mulish ExtraLight Bold"/>
              </a:defRPr>
            </a:pPr>
            <a:r>
              <a:rPr>
                <a:latin typeface="Mulish ExtraLight Regular"/>
                <a:ea typeface="Mulish ExtraLight Regular"/>
                <a:cs typeface="Mulish ExtraLight Regular"/>
                <a:sym typeface="Mulish ExtraLight Regular"/>
              </a:rPr>
              <a:t>Gathering</a:t>
            </a:r>
          </a:p>
        </p:txBody>
      </p:sp>
      <p:sp>
        <p:nvSpPr>
          <p:cNvPr id="611" name="Forming"/>
          <p:cNvSpPr txBox="1"/>
          <p:nvPr/>
        </p:nvSpPr>
        <p:spPr>
          <a:xfrm>
            <a:off x="4839228" y="9199491"/>
            <a:ext cx="2491093" cy="8763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lnSpc>
                <a:spcPct val="80000"/>
              </a:lnSpc>
              <a:spcBef>
                <a:spcPts val="1800"/>
              </a:spcBef>
              <a:defRPr i="1" sz="5000">
                <a:solidFill>
                  <a:srgbClr val="FFFFFF"/>
                </a:solidFill>
                <a:latin typeface="Mulish ExtraLight Regular"/>
                <a:ea typeface="Mulish ExtraLight Regular"/>
                <a:cs typeface="Mulish ExtraLight Regular"/>
                <a:sym typeface="Mulish ExtraLight Regular"/>
              </a:defRPr>
            </a:lvl1pPr>
          </a:lstStyle>
          <a:p>
            <a:pPr>
              <a:defRPr>
                <a:latin typeface="Mulish ExtraLight Bold"/>
                <a:ea typeface="Mulish ExtraLight Bold"/>
                <a:cs typeface="Mulish ExtraLight Bold"/>
                <a:sym typeface="Mulish ExtraLight Bold"/>
              </a:defRPr>
            </a:pPr>
            <a:r>
              <a:rPr>
                <a:latin typeface="Mulish ExtraLight Regular"/>
                <a:ea typeface="Mulish ExtraLight Regular"/>
                <a:cs typeface="Mulish ExtraLight Regular"/>
                <a:sym typeface="Mulish ExtraLight Regular"/>
              </a:rPr>
              <a:t>Forming</a:t>
            </a:r>
          </a:p>
        </p:txBody>
      </p:sp>
      <p:sp>
        <p:nvSpPr>
          <p:cNvPr id="612" name="nurtures"/>
          <p:cNvSpPr txBox="1"/>
          <p:nvPr/>
        </p:nvSpPr>
        <p:spPr>
          <a:xfrm>
            <a:off x="11224894" y="10595806"/>
            <a:ext cx="1959612" cy="6858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lnSpc>
                <a:spcPct val="80000"/>
              </a:lnSpc>
              <a:spcBef>
                <a:spcPts val="1800"/>
              </a:spcBef>
              <a:defRPr i="1" sz="3800">
                <a:latin typeface="Mulish ExtraLight Regular"/>
                <a:ea typeface="Mulish ExtraLight Regular"/>
                <a:cs typeface="Mulish ExtraLight Regular"/>
                <a:sym typeface="Mulish ExtraLight Regular"/>
              </a:defRPr>
            </a:lvl1pPr>
          </a:lstStyle>
          <a:p>
            <a:pPr>
              <a:defRPr>
                <a:latin typeface="Mulish ExtraLight Bold"/>
                <a:ea typeface="Mulish ExtraLight Bold"/>
                <a:cs typeface="Mulish ExtraLight Bold"/>
                <a:sym typeface="Mulish ExtraLight Bold"/>
              </a:defRPr>
            </a:pPr>
            <a:r>
              <a:rPr>
                <a:latin typeface="Mulish ExtraLight Regular"/>
                <a:ea typeface="Mulish ExtraLight Regular"/>
                <a:cs typeface="Mulish ExtraLight Regular"/>
                <a:sym typeface="Mulish ExtraLight Regular"/>
              </a:rPr>
              <a:t>nurtures</a:t>
            </a:r>
          </a:p>
        </p:txBody>
      </p:sp>
      <p:sp>
        <p:nvSpPr>
          <p:cNvPr id="613" name="Renewed"/>
          <p:cNvSpPr txBox="1"/>
          <p:nvPr/>
        </p:nvSpPr>
        <p:spPr>
          <a:xfrm>
            <a:off x="13668731" y="2105463"/>
            <a:ext cx="3075739" cy="9398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lnSpc>
                <a:spcPct val="80000"/>
              </a:lnSpc>
              <a:spcBef>
                <a:spcPts val="1800"/>
              </a:spcBef>
              <a:defRPr sz="5400">
                <a:solidFill>
                  <a:srgbClr val="FFFFFF"/>
                </a:solidFill>
                <a:latin typeface="Mulish ExtraLight Regular"/>
                <a:ea typeface="Mulish ExtraLight Regular"/>
                <a:cs typeface="Mulish ExtraLight Regular"/>
                <a:sym typeface="Mulish ExtraLight Regular"/>
              </a:defRPr>
            </a:lvl1pPr>
          </a:lstStyle>
          <a:p>
            <a:pPr>
              <a:defRPr>
                <a:latin typeface="Mulish ExtraLight Black"/>
                <a:ea typeface="Mulish ExtraLight Black"/>
                <a:cs typeface="Mulish ExtraLight Black"/>
                <a:sym typeface="Mulish ExtraLight Black"/>
              </a:defRPr>
            </a:pPr>
            <a:r>
              <a:rPr>
                <a:latin typeface="Mulish ExtraLight Regular"/>
                <a:ea typeface="Mulish ExtraLight Regular"/>
                <a:cs typeface="Mulish ExtraLight Regular"/>
                <a:sym typeface="Mulish ExtraLight Regular"/>
              </a:rPr>
              <a:t>Renewed</a:t>
            </a:r>
          </a:p>
        </p:txBody>
      </p:sp>
      <p:sp>
        <p:nvSpPr>
          <p:cNvPr id="614" name="Healthy"/>
          <p:cNvSpPr txBox="1"/>
          <p:nvPr/>
        </p:nvSpPr>
        <p:spPr>
          <a:xfrm>
            <a:off x="16980815" y="7450865"/>
            <a:ext cx="2564692" cy="9398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lnSpc>
                <a:spcPct val="80000"/>
              </a:lnSpc>
              <a:spcBef>
                <a:spcPts val="1800"/>
              </a:spcBef>
              <a:defRPr sz="5400">
                <a:solidFill>
                  <a:srgbClr val="FFFFFF"/>
                </a:solidFill>
                <a:latin typeface="Mulish ExtraLight Regular"/>
                <a:ea typeface="Mulish ExtraLight Regular"/>
                <a:cs typeface="Mulish ExtraLight Regular"/>
                <a:sym typeface="Mulish ExtraLight Regular"/>
              </a:defRPr>
            </a:lvl1pPr>
          </a:lstStyle>
          <a:p>
            <a:pPr>
              <a:defRPr>
                <a:latin typeface="Mulish ExtraLight Black"/>
                <a:ea typeface="Mulish ExtraLight Black"/>
                <a:cs typeface="Mulish ExtraLight Black"/>
                <a:sym typeface="Mulish ExtraLight Black"/>
              </a:defRPr>
            </a:pPr>
            <a:r>
              <a:rPr>
                <a:latin typeface="Mulish ExtraLight Regular"/>
                <a:ea typeface="Mulish ExtraLight Regular"/>
                <a:cs typeface="Mulish ExtraLight Regular"/>
                <a:sym typeface="Mulish ExtraLight Regular"/>
              </a:rPr>
              <a:t>Healthy</a:t>
            </a:r>
          </a:p>
        </p:txBody>
      </p:sp>
      <p:sp>
        <p:nvSpPr>
          <p:cNvPr id="615" name="Christ-like"/>
          <p:cNvSpPr txBox="1"/>
          <p:nvPr/>
        </p:nvSpPr>
        <p:spPr>
          <a:xfrm>
            <a:off x="4444768" y="7450865"/>
            <a:ext cx="3280011" cy="9398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lnSpc>
                <a:spcPct val="80000"/>
              </a:lnSpc>
              <a:spcBef>
                <a:spcPts val="1800"/>
              </a:spcBef>
              <a:defRPr sz="5400">
                <a:solidFill>
                  <a:srgbClr val="FFFFFF"/>
                </a:solidFill>
                <a:latin typeface="Mulish ExtraLight Regular"/>
                <a:ea typeface="Mulish ExtraLight Regular"/>
                <a:cs typeface="Mulish ExtraLight Regular"/>
                <a:sym typeface="Mulish ExtraLight Regular"/>
              </a:defRPr>
            </a:lvl1pPr>
          </a:lstStyle>
          <a:p>
            <a:pPr>
              <a:defRPr>
                <a:latin typeface="Mulish ExtraLight Black"/>
                <a:ea typeface="Mulish ExtraLight Black"/>
                <a:cs typeface="Mulish ExtraLight Black"/>
                <a:sym typeface="Mulish ExtraLight Black"/>
              </a:defRPr>
            </a:pPr>
            <a:r>
              <a:rPr>
                <a:latin typeface="Mulish ExtraLight Regular"/>
                <a:ea typeface="Mulish ExtraLight Regular"/>
                <a:cs typeface="Mulish ExtraLight Regular"/>
                <a:sym typeface="Mulish ExtraLight Regular"/>
              </a:rPr>
              <a:t>Christ-like</a:t>
            </a:r>
          </a:p>
        </p:txBody>
      </p:sp>
      <p:sp>
        <p:nvSpPr>
          <p:cNvPr id="616" name="through salt and light expresses itself as"/>
          <p:cNvSpPr txBox="1"/>
          <p:nvPr/>
        </p:nvSpPr>
        <p:spPr>
          <a:xfrm>
            <a:off x="3959315" y="3135668"/>
            <a:ext cx="4250917" cy="178308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spcBef>
                <a:spcPts val="1800"/>
              </a:spcBef>
              <a:defRPr i="1" sz="3800">
                <a:latin typeface="Mulish ExtraLight Bold"/>
                <a:ea typeface="Mulish ExtraLight Bold"/>
                <a:cs typeface="Mulish ExtraLight Bold"/>
                <a:sym typeface="Mulish ExtraLight Bold"/>
              </a:defRPr>
            </a:pPr>
            <a:r>
              <a:rPr>
                <a:latin typeface="Mulish ExtraLight Regular"/>
                <a:ea typeface="Mulish ExtraLight Regular"/>
                <a:cs typeface="Mulish ExtraLight Regular"/>
                <a:sym typeface="Mulish ExtraLight Regular"/>
              </a:rPr>
              <a:t>t</a:t>
            </a:r>
            <a:r>
              <a:rPr>
                <a:latin typeface="Mulish ExtraLight Regular"/>
                <a:ea typeface="Mulish ExtraLight Regular"/>
                <a:cs typeface="Mulish ExtraLight Regular"/>
                <a:sym typeface="Mulish ExtraLight Regular"/>
              </a:rPr>
              <a:t>hrough</a:t>
            </a:r>
            <a:br>
              <a:rPr>
                <a:latin typeface="Mulish ExtraLight Regular"/>
                <a:ea typeface="Mulish ExtraLight Regular"/>
                <a:cs typeface="Mulish ExtraLight Regular"/>
                <a:sym typeface="Mulish ExtraLight Regular"/>
              </a:rPr>
            </a:br>
            <a:r>
              <a:rPr>
                <a:latin typeface="Mulish ExtraLight Regular"/>
                <a:ea typeface="Mulish ExtraLight Regular"/>
                <a:cs typeface="Mulish ExtraLight Regular"/>
                <a:sym typeface="Mulish ExtraLight Regular"/>
              </a:rPr>
              <a:t>salt and light</a:t>
            </a:r>
            <a:br>
              <a:rPr>
                <a:latin typeface="Mulish ExtraLight Regular"/>
                <a:ea typeface="Mulish ExtraLight Regular"/>
                <a:cs typeface="Mulish ExtraLight Regular"/>
                <a:sym typeface="Mulish ExtraLight Regular"/>
              </a:rPr>
            </a:br>
            <a:r>
              <a:rPr>
                <a:latin typeface="Mulish ExtraLight Regular"/>
                <a:ea typeface="Mulish ExtraLight Regular"/>
                <a:cs typeface="Mulish ExtraLight Regular"/>
                <a:sym typeface="Mulish ExtraLight Regular"/>
              </a:rPr>
              <a:t>expresses itself as</a:t>
            </a:r>
          </a:p>
        </p:txBody>
      </p:sp>
      <p:sp>
        <p:nvSpPr>
          <p:cNvPr id="617" name="gives rise to"/>
          <p:cNvSpPr txBox="1"/>
          <p:nvPr/>
        </p:nvSpPr>
        <p:spPr>
          <a:xfrm>
            <a:off x="16661256" y="5510978"/>
            <a:ext cx="3280011" cy="685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spcBef>
                <a:spcPts val="1800"/>
              </a:spcBef>
              <a:defRPr i="1" sz="3800">
                <a:latin typeface="Mulish ExtraLight Regular"/>
                <a:ea typeface="Mulish ExtraLight Regular"/>
                <a:cs typeface="Mulish ExtraLight Regular"/>
                <a:sym typeface="Mulish ExtraLight Regular"/>
              </a:defRPr>
            </a:lvl1pPr>
          </a:lstStyle>
          <a:p>
            <a:pPr>
              <a:defRPr>
                <a:latin typeface="Mulish ExtraLight Bold"/>
                <a:ea typeface="Mulish ExtraLight Bold"/>
                <a:cs typeface="Mulish ExtraLight Bold"/>
                <a:sym typeface="Mulish ExtraLight Bold"/>
              </a:defRPr>
            </a:pPr>
            <a:r>
              <a:rPr>
                <a:latin typeface="Mulish ExtraLight Regular"/>
                <a:ea typeface="Mulish ExtraLight Regular"/>
                <a:cs typeface="Mulish ExtraLight Regular"/>
                <a:sym typeface="Mulish ExtraLight Regular"/>
              </a:rPr>
              <a:t>gives rise to</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14"/>
                                        </p:tgtEl>
                                        <p:attrNameLst>
                                          <p:attrName>style.visibility</p:attrName>
                                        </p:attrNameLst>
                                      </p:cBhvr>
                                      <p:to>
                                        <p:strVal val="visible"/>
                                      </p:to>
                                    </p:set>
                                    <p:animEffect filter="fade" transition="in">
                                      <p:cBhvr>
                                        <p:cTn id="7" dur="1000"/>
                                        <p:tgtEl>
                                          <p:spTgt spid="614"/>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610">
                                            <p:bg/>
                                          </p:spTgt>
                                        </p:tgtEl>
                                        <p:attrNameLst>
                                          <p:attrName>style.visibility</p:attrName>
                                        </p:attrNameLst>
                                      </p:cBhvr>
                                      <p:to>
                                        <p:strVal val="visible"/>
                                      </p:to>
                                    </p:set>
                                    <p:animEffect filter="fade" transition="in">
                                      <p:cBhvr>
                                        <p:cTn id="11" dur="1000"/>
                                        <p:tgtEl>
                                          <p:spTgt spid="610">
                                            <p:bg/>
                                          </p:spTgt>
                                        </p:tgtEl>
                                      </p:cBhvr>
                                    </p:animEffect>
                                  </p:childTnLst>
                                </p:cTn>
                              </p:par>
                              <p:par>
                                <p:cTn id="12" presetClass="entr" nodeType="withEffect" presetSubtype="0" presetID="10" grpId="2" fill="hold">
                                  <p:stCondLst>
                                    <p:cond delay="0"/>
                                  </p:stCondLst>
                                  <p:iterate type="el" backwards="0">
                                    <p:tmAbs val="0"/>
                                  </p:iterate>
                                  <p:childTnLst>
                                    <p:set>
                                      <p:cBhvr>
                                        <p:cTn id="13" fill="hold"/>
                                        <p:tgtEl>
                                          <p:spTgt spid="610">
                                            <p:txEl>
                                              <p:pRg st="0" end="0"/>
                                            </p:txEl>
                                          </p:spTgt>
                                        </p:tgtEl>
                                        <p:attrNameLst>
                                          <p:attrName>style.visibility</p:attrName>
                                        </p:attrNameLst>
                                      </p:cBhvr>
                                      <p:to>
                                        <p:strVal val="visible"/>
                                      </p:to>
                                    </p:set>
                                    <p:animEffect filter="fade" transition="in">
                                      <p:cBhvr>
                                        <p:cTn id="14" dur="1000"/>
                                        <p:tgtEl>
                                          <p:spTgt spid="6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ID="10" grpId="3" fill="hold">
                                  <p:stCondLst>
                                    <p:cond delay="0"/>
                                  </p:stCondLst>
                                  <p:iterate type="el" backwards="0">
                                    <p:tmAbs val="0"/>
                                  </p:iterate>
                                  <p:childTnLst>
                                    <p:set>
                                      <p:cBhvr>
                                        <p:cTn id="18" fill="hold"/>
                                        <p:tgtEl>
                                          <p:spTgt spid="612">
                                            <p:bg/>
                                          </p:spTgt>
                                        </p:tgtEl>
                                        <p:attrNameLst>
                                          <p:attrName>style.visibility</p:attrName>
                                        </p:attrNameLst>
                                      </p:cBhvr>
                                      <p:to>
                                        <p:strVal val="visible"/>
                                      </p:to>
                                    </p:set>
                                    <p:animEffect filter="fade" transition="in">
                                      <p:cBhvr>
                                        <p:cTn id="19" dur="1000"/>
                                        <p:tgtEl>
                                          <p:spTgt spid="612">
                                            <p:bg/>
                                          </p:spTgt>
                                        </p:tgtEl>
                                      </p:cBhvr>
                                    </p:animEffect>
                                  </p:childTnLst>
                                </p:cTn>
                              </p:par>
                              <p:par>
                                <p:cTn id="20" presetClass="entr" nodeType="withEffect" presetSubtype="0" presetID="10" grpId="3" fill="hold">
                                  <p:stCondLst>
                                    <p:cond delay="0"/>
                                  </p:stCondLst>
                                  <p:iterate type="el" backwards="0">
                                    <p:tmAbs val="0"/>
                                  </p:iterate>
                                  <p:childTnLst>
                                    <p:set>
                                      <p:cBhvr>
                                        <p:cTn id="21" fill="hold"/>
                                        <p:tgtEl>
                                          <p:spTgt spid="612">
                                            <p:txEl>
                                              <p:pRg st="0" end="0"/>
                                            </p:txEl>
                                          </p:spTgt>
                                        </p:tgtEl>
                                        <p:attrNameLst>
                                          <p:attrName>style.visibility</p:attrName>
                                        </p:attrNameLst>
                                      </p:cBhvr>
                                      <p:to>
                                        <p:strVal val="visible"/>
                                      </p:to>
                                    </p:set>
                                    <p:animEffect filter="fade" transition="in">
                                      <p:cBhvr>
                                        <p:cTn id="22" dur="1000"/>
                                        <p:tgtEl>
                                          <p:spTgt spid="612">
                                            <p:txEl>
                                              <p:pRg st="0" end="0"/>
                                            </p:txEl>
                                          </p:spTgt>
                                        </p:tgtEl>
                                      </p:cBhvr>
                                    </p:animEffect>
                                  </p:childTnLst>
                                </p:cTn>
                              </p:par>
                            </p:childTnLst>
                          </p:cTn>
                        </p:par>
                        <p:par>
                          <p:cTn id="23" fill="hold">
                            <p:stCondLst>
                              <p:cond delay="1000"/>
                            </p:stCondLst>
                            <p:childTnLst>
                              <p:par>
                                <p:cTn id="24" presetClass="entr" nodeType="afterEffect" presetID="10" grpId="4" fill="hold">
                                  <p:stCondLst>
                                    <p:cond delay="0"/>
                                  </p:stCondLst>
                                  <p:iterate type="el" backwards="0">
                                    <p:tmAbs val="0"/>
                                  </p:iterate>
                                  <p:childTnLst>
                                    <p:set>
                                      <p:cBhvr>
                                        <p:cTn id="25" fill="hold"/>
                                        <p:tgtEl>
                                          <p:spTgt spid="615"/>
                                        </p:tgtEl>
                                        <p:attrNameLst>
                                          <p:attrName>style.visibility</p:attrName>
                                        </p:attrNameLst>
                                      </p:cBhvr>
                                      <p:to>
                                        <p:strVal val="visible"/>
                                      </p:to>
                                    </p:set>
                                    <p:animEffect filter="fade" transition="in">
                                      <p:cBhvr>
                                        <p:cTn id="26" dur="1000"/>
                                        <p:tgtEl>
                                          <p:spTgt spid="615"/>
                                        </p:tgtEl>
                                      </p:cBhvr>
                                    </p:animEffect>
                                  </p:childTnLst>
                                </p:cTn>
                              </p:par>
                            </p:childTnLst>
                          </p:cTn>
                        </p:par>
                        <p:par>
                          <p:cTn id="27" fill="hold">
                            <p:stCondLst>
                              <p:cond delay="2000"/>
                            </p:stCondLst>
                            <p:childTnLst>
                              <p:par>
                                <p:cTn id="28" presetClass="entr" nodeType="afterEffect" presetID="10" grpId="5" fill="hold">
                                  <p:stCondLst>
                                    <p:cond delay="0"/>
                                  </p:stCondLst>
                                  <p:iterate type="el" backwards="0">
                                    <p:tmAbs val="0"/>
                                  </p:iterate>
                                  <p:childTnLst>
                                    <p:set>
                                      <p:cBhvr>
                                        <p:cTn id="29" fill="hold"/>
                                        <p:tgtEl>
                                          <p:spTgt spid="611">
                                            <p:bg/>
                                          </p:spTgt>
                                        </p:tgtEl>
                                        <p:attrNameLst>
                                          <p:attrName>style.visibility</p:attrName>
                                        </p:attrNameLst>
                                      </p:cBhvr>
                                      <p:to>
                                        <p:strVal val="visible"/>
                                      </p:to>
                                    </p:set>
                                    <p:animEffect filter="fade" transition="in">
                                      <p:cBhvr>
                                        <p:cTn id="30" dur="1000"/>
                                        <p:tgtEl>
                                          <p:spTgt spid="611">
                                            <p:bg/>
                                          </p:spTgt>
                                        </p:tgtEl>
                                      </p:cBhvr>
                                    </p:animEffect>
                                  </p:childTnLst>
                                </p:cTn>
                              </p:par>
                              <p:par>
                                <p:cTn id="31" presetClass="entr" nodeType="withEffect" presetSubtype="0" presetID="10" grpId="5" fill="hold">
                                  <p:stCondLst>
                                    <p:cond delay="0"/>
                                  </p:stCondLst>
                                  <p:iterate type="el" backwards="0">
                                    <p:tmAbs val="0"/>
                                  </p:iterate>
                                  <p:childTnLst>
                                    <p:set>
                                      <p:cBhvr>
                                        <p:cTn id="32" fill="hold"/>
                                        <p:tgtEl>
                                          <p:spTgt spid="611">
                                            <p:txEl>
                                              <p:pRg st="0" end="0"/>
                                            </p:txEl>
                                          </p:spTgt>
                                        </p:tgtEl>
                                        <p:attrNameLst>
                                          <p:attrName>style.visibility</p:attrName>
                                        </p:attrNameLst>
                                      </p:cBhvr>
                                      <p:to>
                                        <p:strVal val="visible"/>
                                      </p:to>
                                    </p:set>
                                    <p:animEffect filter="fade" transition="in">
                                      <p:cBhvr>
                                        <p:cTn id="33" dur="1000"/>
                                        <p:tgtEl>
                                          <p:spTgt spid="61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Class="entr" nodeType="clickEffect" presetID="10" grpId="6" fill="hold">
                                  <p:stCondLst>
                                    <p:cond delay="0"/>
                                  </p:stCondLst>
                                  <p:iterate type="el" backwards="0">
                                    <p:tmAbs val="0"/>
                                  </p:iterate>
                                  <p:childTnLst>
                                    <p:set>
                                      <p:cBhvr>
                                        <p:cTn id="37" fill="hold"/>
                                        <p:tgtEl>
                                          <p:spTgt spid="616">
                                            <p:bg/>
                                          </p:spTgt>
                                        </p:tgtEl>
                                        <p:attrNameLst>
                                          <p:attrName>style.visibility</p:attrName>
                                        </p:attrNameLst>
                                      </p:cBhvr>
                                      <p:to>
                                        <p:strVal val="visible"/>
                                      </p:to>
                                    </p:set>
                                    <p:animEffect filter="fade" transition="in">
                                      <p:cBhvr>
                                        <p:cTn id="38" dur="1000"/>
                                        <p:tgtEl>
                                          <p:spTgt spid="616">
                                            <p:bg/>
                                          </p:spTgt>
                                        </p:tgtEl>
                                      </p:cBhvr>
                                    </p:animEffect>
                                  </p:childTnLst>
                                </p:cTn>
                              </p:par>
                              <p:par>
                                <p:cTn id="39" presetClass="entr" nodeType="withEffect" presetSubtype="0" presetID="10" grpId="6" fill="hold">
                                  <p:stCondLst>
                                    <p:cond delay="0"/>
                                  </p:stCondLst>
                                  <p:iterate type="el" backwards="0">
                                    <p:tmAbs val="0"/>
                                  </p:iterate>
                                  <p:childTnLst>
                                    <p:set>
                                      <p:cBhvr>
                                        <p:cTn id="40" fill="hold"/>
                                        <p:tgtEl>
                                          <p:spTgt spid="616">
                                            <p:txEl>
                                              <p:pRg st="0" end="0"/>
                                            </p:txEl>
                                          </p:spTgt>
                                        </p:tgtEl>
                                        <p:attrNameLst>
                                          <p:attrName>style.visibility</p:attrName>
                                        </p:attrNameLst>
                                      </p:cBhvr>
                                      <p:to>
                                        <p:strVal val="visible"/>
                                      </p:to>
                                    </p:set>
                                    <p:animEffect filter="fade" transition="in">
                                      <p:cBhvr>
                                        <p:cTn id="41" dur="1000"/>
                                        <p:tgtEl>
                                          <p:spTgt spid="616">
                                            <p:txEl>
                                              <p:pRg st="0" end="0"/>
                                            </p:txEl>
                                          </p:spTgt>
                                        </p:tgtEl>
                                      </p:cBhvr>
                                    </p:animEffect>
                                  </p:childTnLst>
                                </p:cTn>
                              </p:par>
                            </p:childTnLst>
                          </p:cTn>
                        </p:par>
                        <p:par>
                          <p:cTn id="42" fill="hold">
                            <p:stCondLst>
                              <p:cond delay="1000"/>
                            </p:stCondLst>
                            <p:childTnLst>
                              <p:par>
                                <p:cTn id="43" presetClass="entr" nodeType="afterEffect" presetID="10" grpId="7" fill="hold">
                                  <p:stCondLst>
                                    <p:cond delay="0"/>
                                  </p:stCondLst>
                                  <p:iterate type="el" backwards="0">
                                    <p:tmAbs val="0"/>
                                  </p:iterate>
                                  <p:childTnLst>
                                    <p:set>
                                      <p:cBhvr>
                                        <p:cTn id="44" fill="hold"/>
                                        <p:tgtEl>
                                          <p:spTgt spid="613"/>
                                        </p:tgtEl>
                                        <p:attrNameLst>
                                          <p:attrName>style.visibility</p:attrName>
                                        </p:attrNameLst>
                                      </p:cBhvr>
                                      <p:to>
                                        <p:strVal val="visible"/>
                                      </p:to>
                                    </p:set>
                                    <p:animEffect filter="fade" transition="in">
                                      <p:cBhvr>
                                        <p:cTn id="45" dur="1000"/>
                                        <p:tgtEl>
                                          <p:spTgt spid="613"/>
                                        </p:tgtEl>
                                      </p:cBhvr>
                                    </p:animEffect>
                                  </p:childTnLst>
                                </p:cTn>
                              </p:par>
                            </p:childTnLst>
                          </p:cTn>
                        </p:par>
                        <p:par>
                          <p:cTn id="46" fill="hold">
                            <p:stCondLst>
                              <p:cond delay="2000"/>
                            </p:stCondLst>
                            <p:childTnLst>
                              <p:par>
                                <p:cTn id="47" presetClass="entr" nodeType="afterEffect" presetID="10" grpId="8" fill="hold">
                                  <p:stCondLst>
                                    <p:cond delay="0"/>
                                  </p:stCondLst>
                                  <p:iterate type="el" backwards="0">
                                    <p:tmAbs val="0"/>
                                  </p:iterate>
                                  <p:childTnLst>
                                    <p:set>
                                      <p:cBhvr>
                                        <p:cTn id="48" fill="hold"/>
                                        <p:tgtEl>
                                          <p:spTgt spid="609">
                                            <p:bg/>
                                          </p:spTgt>
                                        </p:tgtEl>
                                        <p:attrNameLst>
                                          <p:attrName>style.visibility</p:attrName>
                                        </p:attrNameLst>
                                      </p:cBhvr>
                                      <p:to>
                                        <p:strVal val="visible"/>
                                      </p:to>
                                    </p:set>
                                    <p:animEffect filter="fade" transition="in">
                                      <p:cBhvr>
                                        <p:cTn id="49" dur="1000"/>
                                        <p:tgtEl>
                                          <p:spTgt spid="609">
                                            <p:bg/>
                                          </p:spTgt>
                                        </p:tgtEl>
                                      </p:cBhvr>
                                    </p:animEffect>
                                  </p:childTnLst>
                                </p:cTn>
                              </p:par>
                              <p:par>
                                <p:cTn id="50" presetClass="entr" nodeType="withEffect" presetSubtype="0" presetID="10" grpId="8" fill="hold">
                                  <p:stCondLst>
                                    <p:cond delay="0"/>
                                  </p:stCondLst>
                                  <p:iterate type="el" backwards="0">
                                    <p:tmAbs val="0"/>
                                  </p:iterate>
                                  <p:childTnLst>
                                    <p:set>
                                      <p:cBhvr>
                                        <p:cTn id="51" fill="hold"/>
                                        <p:tgtEl>
                                          <p:spTgt spid="609">
                                            <p:txEl>
                                              <p:pRg st="0" end="0"/>
                                            </p:txEl>
                                          </p:spTgt>
                                        </p:tgtEl>
                                        <p:attrNameLst>
                                          <p:attrName>style.visibility</p:attrName>
                                        </p:attrNameLst>
                                      </p:cBhvr>
                                      <p:to>
                                        <p:strVal val="visible"/>
                                      </p:to>
                                    </p:set>
                                    <p:animEffect filter="fade" transition="in">
                                      <p:cBhvr>
                                        <p:cTn id="52" dur="1000"/>
                                        <p:tgtEl>
                                          <p:spTgt spid="60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Class="entr" nodeType="clickEffect" presetID="10" grpId="9" fill="hold">
                                  <p:stCondLst>
                                    <p:cond delay="0"/>
                                  </p:stCondLst>
                                  <p:iterate type="el" backwards="0">
                                    <p:tmAbs val="0"/>
                                  </p:iterate>
                                  <p:childTnLst>
                                    <p:set>
                                      <p:cBhvr>
                                        <p:cTn id="56" fill="hold"/>
                                        <p:tgtEl>
                                          <p:spTgt spid="617">
                                            <p:bg/>
                                          </p:spTgt>
                                        </p:tgtEl>
                                        <p:attrNameLst>
                                          <p:attrName>style.visibility</p:attrName>
                                        </p:attrNameLst>
                                      </p:cBhvr>
                                      <p:to>
                                        <p:strVal val="visible"/>
                                      </p:to>
                                    </p:set>
                                    <p:animEffect filter="fade" transition="in">
                                      <p:cBhvr>
                                        <p:cTn id="57" dur="1000"/>
                                        <p:tgtEl>
                                          <p:spTgt spid="617">
                                            <p:bg/>
                                          </p:spTgt>
                                        </p:tgtEl>
                                      </p:cBhvr>
                                    </p:animEffect>
                                  </p:childTnLst>
                                </p:cTn>
                              </p:par>
                              <p:par>
                                <p:cTn id="58" presetClass="entr" nodeType="withEffect" presetSubtype="0" presetID="10" grpId="9" fill="hold">
                                  <p:stCondLst>
                                    <p:cond delay="0"/>
                                  </p:stCondLst>
                                  <p:iterate type="el" backwards="0">
                                    <p:tmAbs val="0"/>
                                  </p:iterate>
                                  <p:childTnLst>
                                    <p:set>
                                      <p:cBhvr>
                                        <p:cTn id="59" fill="hold"/>
                                        <p:tgtEl>
                                          <p:spTgt spid="617">
                                            <p:txEl>
                                              <p:pRg st="0" end="0"/>
                                            </p:txEl>
                                          </p:spTgt>
                                        </p:tgtEl>
                                        <p:attrNameLst>
                                          <p:attrName>style.visibility</p:attrName>
                                        </p:attrNameLst>
                                      </p:cBhvr>
                                      <p:to>
                                        <p:strVal val="visible"/>
                                      </p:to>
                                    </p:set>
                                    <p:animEffect filter="fade" transition="in">
                                      <p:cBhvr>
                                        <p:cTn id="60" dur="1000"/>
                                        <p:tgtEl>
                                          <p:spTgt spid="617">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Class="entr" nodeType="clickEffect" presetID="10" grpId="10" fill="hold">
                                  <p:stCondLst>
                                    <p:cond delay="0"/>
                                  </p:stCondLst>
                                  <p:iterate type="el" backwards="0">
                                    <p:tmAbs val="0"/>
                                  </p:iterate>
                                  <p:childTnLst>
                                    <p:set>
                                      <p:cBhvr>
                                        <p:cTn id="64" fill="hold"/>
                                        <p:tgtEl>
                                          <p:spTgt spid="604"/>
                                        </p:tgtEl>
                                        <p:attrNameLst>
                                          <p:attrName>style.visibility</p:attrName>
                                        </p:attrNameLst>
                                      </p:cBhvr>
                                      <p:to>
                                        <p:strVal val="visible"/>
                                      </p:to>
                                    </p:set>
                                    <p:animEffect filter="fade" transition="in">
                                      <p:cBhvr>
                                        <p:cTn id="65" dur="1000"/>
                                        <p:tgtEl>
                                          <p:spTgt spid="6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11" grpId="5"/>
      <p:bldP build="whole" bldLvl="1" animBg="1" rev="0" advAuto="0" spid="615" grpId="4"/>
      <p:bldP build="whole" bldLvl="1" animBg="1" rev="0" advAuto="0" spid="614" grpId="1"/>
      <p:bldP build="p" bldLvl="5" animBg="1" rev="0" advAuto="0" spid="609" grpId="8"/>
      <p:bldP build="whole" bldLvl="1" animBg="1" rev="0" advAuto="0" spid="604" grpId="10"/>
      <p:bldP build="p" bldLvl="5" animBg="1" rev="0" advAuto="0" spid="616" grpId="6"/>
      <p:bldP build="whole" bldLvl="1" animBg="1" rev="0" advAuto="0" spid="613" grpId="7"/>
      <p:bldP build="p" bldLvl="5" animBg="1" rev="0" advAuto="0" spid="612" grpId="3"/>
      <p:bldP build="p" bldLvl="5" animBg="1" rev="0" advAuto="0" spid="610" grpId="2"/>
      <p:bldP build="p" bldLvl="5" animBg="1" rev="0" advAuto="0" spid="617" grpId="9"/>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9" name="Supporting the NCD World"/>
          <p:cNvSpPr txBox="1"/>
          <p:nvPr/>
        </p:nvSpPr>
        <p:spPr>
          <a:xfrm>
            <a:off x="1126894" y="323999"/>
            <a:ext cx="22130213"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Supporting the NCD World</a:t>
            </a:r>
          </a:p>
        </p:txBody>
      </p:sp>
      <p:sp>
        <p:nvSpPr>
          <p:cNvPr id="620" name="National Teams…"/>
          <p:cNvSpPr txBox="1"/>
          <p:nvPr/>
        </p:nvSpPr>
        <p:spPr>
          <a:xfrm>
            <a:off x="544216" y="2245724"/>
            <a:ext cx="7366001" cy="7772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2438339">
              <a:lnSpc>
                <a:spcPct val="100000"/>
              </a:lnSpc>
              <a:spcBef>
                <a:spcPts val="1800"/>
              </a:spcBef>
              <a:defRPr sz="6000">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National</a:t>
            </a:r>
            <a:br>
              <a:rPr>
                <a:latin typeface="Mulish ExtraLight Black"/>
                <a:ea typeface="Mulish ExtraLight Black"/>
                <a:cs typeface="Mulish ExtraLight Black"/>
                <a:sym typeface="Mulish ExtraLight Black"/>
              </a:rPr>
            </a:br>
            <a:r>
              <a:t>Teams</a:t>
            </a:r>
          </a:p>
          <a:p>
            <a:pPr marL="482600" indent="-482600" algn="ctr" defTabSz="2438339">
              <a:lnSpc>
                <a:spcPct val="100000"/>
              </a:lnSpc>
              <a:spcBef>
                <a:spcPts val="1800"/>
              </a:spcBef>
              <a:buSzPct val="123000"/>
              <a:buChar char="•"/>
              <a:defRPr sz="3800">
                <a:latin typeface="Mulish ExtraLight Regular"/>
                <a:ea typeface="Mulish ExtraLight Regular"/>
                <a:cs typeface="Mulish ExtraLight Regular"/>
                <a:sym typeface="Mulish ExtraLight Regular"/>
              </a:defRPr>
            </a:pPr>
            <a:r>
              <a:t>National &amp; Interdenominational</a:t>
            </a:r>
          </a:p>
          <a:p>
            <a:pPr marL="482600" indent="-482600" algn="ctr" defTabSz="2438339">
              <a:lnSpc>
                <a:spcPct val="100000"/>
              </a:lnSpc>
              <a:spcBef>
                <a:spcPts val="1800"/>
              </a:spcBef>
              <a:buSzPct val="123000"/>
              <a:buChar char="•"/>
              <a:defRPr sz="3800">
                <a:latin typeface="Mulish ExtraLight Regular"/>
                <a:ea typeface="Mulish ExtraLight Regular"/>
                <a:cs typeface="Mulish ExtraLight Regular"/>
                <a:sym typeface="Mulish ExtraLight Regular"/>
              </a:defRPr>
            </a:pPr>
            <a:r>
              <a:rPr>
                <a:latin typeface="Mulish ExtraLight Bold"/>
                <a:ea typeface="Mulish ExtraLight Bold"/>
                <a:cs typeface="Mulish ExtraLight Bold"/>
                <a:sym typeface="Mulish ExtraLight Bold"/>
              </a:rPr>
              <a:t>Mission Leader</a:t>
            </a:r>
            <a:br>
              <a:rPr>
                <a:latin typeface="Mulish ExtraLight Bold"/>
                <a:ea typeface="Mulish ExtraLight Bold"/>
                <a:cs typeface="Mulish ExtraLight Bold"/>
                <a:sym typeface="Mulish ExtraLight Bold"/>
              </a:rPr>
            </a:br>
            <a:r>
              <a:t>and </a:t>
            </a:r>
            <a:r>
              <a:rPr>
                <a:latin typeface="Mulish ExtraLight Bold"/>
                <a:ea typeface="Mulish ExtraLight Bold"/>
                <a:cs typeface="Mulish ExtraLight Bold"/>
                <a:sym typeface="Mulish ExtraLight Bold"/>
              </a:rPr>
              <a:t>Campfire Host</a:t>
            </a:r>
            <a:endParaRPr>
              <a:latin typeface="Mulish ExtraLight Bold"/>
              <a:ea typeface="Mulish ExtraLight Bold"/>
              <a:cs typeface="Mulish ExtraLight Bold"/>
              <a:sym typeface="Mulish ExtraLight Bold"/>
            </a:endParaRPr>
          </a:p>
          <a:p>
            <a:pPr marL="482600" indent="-482600" algn="ctr" defTabSz="2438339">
              <a:lnSpc>
                <a:spcPct val="100000"/>
              </a:lnSpc>
              <a:spcBef>
                <a:spcPts val="1800"/>
              </a:spcBef>
              <a:buSzPct val="123000"/>
              <a:buChar char="•"/>
              <a:defRPr sz="3800">
                <a:latin typeface="Mulish ExtraLight Regular"/>
                <a:ea typeface="Mulish ExtraLight Regular"/>
                <a:cs typeface="Mulish ExtraLight Regular"/>
                <a:sym typeface="Mulish ExtraLight Regular"/>
              </a:defRPr>
            </a:pPr>
            <a:r>
              <a:rPr>
                <a:latin typeface="Mulish ExtraLight Bold"/>
                <a:ea typeface="Mulish ExtraLight Bold"/>
                <a:cs typeface="Mulish ExtraLight Bold"/>
                <a:sym typeface="Mulish ExtraLight Bold"/>
              </a:rPr>
              <a:t>Team of 8+</a:t>
            </a:r>
            <a:r>
              <a:t> quality characteristic specialists</a:t>
            </a:r>
          </a:p>
          <a:p>
            <a:pPr marL="482600" indent="-482600" algn="ctr" defTabSz="2438339">
              <a:lnSpc>
                <a:spcPct val="100000"/>
              </a:lnSpc>
              <a:spcBef>
                <a:spcPts val="1800"/>
              </a:spcBef>
              <a:buSzPct val="123000"/>
              <a:buChar char="•"/>
              <a:defRPr sz="3800">
                <a:latin typeface="Mulish ExtraLight Bold"/>
                <a:ea typeface="Mulish ExtraLight Bold"/>
                <a:cs typeface="Mulish ExtraLight Bold"/>
                <a:sym typeface="Mulish ExtraLight Bold"/>
              </a:defRPr>
            </a:pPr>
            <a:r>
              <a:t>National Campfire Community</a:t>
            </a:r>
          </a:p>
        </p:txBody>
      </p:sp>
      <p:pic>
        <p:nvPicPr>
          <p:cNvPr id="621" name="Logo small.png" descr="Logo small.png"/>
          <p:cNvPicPr>
            <a:picLocks noChangeAspect="1"/>
          </p:cNvPicPr>
          <p:nvPr/>
        </p:nvPicPr>
        <p:blipFill>
          <a:blip r:embed="rId2">
            <a:extLst/>
          </a:blip>
          <a:stretch>
            <a:fillRect/>
          </a:stretch>
        </p:blipFill>
        <p:spPr>
          <a:xfrm>
            <a:off x="22343581" y="323999"/>
            <a:ext cx="1656458" cy="1600201"/>
          </a:xfrm>
          <a:prstGeom prst="rect">
            <a:avLst/>
          </a:prstGeom>
          <a:ln w="12700">
            <a:miter lim="400000"/>
          </a:ln>
        </p:spPr>
      </p:pic>
      <p:sp>
        <p:nvSpPr>
          <p:cNvPr id="622" name="Denominational Teams"/>
          <p:cNvSpPr txBox="1"/>
          <p:nvPr/>
        </p:nvSpPr>
        <p:spPr>
          <a:xfrm>
            <a:off x="8509000" y="2238161"/>
            <a:ext cx="7366000" cy="1981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2438339">
              <a:lnSpc>
                <a:spcPct val="100000"/>
              </a:lnSpc>
              <a:spcBef>
                <a:spcPts val="2400"/>
              </a:spcBef>
              <a:defRPr sz="6000">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Denominational</a:t>
            </a:r>
            <a:r>
              <a:t> Teams</a:t>
            </a:r>
          </a:p>
        </p:txBody>
      </p:sp>
      <p:sp>
        <p:nvSpPr>
          <p:cNvPr id="623" name="Quality Characteristic Teams"/>
          <p:cNvSpPr txBox="1"/>
          <p:nvPr/>
        </p:nvSpPr>
        <p:spPr>
          <a:xfrm>
            <a:off x="16426569" y="2239873"/>
            <a:ext cx="7366001" cy="2933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2438339">
              <a:lnSpc>
                <a:spcPct val="100000"/>
              </a:lnSpc>
              <a:spcBef>
                <a:spcPts val="2400"/>
              </a:spcBef>
              <a:defRPr sz="6000">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Quality Characteristic</a:t>
            </a:r>
            <a:r>
              <a:rPr>
                <a:latin typeface="Mulish ExtraLight Bold"/>
                <a:ea typeface="Mulish ExtraLight Bold"/>
                <a:cs typeface="Mulish ExtraLight Bold"/>
                <a:sym typeface="Mulish ExtraLight Bold"/>
              </a:rPr>
              <a:t> </a:t>
            </a:r>
            <a:r>
              <a:t>Teams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20">
                                            <p:bg/>
                                          </p:spTgt>
                                        </p:tgtEl>
                                        <p:attrNameLst>
                                          <p:attrName>style.visibility</p:attrName>
                                        </p:attrNameLst>
                                      </p:cBhvr>
                                      <p:to>
                                        <p:strVal val="visible"/>
                                      </p:to>
                                    </p:set>
                                    <p:animEffect filter="fade" transition="in">
                                      <p:cBhvr>
                                        <p:cTn id="7" dur="1000"/>
                                        <p:tgtEl>
                                          <p:spTgt spid="62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620">
                                            <p:txEl>
                                              <p:pRg st="0" end="0"/>
                                            </p:txEl>
                                          </p:spTgt>
                                        </p:tgtEl>
                                        <p:attrNameLst>
                                          <p:attrName>style.visibility</p:attrName>
                                        </p:attrNameLst>
                                      </p:cBhvr>
                                      <p:to>
                                        <p:strVal val="visible"/>
                                      </p:to>
                                    </p:set>
                                    <p:animEffect filter="fade" transition="in">
                                      <p:cBhvr>
                                        <p:cTn id="10" dur="1000"/>
                                        <p:tgtEl>
                                          <p:spTgt spid="62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2" fill="hold">
                                  <p:stCondLst>
                                    <p:cond delay="0"/>
                                  </p:stCondLst>
                                  <p:iterate type="el" backwards="0">
                                    <p:tmAbs val="0"/>
                                  </p:iterate>
                                  <p:childTnLst>
                                    <p:set>
                                      <p:cBhvr>
                                        <p:cTn id="14" fill="hold"/>
                                        <p:tgtEl>
                                          <p:spTgt spid="622">
                                            <p:bg/>
                                          </p:spTgt>
                                        </p:tgtEl>
                                        <p:attrNameLst>
                                          <p:attrName>style.visibility</p:attrName>
                                        </p:attrNameLst>
                                      </p:cBhvr>
                                      <p:to>
                                        <p:strVal val="visible"/>
                                      </p:to>
                                    </p:set>
                                    <p:animEffect filter="fade" transition="in">
                                      <p:cBhvr>
                                        <p:cTn id="15" dur="1000"/>
                                        <p:tgtEl>
                                          <p:spTgt spid="622">
                                            <p:bg/>
                                          </p:spTgt>
                                        </p:tgtEl>
                                      </p:cBhvr>
                                    </p:animEffect>
                                  </p:childTnLst>
                                </p:cTn>
                              </p:par>
                              <p:par>
                                <p:cTn id="16" presetClass="entr" nodeType="withEffect" presetSubtype="0" presetID="10" grpId="2" fill="hold">
                                  <p:stCondLst>
                                    <p:cond delay="0"/>
                                  </p:stCondLst>
                                  <p:iterate type="el" backwards="0">
                                    <p:tmAbs val="0"/>
                                  </p:iterate>
                                  <p:childTnLst>
                                    <p:set>
                                      <p:cBhvr>
                                        <p:cTn id="17" fill="hold"/>
                                        <p:tgtEl>
                                          <p:spTgt spid="622">
                                            <p:txEl>
                                              <p:pRg st="0" end="0"/>
                                            </p:txEl>
                                          </p:spTgt>
                                        </p:tgtEl>
                                        <p:attrNameLst>
                                          <p:attrName>style.visibility</p:attrName>
                                        </p:attrNameLst>
                                      </p:cBhvr>
                                      <p:to>
                                        <p:strVal val="visible"/>
                                      </p:to>
                                    </p:set>
                                    <p:animEffect filter="fade" transition="in">
                                      <p:cBhvr>
                                        <p:cTn id="18" dur="1000"/>
                                        <p:tgtEl>
                                          <p:spTgt spid="62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ID="10" grpId="3" fill="hold">
                                  <p:stCondLst>
                                    <p:cond delay="0"/>
                                  </p:stCondLst>
                                  <p:iterate type="el" backwards="0">
                                    <p:tmAbs val="0"/>
                                  </p:iterate>
                                  <p:childTnLst>
                                    <p:set>
                                      <p:cBhvr>
                                        <p:cTn id="22" fill="hold"/>
                                        <p:tgtEl>
                                          <p:spTgt spid="623">
                                            <p:bg/>
                                          </p:spTgt>
                                        </p:tgtEl>
                                        <p:attrNameLst>
                                          <p:attrName>style.visibility</p:attrName>
                                        </p:attrNameLst>
                                      </p:cBhvr>
                                      <p:to>
                                        <p:strVal val="visible"/>
                                      </p:to>
                                    </p:set>
                                    <p:animEffect filter="fade" transition="in">
                                      <p:cBhvr>
                                        <p:cTn id="23" dur="1000"/>
                                        <p:tgtEl>
                                          <p:spTgt spid="623">
                                            <p:bg/>
                                          </p:spTgt>
                                        </p:tgtEl>
                                      </p:cBhvr>
                                    </p:animEffect>
                                  </p:childTnLst>
                                </p:cTn>
                              </p:par>
                              <p:par>
                                <p:cTn id="24" presetClass="entr" nodeType="withEffect" presetSubtype="0" presetID="10" grpId="3" fill="hold">
                                  <p:stCondLst>
                                    <p:cond delay="0"/>
                                  </p:stCondLst>
                                  <p:iterate type="el" backwards="0">
                                    <p:tmAbs val="0"/>
                                  </p:iterate>
                                  <p:childTnLst>
                                    <p:set>
                                      <p:cBhvr>
                                        <p:cTn id="25" fill="hold"/>
                                        <p:tgtEl>
                                          <p:spTgt spid="623">
                                            <p:txEl>
                                              <p:pRg st="0" end="0"/>
                                            </p:txEl>
                                          </p:spTgt>
                                        </p:tgtEl>
                                        <p:attrNameLst>
                                          <p:attrName>style.visibility</p:attrName>
                                        </p:attrNameLst>
                                      </p:cBhvr>
                                      <p:to>
                                        <p:strVal val="visible"/>
                                      </p:to>
                                    </p:set>
                                    <p:animEffect filter="fade" transition="in">
                                      <p:cBhvr>
                                        <p:cTn id="26" dur="1000"/>
                                        <p:tgtEl>
                                          <p:spTgt spid="62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ID="10" grpId="1" fill="hold">
                                  <p:stCondLst>
                                    <p:cond delay="0"/>
                                  </p:stCondLst>
                                  <p:iterate type="el" backwards="0">
                                    <p:tmAbs val="0"/>
                                  </p:iterate>
                                  <p:childTnLst>
                                    <p:set>
                                      <p:cBhvr>
                                        <p:cTn id="30" fill="hold"/>
                                        <p:tgtEl>
                                          <p:spTgt spid="620">
                                            <p:txEl>
                                              <p:pRg st="1" end="1"/>
                                            </p:txEl>
                                          </p:spTgt>
                                        </p:tgtEl>
                                        <p:attrNameLst>
                                          <p:attrName>style.visibility</p:attrName>
                                        </p:attrNameLst>
                                      </p:cBhvr>
                                      <p:to>
                                        <p:strVal val="visible"/>
                                      </p:to>
                                    </p:set>
                                    <p:animEffect filter="fade" transition="in">
                                      <p:cBhvr>
                                        <p:cTn id="31" dur="1000"/>
                                        <p:tgtEl>
                                          <p:spTgt spid="62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Class="entr" nodeType="clickEffect" presetID="10" grpId="1" fill="hold">
                                  <p:stCondLst>
                                    <p:cond delay="0"/>
                                  </p:stCondLst>
                                  <p:iterate type="el" backwards="0">
                                    <p:tmAbs val="0"/>
                                  </p:iterate>
                                  <p:childTnLst>
                                    <p:set>
                                      <p:cBhvr>
                                        <p:cTn id="35" fill="hold"/>
                                        <p:tgtEl>
                                          <p:spTgt spid="620">
                                            <p:txEl>
                                              <p:pRg st="2" end="2"/>
                                            </p:txEl>
                                          </p:spTgt>
                                        </p:tgtEl>
                                        <p:attrNameLst>
                                          <p:attrName>style.visibility</p:attrName>
                                        </p:attrNameLst>
                                      </p:cBhvr>
                                      <p:to>
                                        <p:strVal val="visible"/>
                                      </p:to>
                                    </p:set>
                                    <p:animEffect filter="fade" transition="in">
                                      <p:cBhvr>
                                        <p:cTn id="36" dur="1000"/>
                                        <p:tgtEl>
                                          <p:spTgt spid="620">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Class="entr" nodeType="clickEffect" presetID="10" grpId="1" fill="hold">
                                  <p:stCondLst>
                                    <p:cond delay="0"/>
                                  </p:stCondLst>
                                  <p:iterate type="el" backwards="0">
                                    <p:tmAbs val="0"/>
                                  </p:iterate>
                                  <p:childTnLst>
                                    <p:set>
                                      <p:cBhvr>
                                        <p:cTn id="40" fill="hold"/>
                                        <p:tgtEl>
                                          <p:spTgt spid="620">
                                            <p:txEl>
                                              <p:pRg st="3" end="3"/>
                                            </p:txEl>
                                          </p:spTgt>
                                        </p:tgtEl>
                                        <p:attrNameLst>
                                          <p:attrName>style.visibility</p:attrName>
                                        </p:attrNameLst>
                                      </p:cBhvr>
                                      <p:to>
                                        <p:strVal val="visible"/>
                                      </p:to>
                                    </p:set>
                                    <p:animEffect filter="fade" transition="in">
                                      <p:cBhvr>
                                        <p:cTn id="41" dur="1000"/>
                                        <p:tgtEl>
                                          <p:spTgt spid="620">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Class="entr" nodeType="clickEffect" presetID="10" grpId="1" fill="hold">
                                  <p:stCondLst>
                                    <p:cond delay="0"/>
                                  </p:stCondLst>
                                  <p:iterate type="el" backwards="0">
                                    <p:tmAbs val="0"/>
                                  </p:iterate>
                                  <p:childTnLst>
                                    <p:set>
                                      <p:cBhvr>
                                        <p:cTn id="45" fill="hold"/>
                                        <p:tgtEl>
                                          <p:spTgt spid="620">
                                            <p:txEl>
                                              <p:pRg st="4" end="4"/>
                                            </p:txEl>
                                          </p:spTgt>
                                        </p:tgtEl>
                                        <p:attrNameLst>
                                          <p:attrName>style.visibility</p:attrName>
                                        </p:attrNameLst>
                                      </p:cBhvr>
                                      <p:to>
                                        <p:strVal val="visible"/>
                                      </p:to>
                                    </p:set>
                                    <p:animEffect filter="fade" transition="in">
                                      <p:cBhvr>
                                        <p:cTn id="46" dur="1000"/>
                                        <p:tgtEl>
                                          <p:spTgt spid="62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20" grpId="1"/>
      <p:bldP build="p" bldLvl="5" animBg="1" rev="0" advAuto="0" spid="623" grpId="3"/>
      <p:bldP build="p" bldLvl="5" animBg="1" rev="0" advAuto="0" spid="622" grpId="2"/>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5" name="bonfire-sparks.png" descr="bonfire-sparks.png"/>
          <p:cNvPicPr>
            <a:picLocks noChangeAspect="1"/>
          </p:cNvPicPr>
          <p:nvPr/>
        </p:nvPicPr>
        <p:blipFill>
          <a:blip r:embed="rId2">
            <a:extLst/>
          </a:blip>
          <a:stretch>
            <a:fillRect/>
          </a:stretch>
        </p:blipFill>
        <p:spPr>
          <a:xfrm>
            <a:off x="1743512" y="-2277893"/>
            <a:ext cx="20896976" cy="16717579"/>
          </a:xfrm>
          <a:prstGeom prst="rect">
            <a:avLst/>
          </a:prstGeom>
          <a:ln w="12700">
            <a:miter lim="400000"/>
          </a:ln>
        </p:spPr>
      </p:pic>
      <p:sp>
        <p:nvSpPr>
          <p:cNvPr id="626" name="Rectangle"/>
          <p:cNvSpPr/>
          <p:nvPr/>
        </p:nvSpPr>
        <p:spPr>
          <a:xfrm rot="10800000">
            <a:off x="-90" y="11198266"/>
            <a:ext cx="24384180" cy="2527349"/>
          </a:xfrm>
          <a:prstGeom prst="rect">
            <a:avLst/>
          </a:prstGeom>
          <a:gradFill>
            <a:gsLst>
              <a:gs pos="0">
                <a:srgbClr val="000000"/>
              </a:gs>
              <a:gs pos="100000">
                <a:srgbClr val="000000">
                  <a:alpha val="0"/>
                </a:srgbClr>
              </a:gs>
            </a:gsLst>
            <a:lin ang="5400000"/>
          </a:gra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627" name="Rectangle"/>
          <p:cNvSpPr/>
          <p:nvPr/>
        </p:nvSpPr>
        <p:spPr>
          <a:xfrm>
            <a:off x="1419" y="-3068"/>
            <a:ext cx="24384179" cy="2040380"/>
          </a:xfrm>
          <a:prstGeom prst="rect">
            <a:avLst/>
          </a:prstGeom>
          <a:gradFill>
            <a:gsLst>
              <a:gs pos="0">
                <a:srgbClr val="000000"/>
              </a:gs>
              <a:gs pos="100000">
                <a:srgbClr val="000000">
                  <a:alpha val="0"/>
                </a:srgbClr>
              </a:gs>
            </a:gsLst>
            <a:lin ang="5400000"/>
          </a:gra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628" name="NCD Campfires"/>
          <p:cNvSpPr txBox="1"/>
          <p:nvPr/>
        </p:nvSpPr>
        <p:spPr>
          <a:xfrm>
            <a:off x="3908989" y="393850"/>
            <a:ext cx="16566023" cy="1460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b="1" sz="9600">
                <a:solidFill>
                  <a:srgbClr val="D6D6D6"/>
                </a:solidFill>
                <a:latin typeface="Georgia"/>
                <a:ea typeface="Georgia"/>
                <a:cs typeface="Georgia"/>
                <a:sym typeface="Georgia"/>
              </a:defRPr>
            </a:lvl1pPr>
          </a:lstStyle>
          <a:p>
            <a:pPr/>
            <a:r>
              <a:t>NCD Campfires</a:t>
            </a:r>
          </a:p>
        </p:txBody>
      </p:sp>
      <p:sp>
        <p:nvSpPr>
          <p:cNvPr id="629" name="Rectangle"/>
          <p:cNvSpPr/>
          <p:nvPr/>
        </p:nvSpPr>
        <p:spPr>
          <a:xfrm rot="16200000">
            <a:off x="-4094106" y="5837810"/>
            <a:ext cx="13721352" cy="2040380"/>
          </a:xfrm>
          <a:prstGeom prst="rect">
            <a:avLst/>
          </a:prstGeom>
          <a:gradFill>
            <a:gsLst>
              <a:gs pos="0">
                <a:srgbClr val="000000"/>
              </a:gs>
              <a:gs pos="100000">
                <a:srgbClr val="000000">
                  <a:alpha val="0"/>
                </a:srgbClr>
              </a:gs>
            </a:gsLst>
            <a:lin ang="5400000"/>
          </a:gra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630" name="Rectangle"/>
          <p:cNvSpPr/>
          <p:nvPr/>
        </p:nvSpPr>
        <p:spPr>
          <a:xfrm rot="16200000">
            <a:off x="-5962460" y="5953703"/>
            <a:ext cx="13721353" cy="1833994"/>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631" name="Rectangle"/>
          <p:cNvSpPr/>
          <p:nvPr/>
        </p:nvSpPr>
        <p:spPr>
          <a:xfrm rot="16200000">
            <a:off x="16612407" y="5941004"/>
            <a:ext cx="13721353" cy="1833993"/>
          </a:xfrm>
          <a:prstGeom prst="rect">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632" name="Rectangle"/>
          <p:cNvSpPr/>
          <p:nvPr/>
        </p:nvSpPr>
        <p:spPr>
          <a:xfrm rot="16200000">
            <a:off x="14686622" y="5850510"/>
            <a:ext cx="13721353" cy="2040380"/>
          </a:xfrm>
          <a:prstGeom prst="rect">
            <a:avLst/>
          </a:prstGeom>
          <a:gradFill>
            <a:gsLst>
              <a:gs pos="0">
                <a:srgbClr val="000000"/>
              </a:gs>
              <a:gs pos="100000">
                <a:srgbClr val="000000">
                  <a:alpha val="0"/>
                </a:srgbClr>
              </a:gs>
            </a:gsLst>
            <a:lin ang="16200000"/>
          </a:gra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633" name="One hour Monthly gatherings where you no longer have to feel alone, lost, or afraid"/>
          <p:cNvSpPr txBox="1"/>
          <p:nvPr/>
        </p:nvSpPr>
        <p:spPr>
          <a:xfrm>
            <a:off x="1298362" y="11765625"/>
            <a:ext cx="21819594" cy="1803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2438339">
              <a:lnSpc>
                <a:spcPct val="100000"/>
              </a:lnSpc>
              <a:spcBef>
                <a:spcPts val="2400"/>
              </a:spcBef>
              <a:defRPr sz="6000">
                <a:solidFill>
                  <a:srgbClr val="EBEBEB"/>
                </a:solidFill>
                <a:latin typeface="Georgia"/>
                <a:ea typeface="Georgia"/>
                <a:cs typeface="Georgia"/>
                <a:sym typeface="Georgia"/>
              </a:defRPr>
            </a:pPr>
            <a:r>
              <a:rPr b="1"/>
              <a:t>One hour Monthly gatherings</a:t>
            </a:r>
            <a:br>
              <a:rPr b="1"/>
            </a:br>
            <a:r>
              <a:rPr b="1"/>
              <a:t>where you no longer have to feel alone, lost, or afraid</a:t>
            </a:r>
          </a:p>
        </p:txBody>
      </p:sp>
      <p:pic>
        <p:nvPicPr>
          <p:cNvPr id="634" name="Logo small.png" descr="Logo small.png"/>
          <p:cNvPicPr>
            <a:picLocks noChangeAspect="1"/>
          </p:cNvPicPr>
          <p:nvPr/>
        </p:nvPicPr>
        <p:blipFill>
          <a:blip r:embed="rId3">
            <a:extLst/>
          </a:blip>
          <a:stretch>
            <a:fillRect/>
          </a:stretch>
        </p:blipFill>
        <p:spPr>
          <a:xfrm>
            <a:off x="22457881" y="323999"/>
            <a:ext cx="1656458" cy="1600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33">
                                            <p:bg/>
                                          </p:spTgt>
                                        </p:tgtEl>
                                        <p:attrNameLst>
                                          <p:attrName>style.visibility</p:attrName>
                                        </p:attrNameLst>
                                      </p:cBhvr>
                                      <p:to>
                                        <p:strVal val="visible"/>
                                      </p:to>
                                    </p:set>
                                    <p:animEffect filter="fade" transition="in">
                                      <p:cBhvr>
                                        <p:cTn id="7" dur="1000"/>
                                        <p:tgtEl>
                                          <p:spTgt spid="63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633">
                                            <p:txEl>
                                              <p:pRg st="0" end="0"/>
                                            </p:txEl>
                                          </p:spTgt>
                                        </p:tgtEl>
                                        <p:attrNameLst>
                                          <p:attrName>style.visibility</p:attrName>
                                        </p:attrNameLst>
                                      </p:cBhvr>
                                      <p:to>
                                        <p:strVal val="visible"/>
                                      </p:to>
                                    </p:set>
                                    <p:animEffect filter="fade" transition="in">
                                      <p:cBhvr>
                                        <p:cTn id="10" dur="1000"/>
                                        <p:tgtEl>
                                          <p:spTgt spid="633">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33"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Supporting the NCD Team"/>
          <p:cNvSpPr txBox="1"/>
          <p:nvPr/>
        </p:nvSpPr>
        <p:spPr>
          <a:xfrm>
            <a:off x="1126894" y="323999"/>
            <a:ext cx="22130213"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Supporting the NCD Team</a:t>
            </a:r>
          </a:p>
        </p:txBody>
      </p:sp>
      <p:sp>
        <p:nvSpPr>
          <p:cNvPr id="637" name="Resourcing local churches and denominations and addressing the culture of their nation through the principles of NCD"/>
          <p:cNvSpPr txBox="1"/>
          <p:nvPr/>
        </p:nvSpPr>
        <p:spPr>
          <a:xfrm>
            <a:off x="544216" y="10170523"/>
            <a:ext cx="7366001" cy="3124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p>
            <a:pPr marL="482600" indent="-482600" algn="ctr" defTabSz="2438339">
              <a:lnSpc>
                <a:spcPct val="100000"/>
              </a:lnSpc>
              <a:spcBef>
                <a:spcPts val="1800"/>
              </a:spcBef>
              <a:buSzPct val="123000"/>
              <a:buChar char="•"/>
              <a:defRPr sz="3800">
                <a:latin typeface="Mulish ExtraLight Regular"/>
                <a:ea typeface="Mulish ExtraLight Regular"/>
                <a:cs typeface="Mulish ExtraLight Regular"/>
                <a:sym typeface="Mulish ExtraLight Regular"/>
              </a:defRPr>
            </a:pPr>
            <a:r>
              <a:rPr>
                <a:latin typeface="Mulish ExtraLight Bold"/>
                <a:ea typeface="Mulish ExtraLight Bold"/>
                <a:cs typeface="Mulish ExtraLight Bold"/>
                <a:sym typeface="Mulish ExtraLight Bold"/>
              </a:rPr>
              <a:t>Resourcing local churches and denominations</a:t>
            </a:r>
            <a:r>
              <a:t> and</a:t>
            </a:r>
            <a:r>
              <a:rPr>
                <a:latin typeface="Mulish ExtraLight Bold"/>
                <a:ea typeface="Mulish ExtraLight Bold"/>
                <a:cs typeface="Mulish ExtraLight Bold"/>
                <a:sym typeface="Mulish ExtraLight Bold"/>
              </a:rPr>
              <a:t> addressing the culture of their nation </a:t>
            </a:r>
            <a:r>
              <a:t>through the principles of NCD</a:t>
            </a:r>
          </a:p>
        </p:txBody>
      </p:sp>
      <p:pic>
        <p:nvPicPr>
          <p:cNvPr id="638" name="Logo small.png" descr="Logo small.png"/>
          <p:cNvPicPr>
            <a:picLocks noChangeAspect="1"/>
          </p:cNvPicPr>
          <p:nvPr/>
        </p:nvPicPr>
        <p:blipFill>
          <a:blip r:embed="rId2">
            <a:extLst/>
          </a:blip>
          <a:stretch>
            <a:fillRect/>
          </a:stretch>
        </p:blipFill>
        <p:spPr>
          <a:xfrm>
            <a:off x="22343581" y="323999"/>
            <a:ext cx="1656458" cy="1600201"/>
          </a:xfrm>
          <a:prstGeom prst="rect">
            <a:avLst/>
          </a:prstGeom>
          <a:ln w="12700">
            <a:miter lim="400000"/>
          </a:ln>
        </p:spPr>
      </p:pic>
      <p:sp>
        <p:nvSpPr>
          <p:cNvPr id="639" name="National Teams…"/>
          <p:cNvSpPr txBox="1"/>
          <p:nvPr/>
        </p:nvSpPr>
        <p:spPr>
          <a:xfrm>
            <a:off x="544216" y="2245724"/>
            <a:ext cx="7366001" cy="7772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2438339">
              <a:lnSpc>
                <a:spcPct val="100000"/>
              </a:lnSpc>
              <a:spcBef>
                <a:spcPts val="1800"/>
              </a:spcBef>
              <a:defRPr sz="6000">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National</a:t>
            </a:r>
            <a:br>
              <a:rPr>
                <a:latin typeface="Mulish ExtraLight Black"/>
                <a:ea typeface="Mulish ExtraLight Black"/>
                <a:cs typeface="Mulish ExtraLight Black"/>
                <a:sym typeface="Mulish ExtraLight Black"/>
              </a:rPr>
            </a:br>
            <a:r>
              <a:t>Teams</a:t>
            </a:r>
          </a:p>
          <a:p>
            <a:pPr marL="482600" indent="-482600" algn="ctr" defTabSz="2438339">
              <a:lnSpc>
                <a:spcPct val="100000"/>
              </a:lnSpc>
              <a:spcBef>
                <a:spcPts val="1800"/>
              </a:spcBef>
              <a:buSzPct val="123000"/>
              <a:buChar char="•"/>
              <a:defRPr sz="3800">
                <a:latin typeface="Mulish ExtraLight Regular"/>
                <a:ea typeface="Mulish ExtraLight Regular"/>
                <a:cs typeface="Mulish ExtraLight Regular"/>
                <a:sym typeface="Mulish ExtraLight Regular"/>
              </a:defRPr>
            </a:pPr>
            <a:r>
              <a:t>National &amp; Interdenominational</a:t>
            </a:r>
          </a:p>
          <a:p>
            <a:pPr marL="482600" indent="-482600" algn="ctr" defTabSz="2438339">
              <a:lnSpc>
                <a:spcPct val="100000"/>
              </a:lnSpc>
              <a:spcBef>
                <a:spcPts val="1800"/>
              </a:spcBef>
              <a:buSzPct val="123000"/>
              <a:buChar char="•"/>
              <a:defRPr sz="3800">
                <a:latin typeface="Mulish ExtraLight Regular"/>
                <a:ea typeface="Mulish ExtraLight Regular"/>
                <a:cs typeface="Mulish ExtraLight Regular"/>
                <a:sym typeface="Mulish ExtraLight Regular"/>
              </a:defRPr>
            </a:pPr>
            <a:r>
              <a:rPr>
                <a:latin typeface="Mulish ExtraLight Bold"/>
                <a:ea typeface="Mulish ExtraLight Bold"/>
                <a:cs typeface="Mulish ExtraLight Bold"/>
                <a:sym typeface="Mulish ExtraLight Bold"/>
              </a:rPr>
              <a:t>Mission Leader</a:t>
            </a:r>
            <a:br>
              <a:rPr>
                <a:latin typeface="Mulish ExtraLight Bold"/>
                <a:ea typeface="Mulish ExtraLight Bold"/>
                <a:cs typeface="Mulish ExtraLight Bold"/>
                <a:sym typeface="Mulish ExtraLight Bold"/>
              </a:rPr>
            </a:br>
            <a:r>
              <a:t>and </a:t>
            </a:r>
            <a:r>
              <a:rPr>
                <a:latin typeface="Mulish ExtraLight Bold"/>
                <a:ea typeface="Mulish ExtraLight Bold"/>
                <a:cs typeface="Mulish ExtraLight Bold"/>
                <a:sym typeface="Mulish ExtraLight Bold"/>
              </a:rPr>
              <a:t>Campfire Host</a:t>
            </a:r>
            <a:endParaRPr>
              <a:latin typeface="Mulish ExtraLight Bold"/>
              <a:ea typeface="Mulish ExtraLight Bold"/>
              <a:cs typeface="Mulish ExtraLight Bold"/>
              <a:sym typeface="Mulish ExtraLight Bold"/>
            </a:endParaRPr>
          </a:p>
          <a:p>
            <a:pPr marL="482600" indent="-482600" algn="ctr" defTabSz="2438339">
              <a:lnSpc>
                <a:spcPct val="100000"/>
              </a:lnSpc>
              <a:spcBef>
                <a:spcPts val="1800"/>
              </a:spcBef>
              <a:buSzPct val="123000"/>
              <a:buChar char="•"/>
              <a:defRPr sz="3800">
                <a:latin typeface="Mulish ExtraLight Regular"/>
                <a:ea typeface="Mulish ExtraLight Regular"/>
                <a:cs typeface="Mulish ExtraLight Regular"/>
                <a:sym typeface="Mulish ExtraLight Regular"/>
              </a:defRPr>
            </a:pPr>
            <a:r>
              <a:rPr>
                <a:latin typeface="Mulish ExtraLight Bold"/>
                <a:ea typeface="Mulish ExtraLight Bold"/>
                <a:cs typeface="Mulish ExtraLight Bold"/>
                <a:sym typeface="Mulish ExtraLight Bold"/>
              </a:rPr>
              <a:t>Team of 8+</a:t>
            </a:r>
            <a:r>
              <a:t> quality characteristic specialists</a:t>
            </a:r>
          </a:p>
          <a:p>
            <a:pPr marL="482600" indent="-482600" algn="ctr" defTabSz="2438339">
              <a:lnSpc>
                <a:spcPct val="100000"/>
              </a:lnSpc>
              <a:spcBef>
                <a:spcPts val="1800"/>
              </a:spcBef>
              <a:buSzPct val="123000"/>
              <a:buChar char="•"/>
              <a:defRPr sz="3800">
                <a:latin typeface="Mulish ExtraLight Bold"/>
                <a:ea typeface="Mulish ExtraLight Bold"/>
                <a:cs typeface="Mulish ExtraLight Bold"/>
                <a:sym typeface="Mulish ExtraLight Bold"/>
              </a:defRPr>
            </a:pPr>
            <a:r>
              <a:t>National Campfire Community</a:t>
            </a:r>
          </a:p>
        </p:txBody>
      </p:sp>
      <p:sp>
        <p:nvSpPr>
          <p:cNvPr id="640" name="Denominational Teams"/>
          <p:cNvSpPr txBox="1"/>
          <p:nvPr/>
        </p:nvSpPr>
        <p:spPr>
          <a:xfrm>
            <a:off x="8509000" y="2238161"/>
            <a:ext cx="7366000" cy="1981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2438339">
              <a:lnSpc>
                <a:spcPct val="100000"/>
              </a:lnSpc>
              <a:spcBef>
                <a:spcPts val="2400"/>
              </a:spcBef>
              <a:defRPr sz="6000">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Denominational</a:t>
            </a:r>
            <a:r>
              <a:t> Teams</a:t>
            </a:r>
          </a:p>
        </p:txBody>
      </p:sp>
      <p:sp>
        <p:nvSpPr>
          <p:cNvPr id="641" name="Quality Characteristic Teams"/>
          <p:cNvSpPr txBox="1"/>
          <p:nvPr/>
        </p:nvSpPr>
        <p:spPr>
          <a:xfrm>
            <a:off x="16426569" y="2239873"/>
            <a:ext cx="7366001" cy="2933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2438339">
              <a:lnSpc>
                <a:spcPct val="100000"/>
              </a:lnSpc>
              <a:spcBef>
                <a:spcPts val="2400"/>
              </a:spcBef>
              <a:defRPr sz="6000">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Quality Characteristic</a:t>
            </a:r>
            <a:r>
              <a:rPr>
                <a:latin typeface="Mulish ExtraLight Bold"/>
                <a:ea typeface="Mulish ExtraLight Bold"/>
                <a:cs typeface="Mulish ExtraLight Bold"/>
                <a:sym typeface="Mulish ExtraLight Bold"/>
              </a:rPr>
              <a:t> </a:t>
            </a:r>
            <a:r>
              <a:t>Teams</a:t>
            </a:r>
          </a:p>
        </p:txBody>
      </p:sp>
      <p:sp>
        <p:nvSpPr>
          <p:cNvPr id="642" name="Denominational &amp; International…"/>
          <p:cNvSpPr txBox="1"/>
          <p:nvPr/>
        </p:nvSpPr>
        <p:spPr>
          <a:xfrm>
            <a:off x="8509000" y="4447960"/>
            <a:ext cx="7366000" cy="8610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p>
            <a:pPr marL="482600" indent="-482600" algn="ctr" defTabSz="2438339">
              <a:lnSpc>
                <a:spcPct val="100000"/>
              </a:lnSpc>
              <a:spcBef>
                <a:spcPts val="2400"/>
              </a:spcBef>
              <a:buSzPct val="123000"/>
              <a:buChar char="•"/>
              <a:defRPr sz="3800">
                <a:latin typeface="Mulish ExtraLight Regular"/>
                <a:ea typeface="Mulish ExtraLight Regular"/>
                <a:cs typeface="Mulish ExtraLight Regular"/>
                <a:sym typeface="Mulish ExtraLight Regular"/>
              </a:defRPr>
            </a:pPr>
            <a:r>
              <a:t>Denominational &amp; International</a:t>
            </a:r>
          </a:p>
          <a:p>
            <a:pPr marL="482600" indent="-482600" algn="ctr" defTabSz="2438339">
              <a:lnSpc>
                <a:spcPct val="100000"/>
              </a:lnSpc>
              <a:spcBef>
                <a:spcPts val="2400"/>
              </a:spcBef>
              <a:buSzPct val="123000"/>
              <a:buChar char="•"/>
              <a:defRPr sz="3800">
                <a:latin typeface="Mulish ExtraLight Regular"/>
                <a:ea typeface="Mulish ExtraLight Regular"/>
                <a:cs typeface="Mulish ExtraLight Regular"/>
                <a:sym typeface="Mulish ExtraLight Regular"/>
              </a:defRPr>
            </a:pPr>
            <a:r>
              <a:rPr>
                <a:latin typeface="Mulish ExtraLight Bold"/>
                <a:ea typeface="Mulish ExtraLight Bold"/>
                <a:cs typeface="Mulish ExtraLight Bold"/>
                <a:sym typeface="Mulish ExtraLight Bold"/>
              </a:rPr>
              <a:t>Mission Leader</a:t>
            </a:r>
            <a:br>
              <a:rPr>
                <a:latin typeface="Mulish ExtraLight Bold"/>
                <a:ea typeface="Mulish ExtraLight Bold"/>
                <a:cs typeface="Mulish ExtraLight Bold"/>
                <a:sym typeface="Mulish ExtraLight Bold"/>
              </a:rPr>
            </a:br>
            <a:r>
              <a:t>and </a:t>
            </a:r>
            <a:r>
              <a:rPr>
                <a:latin typeface="Mulish ExtraLight Bold"/>
                <a:ea typeface="Mulish ExtraLight Bold"/>
                <a:cs typeface="Mulish ExtraLight Bold"/>
                <a:sym typeface="Mulish ExtraLight Bold"/>
              </a:rPr>
              <a:t>Campfire Host</a:t>
            </a:r>
            <a:endParaRPr>
              <a:latin typeface="Mulish ExtraLight Bold"/>
              <a:ea typeface="Mulish ExtraLight Bold"/>
              <a:cs typeface="Mulish ExtraLight Bold"/>
              <a:sym typeface="Mulish ExtraLight Bold"/>
            </a:endParaRPr>
          </a:p>
          <a:p>
            <a:pPr marL="482600" indent="-482600" algn="ctr" defTabSz="2438339">
              <a:lnSpc>
                <a:spcPct val="100000"/>
              </a:lnSpc>
              <a:spcBef>
                <a:spcPts val="2400"/>
              </a:spcBef>
              <a:buSzPct val="123000"/>
              <a:buChar char="•"/>
              <a:defRPr sz="3800">
                <a:latin typeface="Mulish ExtraLight Regular"/>
                <a:ea typeface="Mulish ExtraLight Regular"/>
                <a:cs typeface="Mulish ExtraLight Regular"/>
                <a:sym typeface="Mulish ExtraLight Regular"/>
              </a:defRPr>
            </a:pPr>
            <a:r>
              <a:rPr>
                <a:latin typeface="Mulish ExtraLight Bold"/>
                <a:ea typeface="Mulish ExtraLight Bold"/>
                <a:cs typeface="Mulish ExtraLight Bold"/>
                <a:sym typeface="Mulish ExtraLight Bold"/>
              </a:rPr>
              <a:t>Team Members</a:t>
            </a:r>
            <a:endParaRPr>
              <a:latin typeface="Mulish ExtraLight Bold"/>
              <a:ea typeface="Mulish ExtraLight Bold"/>
              <a:cs typeface="Mulish ExtraLight Bold"/>
              <a:sym typeface="Mulish ExtraLight Bold"/>
            </a:endParaRPr>
          </a:p>
          <a:p>
            <a:pPr marL="482600" indent="-482600" algn="ctr" defTabSz="2438339">
              <a:lnSpc>
                <a:spcPct val="100000"/>
              </a:lnSpc>
              <a:spcBef>
                <a:spcPts val="2400"/>
              </a:spcBef>
              <a:buSzPct val="123000"/>
              <a:buChar char="•"/>
              <a:defRPr sz="3800">
                <a:latin typeface="Mulish ExtraLight Regular"/>
                <a:ea typeface="Mulish ExtraLight Regular"/>
                <a:cs typeface="Mulish ExtraLight Regular"/>
                <a:sym typeface="Mulish ExtraLight Regular"/>
              </a:defRPr>
            </a:pPr>
            <a:r>
              <a:rPr>
                <a:latin typeface="Mulish ExtraLight Bold"/>
                <a:ea typeface="Mulish ExtraLight Bold"/>
                <a:cs typeface="Mulish ExtraLight Bold"/>
                <a:sym typeface="Mulish ExtraLight Bold"/>
              </a:rPr>
              <a:t>Denominational Campfire Community</a:t>
            </a:r>
            <a:endParaRPr>
              <a:latin typeface="Mulish ExtraLight Bold"/>
              <a:ea typeface="Mulish ExtraLight Bold"/>
              <a:cs typeface="Mulish ExtraLight Bold"/>
              <a:sym typeface="Mulish ExtraLight Bold"/>
            </a:endParaRPr>
          </a:p>
          <a:p>
            <a:pPr marL="482600" indent="-482600" algn="ctr" defTabSz="2438339">
              <a:lnSpc>
                <a:spcPct val="100000"/>
              </a:lnSpc>
              <a:spcBef>
                <a:spcPts val="2400"/>
              </a:spcBef>
              <a:buSzPct val="123000"/>
              <a:buChar char="•"/>
              <a:defRPr sz="3800">
                <a:latin typeface="Mulish ExtraLight Regular"/>
                <a:ea typeface="Mulish ExtraLight Regular"/>
                <a:cs typeface="Mulish ExtraLight Regular"/>
                <a:sym typeface="Mulish ExtraLight Regular"/>
              </a:defRPr>
            </a:pPr>
            <a:r>
              <a:rPr>
                <a:latin typeface="Mulish ExtraLight Bold"/>
                <a:ea typeface="Mulish ExtraLight Bold"/>
                <a:cs typeface="Mulish ExtraLight Bold"/>
                <a:sym typeface="Mulish ExtraLight Bold"/>
              </a:rPr>
              <a:t>Celebrating</a:t>
            </a:r>
            <a:r>
              <a:t> and </a:t>
            </a:r>
            <a:r>
              <a:rPr>
                <a:latin typeface="Mulish ExtraLight Bold"/>
                <a:ea typeface="Mulish ExtraLight Bold"/>
                <a:cs typeface="Mulish ExtraLight Bold"/>
                <a:sym typeface="Mulish ExtraLight Bold"/>
              </a:rPr>
              <a:t>Solving</a:t>
            </a:r>
            <a:r>
              <a:t> the culture of their denomination and </a:t>
            </a:r>
            <a:r>
              <a:rPr>
                <a:latin typeface="Mulish ExtraLight Bold"/>
                <a:ea typeface="Mulish ExtraLight Bold"/>
                <a:cs typeface="Mulish ExtraLight Bold"/>
                <a:sym typeface="Mulish ExtraLight Bold"/>
              </a:rPr>
              <a:t>Seeking</a:t>
            </a:r>
            <a:r>
              <a:t> out those who could contribute to that mission</a:t>
            </a:r>
          </a:p>
        </p:txBody>
      </p:sp>
      <p:sp>
        <p:nvSpPr>
          <p:cNvPr id="643" name="International &amp; Interdenominational…"/>
          <p:cNvSpPr txBox="1"/>
          <p:nvPr/>
        </p:nvSpPr>
        <p:spPr>
          <a:xfrm>
            <a:off x="16426569" y="5402173"/>
            <a:ext cx="7366001" cy="7086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p>
            <a:pPr marL="482600" indent="-482600" algn="ctr" defTabSz="2438339">
              <a:lnSpc>
                <a:spcPct val="100000"/>
              </a:lnSpc>
              <a:spcBef>
                <a:spcPts val="2400"/>
              </a:spcBef>
              <a:buSzPct val="123000"/>
              <a:buChar char="•"/>
              <a:defRPr sz="3800">
                <a:latin typeface="Mulish ExtraLight Regular"/>
                <a:ea typeface="Mulish ExtraLight Regular"/>
                <a:cs typeface="Mulish ExtraLight Regular"/>
                <a:sym typeface="Mulish ExtraLight Regular"/>
              </a:defRPr>
            </a:pPr>
            <a:r>
              <a:t>International &amp; Interdenominational</a:t>
            </a:r>
          </a:p>
          <a:p>
            <a:pPr marL="482600" indent="-482600" algn="ctr" defTabSz="2438339">
              <a:lnSpc>
                <a:spcPct val="100000"/>
              </a:lnSpc>
              <a:spcBef>
                <a:spcPts val="2400"/>
              </a:spcBef>
              <a:buSzPct val="123000"/>
              <a:buChar char="•"/>
              <a:defRPr sz="3800">
                <a:latin typeface="Mulish ExtraLight Regular"/>
                <a:ea typeface="Mulish ExtraLight Regular"/>
                <a:cs typeface="Mulish ExtraLight Regular"/>
                <a:sym typeface="Mulish ExtraLight Regular"/>
              </a:defRPr>
            </a:pPr>
            <a:r>
              <a:rPr>
                <a:latin typeface="Mulish ExtraLight Bold"/>
                <a:ea typeface="Mulish ExtraLight Bold"/>
                <a:cs typeface="Mulish ExtraLight Bold"/>
                <a:sym typeface="Mulish ExtraLight Bold"/>
              </a:rPr>
              <a:t>Mission Leader</a:t>
            </a:r>
            <a:br>
              <a:rPr>
                <a:latin typeface="Mulish ExtraLight Bold"/>
                <a:ea typeface="Mulish ExtraLight Bold"/>
                <a:cs typeface="Mulish ExtraLight Bold"/>
                <a:sym typeface="Mulish ExtraLight Bold"/>
              </a:rPr>
            </a:br>
            <a:r>
              <a:t>and </a:t>
            </a:r>
            <a:r>
              <a:rPr>
                <a:latin typeface="Mulish ExtraLight Bold"/>
                <a:ea typeface="Mulish ExtraLight Bold"/>
                <a:cs typeface="Mulish ExtraLight Bold"/>
                <a:sym typeface="Mulish ExtraLight Bold"/>
              </a:rPr>
              <a:t>Campfire Host</a:t>
            </a:r>
            <a:endParaRPr>
              <a:latin typeface="Mulish ExtraLight Bold"/>
              <a:ea typeface="Mulish ExtraLight Bold"/>
              <a:cs typeface="Mulish ExtraLight Bold"/>
              <a:sym typeface="Mulish ExtraLight Bold"/>
            </a:endParaRPr>
          </a:p>
          <a:p>
            <a:pPr marL="482600" indent="-482600" algn="ctr" defTabSz="2438339">
              <a:lnSpc>
                <a:spcPct val="100000"/>
              </a:lnSpc>
              <a:spcBef>
                <a:spcPts val="2400"/>
              </a:spcBef>
              <a:buSzPct val="123000"/>
              <a:buChar char="•"/>
              <a:defRPr sz="3800">
                <a:latin typeface="Mulish ExtraLight Regular"/>
                <a:ea typeface="Mulish ExtraLight Regular"/>
                <a:cs typeface="Mulish ExtraLight Regular"/>
                <a:sym typeface="Mulish ExtraLight Regular"/>
              </a:defRPr>
            </a:pPr>
            <a:r>
              <a:rPr>
                <a:latin typeface="Mulish ExtraLight Bold"/>
                <a:ea typeface="Mulish ExtraLight Bold"/>
                <a:cs typeface="Mulish ExtraLight Bold"/>
                <a:sym typeface="Mulish ExtraLight Bold"/>
              </a:rPr>
              <a:t>Team Members</a:t>
            </a:r>
            <a:endParaRPr>
              <a:latin typeface="Mulish ExtraLight Bold"/>
              <a:ea typeface="Mulish ExtraLight Bold"/>
              <a:cs typeface="Mulish ExtraLight Bold"/>
              <a:sym typeface="Mulish ExtraLight Bold"/>
            </a:endParaRPr>
          </a:p>
          <a:p>
            <a:pPr marL="482600" indent="-482600" algn="ctr" defTabSz="2438339">
              <a:lnSpc>
                <a:spcPct val="100000"/>
              </a:lnSpc>
              <a:spcBef>
                <a:spcPts val="2400"/>
              </a:spcBef>
              <a:buSzPct val="123000"/>
              <a:buChar char="•"/>
              <a:defRPr sz="3800">
                <a:latin typeface="Mulish ExtraLight Regular"/>
                <a:ea typeface="Mulish ExtraLight Regular"/>
                <a:cs typeface="Mulish ExtraLight Regular"/>
                <a:sym typeface="Mulish ExtraLight Regular"/>
              </a:defRPr>
            </a:pPr>
            <a:r>
              <a:t>Walking alongside others </a:t>
            </a:r>
            <a:r>
              <a:rPr>
                <a:latin typeface="Mulish ExtraLight Bold"/>
                <a:ea typeface="Mulish ExtraLight Bold"/>
                <a:cs typeface="Mulish ExtraLight Bold"/>
                <a:sym typeface="Mulish ExtraLight Bold"/>
              </a:rPr>
              <a:t>wrestling with a specific quality characteristic</a:t>
            </a:r>
            <a:r>
              <a:t> in their character, church or community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37">
                                            <p:bg/>
                                          </p:spTgt>
                                        </p:tgtEl>
                                        <p:attrNameLst>
                                          <p:attrName>style.visibility</p:attrName>
                                        </p:attrNameLst>
                                      </p:cBhvr>
                                      <p:to>
                                        <p:strVal val="visible"/>
                                      </p:to>
                                    </p:set>
                                    <p:animEffect filter="fade" transition="in">
                                      <p:cBhvr>
                                        <p:cTn id="7" dur="1000"/>
                                        <p:tgtEl>
                                          <p:spTgt spid="63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637">
                                            <p:txEl>
                                              <p:pRg st="0" end="0"/>
                                            </p:txEl>
                                          </p:spTgt>
                                        </p:tgtEl>
                                        <p:attrNameLst>
                                          <p:attrName>style.visibility</p:attrName>
                                        </p:attrNameLst>
                                      </p:cBhvr>
                                      <p:to>
                                        <p:strVal val="visible"/>
                                      </p:to>
                                    </p:set>
                                    <p:animEffect filter="fade" transition="in">
                                      <p:cBhvr>
                                        <p:cTn id="10" dur="1000"/>
                                        <p:tgtEl>
                                          <p:spTgt spid="63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2" fill="hold">
                                  <p:stCondLst>
                                    <p:cond delay="0"/>
                                  </p:stCondLst>
                                  <p:iterate type="el" backwards="0">
                                    <p:tmAbs val="0"/>
                                  </p:iterate>
                                  <p:childTnLst>
                                    <p:set>
                                      <p:cBhvr>
                                        <p:cTn id="14" fill="hold"/>
                                        <p:tgtEl>
                                          <p:spTgt spid="642">
                                            <p:bg/>
                                          </p:spTgt>
                                        </p:tgtEl>
                                        <p:attrNameLst>
                                          <p:attrName>style.visibility</p:attrName>
                                        </p:attrNameLst>
                                      </p:cBhvr>
                                      <p:to>
                                        <p:strVal val="visible"/>
                                      </p:to>
                                    </p:set>
                                    <p:animEffect filter="fade" transition="in">
                                      <p:cBhvr>
                                        <p:cTn id="15" dur="1000"/>
                                        <p:tgtEl>
                                          <p:spTgt spid="642">
                                            <p:bg/>
                                          </p:spTgt>
                                        </p:tgtEl>
                                      </p:cBhvr>
                                    </p:animEffect>
                                  </p:childTnLst>
                                </p:cTn>
                              </p:par>
                              <p:par>
                                <p:cTn id="16" presetClass="entr" nodeType="withEffect" presetSubtype="0" presetID="10" grpId="2" fill="hold">
                                  <p:stCondLst>
                                    <p:cond delay="0"/>
                                  </p:stCondLst>
                                  <p:iterate type="el" backwards="0">
                                    <p:tmAbs val="0"/>
                                  </p:iterate>
                                  <p:childTnLst>
                                    <p:set>
                                      <p:cBhvr>
                                        <p:cTn id="17" fill="hold"/>
                                        <p:tgtEl>
                                          <p:spTgt spid="642">
                                            <p:txEl>
                                              <p:pRg st="0" end="0"/>
                                            </p:txEl>
                                          </p:spTgt>
                                        </p:tgtEl>
                                        <p:attrNameLst>
                                          <p:attrName>style.visibility</p:attrName>
                                        </p:attrNameLst>
                                      </p:cBhvr>
                                      <p:to>
                                        <p:strVal val="visible"/>
                                      </p:to>
                                    </p:set>
                                    <p:animEffect filter="fade" transition="in">
                                      <p:cBhvr>
                                        <p:cTn id="18" dur="1000"/>
                                        <p:tgtEl>
                                          <p:spTgt spid="64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ID="10" grpId="2" fill="hold">
                                  <p:stCondLst>
                                    <p:cond delay="0"/>
                                  </p:stCondLst>
                                  <p:iterate type="el" backwards="0">
                                    <p:tmAbs val="0"/>
                                  </p:iterate>
                                  <p:childTnLst>
                                    <p:set>
                                      <p:cBhvr>
                                        <p:cTn id="22" fill="hold"/>
                                        <p:tgtEl>
                                          <p:spTgt spid="642">
                                            <p:txEl>
                                              <p:pRg st="1" end="1"/>
                                            </p:txEl>
                                          </p:spTgt>
                                        </p:tgtEl>
                                        <p:attrNameLst>
                                          <p:attrName>style.visibility</p:attrName>
                                        </p:attrNameLst>
                                      </p:cBhvr>
                                      <p:to>
                                        <p:strVal val="visible"/>
                                      </p:to>
                                    </p:set>
                                    <p:animEffect filter="fade" transition="in">
                                      <p:cBhvr>
                                        <p:cTn id="23" dur="1000"/>
                                        <p:tgtEl>
                                          <p:spTgt spid="64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ID="10" grpId="2" fill="hold">
                                  <p:stCondLst>
                                    <p:cond delay="0"/>
                                  </p:stCondLst>
                                  <p:iterate type="el" backwards="0">
                                    <p:tmAbs val="0"/>
                                  </p:iterate>
                                  <p:childTnLst>
                                    <p:set>
                                      <p:cBhvr>
                                        <p:cTn id="27" fill="hold"/>
                                        <p:tgtEl>
                                          <p:spTgt spid="642">
                                            <p:txEl>
                                              <p:pRg st="2" end="2"/>
                                            </p:txEl>
                                          </p:spTgt>
                                        </p:tgtEl>
                                        <p:attrNameLst>
                                          <p:attrName>style.visibility</p:attrName>
                                        </p:attrNameLst>
                                      </p:cBhvr>
                                      <p:to>
                                        <p:strVal val="visible"/>
                                      </p:to>
                                    </p:set>
                                    <p:animEffect filter="fade" transition="in">
                                      <p:cBhvr>
                                        <p:cTn id="28" dur="1000"/>
                                        <p:tgtEl>
                                          <p:spTgt spid="64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ID="10" grpId="2" fill="hold">
                                  <p:stCondLst>
                                    <p:cond delay="0"/>
                                  </p:stCondLst>
                                  <p:iterate type="el" backwards="0">
                                    <p:tmAbs val="0"/>
                                  </p:iterate>
                                  <p:childTnLst>
                                    <p:set>
                                      <p:cBhvr>
                                        <p:cTn id="32" fill="hold"/>
                                        <p:tgtEl>
                                          <p:spTgt spid="642">
                                            <p:txEl>
                                              <p:pRg st="3" end="3"/>
                                            </p:txEl>
                                          </p:spTgt>
                                        </p:tgtEl>
                                        <p:attrNameLst>
                                          <p:attrName>style.visibility</p:attrName>
                                        </p:attrNameLst>
                                      </p:cBhvr>
                                      <p:to>
                                        <p:strVal val="visible"/>
                                      </p:to>
                                    </p:set>
                                    <p:animEffect filter="fade" transition="in">
                                      <p:cBhvr>
                                        <p:cTn id="33" dur="1000"/>
                                        <p:tgtEl>
                                          <p:spTgt spid="64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Class="entr" nodeType="clickEffect" presetID="10" grpId="2" fill="hold">
                                  <p:stCondLst>
                                    <p:cond delay="0"/>
                                  </p:stCondLst>
                                  <p:iterate type="el" backwards="0">
                                    <p:tmAbs val="0"/>
                                  </p:iterate>
                                  <p:childTnLst>
                                    <p:set>
                                      <p:cBhvr>
                                        <p:cTn id="37" fill="hold"/>
                                        <p:tgtEl>
                                          <p:spTgt spid="642">
                                            <p:txEl>
                                              <p:pRg st="4" end="4"/>
                                            </p:txEl>
                                          </p:spTgt>
                                        </p:tgtEl>
                                        <p:attrNameLst>
                                          <p:attrName>style.visibility</p:attrName>
                                        </p:attrNameLst>
                                      </p:cBhvr>
                                      <p:to>
                                        <p:strVal val="visible"/>
                                      </p:to>
                                    </p:set>
                                    <p:animEffect filter="fade" transition="in">
                                      <p:cBhvr>
                                        <p:cTn id="38" dur="1000"/>
                                        <p:tgtEl>
                                          <p:spTgt spid="64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Class="entr" nodeType="clickEffect" presetID="10" grpId="3" fill="hold">
                                  <p:stCondLst>
                                    <p:cond delay="0"/>
                                  </p:stCondLst>
                                  <p:iterate type="el" backwards="0">
                                    <p:tmAbs val="0"/>
                                  </p:iterate>
                                  <p:childTnLst>
                                    <p:set>
                                      <p:cBhvr>
                                        <p:cTn id="42" fill="hold"/>
                                        <p:tgtEl>
                                          <p:spTgt spid="643">
                                            <p:bg/>
                                          </p:spTgt>
                                        </p:tgtEl>
                                        <p:attrNameLst>
                                          <p:attrName>style.visibility</p:attrName>
                                        </p:attrNameLst>
                                      </p:cBhvr>
                                      <p:to>
                                        <p:strVal val="visible"/>
                                      </p:to>
                                    </p:set>
                                    <p:animEffect filter="fade" transition="in">
                                      <p:cBhvr>
                                        <p:cTn id="43" dur="1000"/>
                                        <p:tgtEl>
                                          <p:spTgt spid="643">
                                            <p:bg/>
                                          </p:spTgt>
                                        </p:tgtEl>
                                      </p:cBhvr>
                                    </p:animEffect>
                                  </p:childTnLst>
                                </p:cTn>
                              </p:par>
                              <p:par>
                                <p:cTn id="44" presetClass="entr" nodeType="withEffect" presetSubtype="0" presetID="10" grpId="3" fill="hold">
                                  <p:stCondLst>
                                    <p:cond delay="0"/>
                                  </p:stCondLst>
                                  <p:iterate type="el" backwards="0">
                                    <p:tmAbs val="0"/>
                                  </p:iterate>
                                  <p:childTnLst>
                                    <p:set>
                                      <p:cBhvr>
                                        <p:cTn id="45" fill="hold"/>
                                        <p:tgtEl>
                                          <p:spTgt spid="643">
                                            <p:txEl>
                                              <p:pRg st="0" end="0"/>
                                            </p:txEl>
                                          </p:spTgt>
                                        </p:tgtEl>
                                        <p:attrNameLst>
                                          <p:attrName>style.visibility</p:attrName>
                                        </p:attrNameLst>
                                      </p:cBhvr>
                                      <p:to>
                                        <p:strVal val="visible"/>
                                      </p:to>
                                    </p:set>
                                    <p:animEffect filter="fade" transition="in">
                                      <p:cBhvr>
                                        <p:cTn id="46" dur="1000"/>
                                        <p:tgtEl>
                                          <p:spTgt spid="643">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Class="entr" nodeType="clickEffect" presetID="10" grpId="3" fill="hold">
                                  <p:stCondLst>
                                    <p:cond delay="0"/>
                                  </p:stCondLst>
                                  <p:iterate type="el" backwards="0">
                                    <p:tmAbs val="0"/>
                                  </p:iterate>
                                  <p:childTnLst>
                                    <p:set>
                                      <p:cBhvr>
                                        <p:cTn id="50" fill="hold"/>
                                        <p:tgtEl>
                                          <p:spTgt spid="643">
                                            <p:txEl>
                                              <p:pRg st="1" end="1"/>
                                            </p:txEl>
                                          </p:spTgt>
                                        </p:tgtEl>
                                        <p:attrNameLst>
                                          <p:attrName>style.visibility</p:attrName>
                                        </p:attrNameLst>
                                      </p:cBhvr>
                                      <p:to>
                                        <p:strVal val="visible"/>
                                      </p:to>
                                    </p:set>
                                    <p:animEffect filter="fade" transition="in">
                                      <p:cBhvr>
                                        <p:cTn id="51" dur="1000"/>
                                        <p:tgtEl>
                                          <p:spTgt spid="643">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Class="entr" nodeType="clickEffect" presetID="10" grpId="3" fill="hold">
                                  <p:stCondLst>
                                    <p:cond delay="0"/>
                                  </p:stCondLst>
                                  <p:iterate type="el" backwards="0">
                                    <p:tmAbs val="0"/>
                                  </p:iterate>
                                  <p:childTnLst>
                                    <p:set>
                                      <p:cBhvr>
                                        <p:cTn id="55" fill="hold"/>
                                        <p:tgtEl>
                                          <p:spTgt spid="643">
                                            <p:txEl>
                                              <p:pRg st="2" end="2"/>
                                            </p:txEl>
                                          </p:spTgt>
                                        </p:tgtEl>
                                        <p:attrNameLst>
                                          <p:attrName>style.visibility</p:attrName>
                                        </p:attrNameLst>
                                      </p:cBhvr>
                                      <p:to>
                                        <p:strVal val="visible"/>
                                      </p:to>
                                    </p:set>
                                    <p:animEffect filter="fade" transition="in">
                                      <p:cBhvr>
                                        <p:cTn id="56" dur="1000"/>
                                        <p:tgtEl>
                                          <p:spTgt spid="643">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Class="entr" nodeType="clickEffect" presetID="10" grpId="3" fill="hold">
                                  <p:stCondLst>
                                    <p:cond delay="0"/>
                                  </p:stCondLst>
                                  <p:iterate type="el" backwards="0">
                                    <p:tmAbs val="0"/>
                                  </p:iterate>
                                  <p:childTnLst>
                                    <p:set>
                                      <p:cBhvr>
                                        <p:cTn id="60" fill="hold"/>
                                        <p:tgtEl>
                                          <p:spTgt spid="643">
                                            <p:txEl>
                                              <p:pRg st="3" end="3"/>
                                            </p:txEl>
                                          </p:spTgt>
                                        </p:tgtEl>
                                        <p:attrNameLst>
                                          <p:attrName>style.visibility</p:attrName>
                                        </p:attrNameLst>
                                      </p:cBhvr>
                                      <p:to>
                                        <p:strVal val="visible"/>
                                      </p:to>
                                    </p:set>
                                    <p:animEffect filter="fade" transition="in">
                                      <p:cBhvr>
                                        <p:cTn id="61" dur="1000"/>
                                        <p:tgtEl>
                                          <p:spTgt spid="64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37" grpId="1"/>
      <p:bldP build="p" bldLvl="5" animBg="1" rev="0" advAuto="0" spid="642" grpId="2"/>
      <p:bldP build="p" bldLvl="5" animBg="1" rev="0" advAuto="0" spid="643" grpId="3"/>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NCD Before the ’94-’96 International Research"/>
          <p:cNvSpPr txBox="1"/>
          <p:nvPr/>
        </p:nvSpPr>
        <p:spPr>
          <a:xfrm>
            <a:off x="1797207" y="4161790"/>
            <a:ext cx="20789586" cy="539242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lnSpc>
                <a:spcPct val="80000"/>
              </a:lnSpc>
              <a:defRPr sz="12800">
                <a:latin typeface="Mulish ExtraLight Black"/>
                <a:ea typeface="Mulish ExtraLight Black"/>
                <a:cs typeface="Mulish ExtraLight Black"/>
                <a:sym typeface="Mulish ExtraLight Black"/>
              </a:defRPr>
            </a:pPr>
            <a:r>
              <a:t>NCD Before</a:t>
            </a:r>
            <a:br/>
            <a:r>
              <a:t>the ’94-’96</a:t>
            </a:r>
            <a:br/>
            <a:r>
              <a:t>International Research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5" name="underground-smallgroups.png" descr="underground-smallgroups.png"/>
          <p:cNvPicPr>
            <a:picLocks noChangeAspect="1"/>
          </p:cNvPicPr>
          <p:nvPr/>
        </p:nvPicPr>
        <p:blipFill>
          <a:blip r:embed="rId2">
            <a:extLst/>
          </a:blip>
          <a:stretch>
            <a:fillRect/>
          </a:stretch>
        </p:blipFill>
        <p:spPr>
          <a:xfrm>
            <a:off x="-4644" y="-13379"/>
            <a:ext cx="24425605" cy="13742757"/>
          </a:xfrm>
          <a:prstGeom prst="rect">
            <a:avLst/>
          </a:prstGeom>
          <a:ln w="12700">
            <a:miter lim="400000"/>
          </a:ln>
        </p:spPr>
      </p:pic>
      <p:sp>
        <p:nvSpPr>
          <p:cNvPr id="646" name="Rectangle"/>
          <p:cNvSpPr/>
          <p:nvPr/>
        </p:nvSpPr>
        <p:spPr>
          <a:xfrm rot="10800000">
            <a:off x="16069" y="11685235"/>
            <a:ext cx="24384179" cy="2040380"/>
          </a:xfrm>
          <a:prstGeom prst="rect">
            <a:avLst/>
          </a:prstGeom>
          <a:gradFill>
            <a:gsLst>
              <a:gs pos="0">
                <a:srgbClr val="000000"/>
              </a:gs>
              <a:gs pos="100000">
                <a:srgbClr val="000000">
                  <a:alpha val="0"/>
                </a:srgbClr>
              </a:gs>
            </a:gsLst>
            <a:lin ang="5400000"/>
          </a:gra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647" name="Rectangle"/>
          <p:cNvSpPr/>
          <p:nvPr/>
        </p:nvSpPr>
        <p:spPr>
          <a:xfrm>
            <a:off x="1419" y="-3068"/>
            <a:ext cx="24384179" cy="2040380"/>
          </a:xfrm>
          <a:prstGeom prst="rect">
            <a:avLst/>
          </a:prstGeom>
          <a:gradFill>
            <a:gsLst>
              <a:gs pos="0">
                <a:srgbClr val="000000"/>
              </a:gs>
              <a:gs pos="100000">
                <a:srgbClr val="000000">
                  <a:alpha val="0"/>
                </a:srgbClr>
              </a:gs>
            </a:gsLst>
            <a:lin ang="5400000"/>
          </a:gra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648" name="NCD Underground"/>
          <p:cNvSpPr txBox="1"/>
          <p:nvPr/>
        </p:nvSpPr>
        <p:spPr>
          <a:xfrm>
            <a:off x="3908989" y="393850"/>
            <a:ext cx="16566023" cy="1460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b="1" sz="9600">
                <a:solidFill>
                  <a:srgbClr val="D6D6D6"/>
                </a:solidFill>
                <a:latin typeface="Georgia"/>
                <a:ea typeface="Georgia"/>
                <a:cs typeface="Georgia"/>
                <a:sym typeface="Georgia"/>
              </a:defRPr>
            </a:lvl1pPr>
          </a:lstStyle>
          <a:p>
            <a:pPr/>
            <a:r>
              <a:t>NCD Underground</a:t>
            </a:r>
          </a:p>
        </p:txBody>
      </p:sp>
      <p:sp>
        <p:nvSpPr>
          <p:cNvPr id="649" name="A meeting place for National, Denominational and Quality Characteristic Team Members to collaborate"/>
          <p:cNvSpPr txBox="1"/>
          <p:nvPr/>
        </p:nvSpPr>
        <p:spPr>
          <a:xfrm>
            <a:off x="1298362" y="11765625"/>
            <a:ext cx="21819594" cy="1803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2438339">
              <a:lnSpc>
                <a:spcPct val="100000"/>
              </a:lnSpc>
              <a:spcBef>
                <a:spcPts val="2400"/>
              </a:spcBef>
              <a:defRPr b="1" sz="6000">
                <a:solidFill>
                  <a:srgbClr val="EBEBEB"/>
                </a:solidFill>
                <a:latin typeface="Georgia"/>
                <a:ea typeface="Georgia"/>
                <a:cs typeface="Georgia"/>
                <a:sym typeface="Georgia"/>
              </a:defRPr>
            </a:lvl1pPr>
          </a:lstStyle>
          <a:p>
            <a:pPr>
              <a:defRPr b="0"/>
            </a:pPr>
            <a:r>
              <a:rPr b="1"/>
              <a:t>A meeting place for National, Denominational and Quality Characteristic Team Members to collaborate</a:t>
            </a:r>
          </a:p>
        </p:txBody>
      </p:sp>
      <p:pic>
        <p:nvPicPr>
          <p:cNvPr id="650" name="Logo small.png" descr="Logo small.png"/>
          <p:cNvPicPr>
            <a:picLocks noChangeAspect="1"/>
          </p:cNvPicPr>
          <p:nvPr/>
        </p:nvPicPr>
        <p:blipFill>
          <a:blip r:embed="rId3">
            <a:extLst/>
          </a:blip>
          <a:stretch>
            <a:fillRect/>
          </a:stretch>
        </p:blipFill>
        <p:spPr>
          <a:xfrm>
            <a:off x="22457881" y="323999"/>
            <a:ext cx="1656458" cy="1600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49">
                                            <p:bg/>
                                          </p:spTgt>
                                        </p:tgtEl>
                                        <p:attrNameLst>
                                          <p:attrName>style.visibility</p:attrName>
                                        </p:attrNameLst>
                                      </p:cBhvr>
                                      <p:to>
                                        <p:strVal val="visible"/>
                                      </p:to>
                                    </p:set>
                                    <p:animEffect filter="fade" transition="in">
                                      <p:cBhvr>
                                        <p:cTn id="7" dur="1000"/>
                                        <p:tgtEl>
                                          <p:spTgt spid="64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649">
                                            <p:txEl>
                                              <p:pRg st="0" end="0"/>
                                            </p:txEl>
                                          </p:spTgt>
                                        </p:tgtEl>
                                        <p:attrNameLst>
                                          <p:attrName>style.visibility</p:attrName>
                                        </p:attrNameLst>
                                      </p:cBhvr>
                                      <p:to>
                                        <p:strVal val="visible"/>
                                      </p:to>
                                    </p:set>
                                    <p:animEffect filter="fade" transition="in">
                                      <p:cBhvr>
                                        <p:cTn id="10" dur="1000"/>
                                        <p:tgtEl>
                                          <p:spTgt spid="649">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49" grpId="1"/>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NCD is a process!"/>
          <p:cNvSpPr txBox="1"/>
          <p:nvPr/>
        </p:nvSpPr>
        <p:spPr>
          <a:xfrm>
            <a:off x="1797207" y="5670549"/>
            <a:ext cx="20789586" cy="23749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14400">
                <a:latin typeface="Mulish ExtraLight Black"/>
                <a:ea typeface="Mulish ExtraLight Black"/>
                <a:cs typeface="Mulish ExtraLight Black"/>
                <a:sym typeface="Mulish ExtraLight Black"/>
              </a:defRPr>
            </a:lvl1pPr>
          </a:lstStyle>
          <a:p>
            <a:pPr/>
            <a:r>
              <a:t>NCD is a process!</a:t>
            </a:r>
          </a:p>
        </p:txBody>
      </p:sp>
    </p:spTree>
  </p:cSld>
  <p:clrMapOvr>
    <a:masterClrMapping/>
  </p:clrMapOvr>
  <mc:AlternateContent xmlns:mc="http://schemas.openxmlformats.org/markup-compatibility/2006">
    <mc:Choice xmlns:p14="http://schemas.microsoft.com/office/powerpoint/2010/main" Requires="p14">
      <p:transition spd="fast" advClick="1" p14:dur="750">
        <p:fade/>
      </p:transition>
    </mc:Choice>
    <mc:Fallback>
      <p:transition spd="fast">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 name="A typical NCD “process”"/>
          <p:cNvSpPr txBox="1"/>
          <p:nvPr/>
        </p:nvSpPr>
        <p:spPr>
          <a:xfrm>
            <a:off x="3908989" y="323999"/>
            <a:ext cx="16566023"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A typical NCD “process”</a:t>
            </a:r>
          </a:p>
        </p:txBody>
      </p:sp>
      <p:sp>
        <p:nvSpPr>
          <p:cNvPr id="655" name="Decide to survey"/>
          <p:cNvSpPr txBox="1"/>
          <p:nvPr/>
        </p:nvSpPr>
        <p:spPr>
          <a:xfrm>
            <a:off x="80051" y="8685418"/>
            <a:ext cx="4099433" cy="647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r" defTabSz="2438339">
              <a:lnSpc>
                <a:spcPct val="100000"/>
              </a:lnSpc>
              <a:spcBef>
                <a:spcPts val="2400"/>
              </a:spcBef>
              <a:defRPr sz="3600">
                <a:latin typeface="Mulish ExtraLight Regular"/>
                <a:ea typeface="Mulish ExtraLight Regular"/>
                <a:cs typeface="Mulish ExtraLight Regular"/>
                <a:sym typeface="Mulish ExtraLight Regular"/>
              </a:defRPr>
            </a:lvl1pPr>
          </a:lstStyle>
          <a:p>
            <a:pPr/>
            <a:r>
              <a:t>Decide to survey</a:t>
            </a:r>
          </a:p>
        </p:txBody>
      </p:sp>
      <p:pic>
        <p:nvPicPr>
          <p:cNvPr id="656" name="Logo small.png" descr="Logo small.png"/>
          <p:cNvPicPr>
            <a:picLocks noChangeAspect="1"/>
          </p:cNvPicPr>
          <p:nvPr/>
        </p:nvPicPr>
        <p:blipFill>
          <a:blip r:embed="rId2">
            <a:extLst/>
          </a:blip>
          <a:stretch>
            <a:fillRect/>
          </a:stretch>
        </p:blipFill>
        <p:spPr>
          <a:xfrm>
            <a:off x="11363771" y="11829125"/>
            <a:ext cx="1656458" cy="1600201"/>
          </a:xfrm>
          <a:prstGeom prst="rect">
            <a:avLst/>
          </a:prstGeom>
          <a:ln w="12700">
            <a:miter lim="400000"/>
          </a:ln>
        </p:spPr>
      </p:pic>
      <p:sp>
        <p:nvSpPr>
          <p:cNvPr id="657" name="Jan  Feb  Mar  Apr  May  Jun  Jul  Aug  Sep  Oct  Nov  Dec"/>
          <p:cNvSpPr txBox="1"/>
          <p:nvPr/>
        </p:nvSpPr>
        <p:spPr>
          <a:xfrm>
            <a:off x="1341365" y="10580013"/>
            <a:ext cx="21701271" cy="1028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100000"/>
              </a:lnSpc>
              <a:spcBef>
                <a:spcPts val="2400"/>
              </a:spcBef>
              <a:defRPr sz="6000">
                <a:latin typeface="Mulish ExtraLight Regular"/>
                <a:ea typeface="Mulish ExtraLight Regular"/>
                <a:cs typeface="Mulish ExtraLight Regular"/>
                <a:sym typeface="Mulish ExtraLight Regular"/>
              </a:defRPr>
            </a:lvl1pPr>
          </a:lstStyle>
          <a:p>
            <a:pPr/>
            <a:r>
              <a:t>Jan  Feb  Mar  Apr  May  Jun  Jul  Aug  Sep  Oct  Nov  Dec</a:t>
            </a:r>
          </a:p>
        </p:txBody>
      </p:sp>
      <p:sp>
        <p:nvSpPr>
          <p:cNvPr id="658" name="Line"/>
          <p:cNvSpPr/>
          <p:nvPr/>
        </p:nvSpPr>
        <p:spPr>
          <a:xfrm flipV="1">
            <a:off x="2933115" y="9114157"/>
            <a:ext cx="1574999" cy="1187844"/>
          </a:xfrm>
          <a:prstGeom prst="line">
            <a:avLst/>
          </a:prstGeom>
          <a:ln w="127000">
            <a:solidFill>
              <a:srgbClr val="009051"/>
            </a:solidFill>
            <a:miter lim="400000"/>
          </a:ln>
        </p:spPr>
        <p:txBody>
          <a:bodyPr lIns="50800" tIns="50800" rIns="50800" bIns="50800" anchor="ctr"/>
          <a:lstStyle/>
          <a:p>
            <a:pPr/>
          </a:p>
        </p:txBody>
      </p:sp>
      <p:sp>
        <p:nvSpPr>
          <p:cNvPr id="659" name="Line"/>
          <p:cNvSpPr/>
          <p:nvPr/>
        </p:nvSpPr>
        <p:spPr>
          <a:xfrm flipV="1">
            <a:off x="4479235" y="7143299"/>
            <a:ext cx="1557453" cy="2012132"/>
          </a:xfrm>
          <a:prstGeom prst="line">
            <a:avLst/>
          </a:prstGeom>
          <a:ln w="127000">
            <a:solidFill>
              <a:srgbClr val="009051"/>
            </a:solidFill>
            <a:miter lim="400000"/>
          </a:ln>
        </p:spPr>
        <p:txBody>
          <a:bodyPr lIns="50800" tIns="50800" rIns="50800" bIns="50800" anchor="ctr"/>
          <a:lstStyle/>
          <a:p>
            <a:pPr/>
          </a:p>
        </p:txBody>
      </p:sp>
      <p:sp>
        <p:nvSpPr>
          <p:cNvPr id="660" name="Line"/>
          <p:cNvSpPr/>
          <p:nvPr/>
        </p:nvSpPr>
        <p:spPr>
          <a:xfrm flipV="1">
            <a:off x="5988968" y="2603510"/>
            <a:ext cx="2120041" cy="4591163"/>
          </a:xfrm>
          <a:prstGeom prst="line">
            <a:avLst/>
          </a:prstGeom>
          <a:ln w="127000">
            <a:solidFill>
              <a:srgbClr val="009051"/>
            </a:solidFill>
            <a:miter lim="400000"/>
          </a:ln>
        </p:spPr>
        <p:txBody>
          <a:bodyPr lIns="50800" tIns="50800" rIns="50800" bIns="50800" anchor="ctr"/>
          <a:lstStyle/>
          <a:p>
            <a:pPr/>
          </a:p>
        </p:txBody>
      </p:sp>
      <p:sp>
        <p:nvSpPr>
          <p:cNvPr id="661" name="Line"/>
          <p:cNvSpPr/>
          <p:nvPr/>
        </p:nvSpPr>
        <p:spPr>
          <a:xfrm>
            <a:off x="8049207" y="2612592"/>
            <a:ext cx="1541082" cy="3708503"/>
          </a:xfrm>
          <a:prstGeom prst="line">
            <a:avLst/>
          </a:prstGeom>
          <a:ln w="127000">
            <a:solidFill>
              <a:srgbClr val="009051"/>
            </a:solidFill>
            <a:miter lim="400000"/>
          </a:ln>
        </p:spPr>
        <p:txBody>
          <a:bodyPr lIns="50800" tIns="50800" rIns="50800" bIns="50800" anchor="ctr"/>
          <a:lstStyle/>
          <a:p>
            <a:pPr/>
          </a:p>
        </p:txBody>
      </p:sp>
      <p:sp>
        <p:nvSpPr>
          <p:cNvPr id="662" name="Line"/>
          <p:cNvSpPr/>
          <p:nvPr/>
        </p:nvSpPr>
        <p:spPr>
          <a:xfrm>
            <a:off x="9595328" y="6295114"/>
            <a:ext cx="1790189" cy="1790189"/>
          </a:xfrm>
          <a:prstGeom prst="line">
            <a:avLst/>
          </a:prstGeom>
          <a:ln w="127000">
            <a:solidFill>
              <a:srgbClr val="009051"/>
            </a:solidFill>
            <a:miter lim="400000"/>
          </a:ln>
        </p:spPr>
        <p:txBody>
          <a:bodyPr lIns="50800" tIns="50800" rIns="50800" bIns="50800" anchor="ctr"/>
          <a:lstStyle/>
          <a:p>
            <a:pPr/>
          </a:p>
        </p:txBody>
      </p:sp>
      <p:sp>
        <p:nvSpPr>
          <p:cNvPr id="663" name="Line"/>
          <p:cNvSpPr/>
          <p:nvPr/>
        </p:nvSpPr>
        <p:spPr>
          <a:xfrm>
            <a:off x="11296906" y="8023173"/>
            <a:ext cx="1580316" cy="927057"/>
          </a:xfrm>
          <a:prstGeom prst="line">
            <a:avLst/>
          </a:prstGeom>
          <a:ln w="127000">
            <a:solidFill>
              <a:srgbClr val="009051"/>
            </a:solidFill>
            <a:miter lim="400000"/>
          </a:ln>
        </p:spPr>
        <p:txBody>
          <a:bodyPr lIns="50800" tIns="50800" rIns="50800" bIns="50800" anchor="ctr"/>
          <a:lstStyle/>
          <a:p>
            <a:pPr/>
          </a:p>
        </p:txBody>
      </p:sp>
      <p:sp>
        <p:nvSpPr>
          <p:cNvPr id="664" name="Line"/>
          <p:cNvSpPr/>
          <p:nvPr/>
        </p:nvSpPr>
        <p:spPr>
          <a:xfrm>
            <a:off x="12806638" y="8914314"/>
            <a:ext cx="1580316" cy="927058"/>
          </a:xfrm>
          <a:prstGeom prst="line">
            <a:avLst/>
          </a:prstGeom>
          <a:ln w="127000">
            <a:solidFill>
              <a:srgbClr val="009051"/>
            </a:solidFill>
            <a:miter lim="400000"/>
          </a:ln>
        </p:spPr>
        <p:txBody>
          <a:bodyPr lIns="50800" tIns="50800" rIns="50800" bIns="50800" anchor="ctr"/>
          <a:lstStyle/>
          <a:p>
            <a:pPr/>
          </a:p>
        </p:txBody>
      </p:sp>
      <p:sp>
        <p:nvSpPr>
          <p:cNvPr id="665" name="Line"/>
          <p:cNvSpPr/>
          <p:nvPr/>
        </p:nvSpPr>
        <p:spPr>
          <a:xfrm flipV="1">
            <a:off x="14341771" y="8950229"/>
            <a:ext cx="1821811" cy="855228"/>
          </a:xfrm>
          <a:prstGeom prst="line">
            <a:avLst/>
          </a:prstGeom>
          <a:ln w="127000">
            <a:solidFill>
              <a:srgbClr val="009051"/>
            </a:solidFill>
            <a:miter lim="400000"/>
          </a:ln>
        </p:spPr>
        <p:txBody>
          <a:bodyPr lIns="50800" tIns="50800" rIns="50800" bIns="50800" anchor="ctr"/>
          <a:lstStyle/>
          <a:p>
            <a:pPr/>
          </a:p>
        </p:txBody>
      </p:sp>
      <p:sp>
        <p:nvSpPr>
          <p:cNvPr id="666" name="Line"/>
          <p:cNvSpPr/>
          <p:nvPr/>
        </p:nvSpPr>
        <p:spPr>
          <a:xfrm>
            <a:off x="16142605" y="8955839"/>
            <a:ext cx="1821527" cy="844008"/>
          </a:xfrm>
          <a:prstGeom prst="line">
            <a:avLst/>
          </a:prstGeom>
          <a:ln w="127000">
            <a:solidFill>
              <a:srgbClr val="009051"/>
            </a:solidFill>
            <a:miter lim="400000"/>
          </a:ln>
        </p:spPr>
        <p:txBody>
          <a:bodyPr lIns="50800" tIns="50800" rIns="50800" bIns="50800" anchor="ctr"/>
          <a:lstStyle/>
          <a:p>
            <a:pPr/>
          </a:p>
        </p:txBody>
      </p:sp>
      <p:sp>
        <p:nvSpPr>
          <p:cNvPr id="667" name="Line"/>
          <p:cNvSpPr/>
          <p:nvPr/>
        </p:nvSpPr>
        <p:spPr>
          <a:xfrm>
            <a:off x="17943440" y="9774205"/>
            <a:ext cx="1822185" cy="553246"/>
          </a:xfrm>
          <a:prstGeom prst="line">
            <a:avLst/>
          </a:prstGeom>
          <a:ln w="127000">
            <a:solidFill>
              <a:srgbClr val="009051"/>
            </a:solidFill>
            <a:miter lim="400000"/>
          </a:ln>
        </p:spPr>
        <p:txBody>
          <a:bodyPr lIns="50800" tIns="50800" rIns="50800" bIns="50800" anchor="ctr"/>
          <a:lstStyle/>
          <a:p>
            <a:pPr/>
          </a:p>
        </p:txBody>
      </p:sp>
      <p:sp>
        <p:nvSpPr>
          <p:cNvPr id="668" name="Line"/>
          <p:cNvSpPr/>
          <p:nvPr/>
        </p:nvSpPr>
        <p:spPr>
          <a:xfrm>
            <a:off x="19752943" y="10339706"/>
            <a:ext cx="1586574" cy="52631"/>
          </a:xfrm>
          <a:prstGeom prst="line">
            <a:avLst/>
          </a:prstGeom>
          <a:ln w="127000">
            <a:solidFill>
              <a:srgbClr val="009051"/>
            </a:solidFill>
            <a:miter lim="400000"/>
          </a:ln>
        </p:spPr>
        <p:txBody>
          <a:bodyPr lIns="50800" tIns="50800" rIns="50800" bIns="50800" anchor="ctr"/>
          <a:lstStyle/>
          <a:p>
            <a:pPr/>
          </a:p>
        </p:txBody>
      </p:sp>
      <p:sp>
        <p:nvSpPr>
          <p:cNvPr id="669" name="Initiate survey"/>
          <p:cNvSpPr txBox="1"/>
          <p:nvPr/>
        </p:nvSpPr>
        <p:spPr>
          <a:xfrm>
            <a:off x="1462784" y="6866358"/>
            <a:ext cx="4099433" cy="647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r" defTabSz="2438339">
              <a:lnSpc>
                <a:spcPct val="100000"/>
              </a:lnSpc>
              <a:spcBef>
                <a:spcPts val="2400"/>
              </a:spcBef>
              <a:defRPr sz="3600">
                <a:latin typeface="Mulish ExtraLight Regular"/>
                <a:ea typeface="Mulish ExtraLight Regular"/>
                <a:cs typeface="Mulish ExtraLight Regular"/>
                <a:sym typeface="Mulish ExtraLight Regular"/>
              </a:defRPr>
            </a:lvl1pPr>
          </a:lstStyle>
          <a:p>
            <a:pPr/>
            <a:r>
              <a:t>Initiate survey</a:t>
            </a:r>
          </a:p>
        </p:txBody>
      </p:sp>
      <p:sp>
        <p:nvSpPr>
          <p:cNvPr id="670" name="Survey results revealed and action plan worked on"/>
          <p:cNvSpPr txBox="1"/>
          <p:nvPr/>
        </p:nvSpPr>
        <p:spPr>
          <a:xfrm>
            <a:off x="1432495" y="1999182"/>
            <a:ext cx="6309559" cy="1219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r" defTabSz="2438339">
              <a:lnSpc>
                <a:spcPct val="100000"/>
              </a:lnSpc>
              <a:spcBef>
                <a:spcPts val="2400"/>
              </a:spcBef>
              <a:defRPr sz="3600">
                <a:latin typeface="Mulish ExtraLight Regular"/>
                <a:ea typeface="Mulish ExtraLight Regular"/>
                <a:cs typeface="Mulish ExtraLight Regular"/>
                <a:sym typeface="Mulish ExtraLight Regular"/>
              </a:defRPr>
            </a:pPr>
            <a:r>
              <a:t>Survey results revealed</a:t>
            </a:r>
            <a:br/>
            <a:r>
              <a:t>and action plan worked on</a:t>
            </a:r>
          </a:p>
        </p:txBody>
      </p:sp>
      <p:sp>
        <p:nvSpPr>
          <p:cNvPr id="671" name="Follow up meeting"/>
          <p:cNvSpPr txBox="1"/>
          <p:nvPr/>
        </p:nvSpPr>
        <p:spPr>
          <a:xfrm>
            <a:off x="9783141" y="5789910"/>
            <a:ext cx="4263178" cy="647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defTabSz="2438339">
              <a:lnSpc>
                <a:spcPct val="100000"/>
              </a:lnSpc>
              <a:spcBef>
                <a:spcPts val="2400"/>
              </a:spcBef>
              <a:defRPr sz="3600">
                <a:latin typeface="Mulish ExtraLight Regular"/>
                <a:ea typeface="Mulish ExtraLight Regular"/>
                <a:cs typeface="Mulish ExtraLight Regular"/>
                <a:sym typeface="Mulish ExtraLight Regular"/>
              </a:defRPr>
            </a:lvl1pPr>
          </a:lstStyle>
          <a:p>
            <a:pPr/>
            <a:r>
              <a:t>Follow up meeting</a:t>
            </a:r>
          </a:p>
        </p:txBody>
      </p:sp>
      <p:sp>
        <p:nvSpPr>
          <p:cNvPr id="672" name="The urgent overtakes the important"/>
          <p:cNvSpPr txBox="1"/>
          <p:nvPr/>
        </p:nvSpPr>
        <p:spPr>
          <a:xfrm>
            <a:off x="5993709" y="7588232"/>
            <a:ext cx="4932227" cy="1219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r" defTabSz="2438339">
              <a:lnSpc>
                <a:spcPct val="100000"/>
              </a:lnSpc>
              <a:spcBef>
                <a:spcPts val="2400"/>
              </a:spcBef>
              <a:defRPr sz="3600">
                <a:latin typeface="Mulish ExtraLight Regular"/>
                <a:ea typeface="Mulish ExtraLight Regular"/>
                <a:cs typeface="Mulish ExtraLight Regular"/>
                <a:sym typeface="Mulish ExtraLight Regular"/>
              </a:defRPr>
            </a:lvl1pPr>
          </a:lstStyle>
          <a:p>
            <a:pPr/>
            <a:r>
              <a:t>The urgent overtakes the important</a:t>
            </a:r>
          </a:p>
        </p:txBody>
      </p:sp>
      <p:sp>
        <p:nvSpPr>
          <p:cNvPr id="673" name="Summer holidays"/>
          <p:cNvSpPr txBox="1"/>
          <p:nvPr/>
        </p:nvSpPr>
        <p:spPr>
          <a:xfrm>
            <a:off x="8883856" y="9457901"/>
            <a:ext cx="4932228" cy="647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r" defTabSz="2438339">
              <a:lnSpc>
                <a:spcPct val="100000"/>
              </a:lnSpc>
              <a:spcBef>
                <a:spcPts val="2400"/>
              </a:spcBef>
              <a:defRPr sz="3600">
                <a:latin typeface="Mulish ExtraLight Regular"/>
                <a:ea typeface="Mulish ExtraLight Regular"/>
                <a:cs typeface="Mulish ExtraLight Regular"/>
                <a:sym typeface="Mulish ExtraLight Regular"/>
              </a:defRPr>
            </a:lvl1pPr>
          </a:lstStyle>
          <a:p>
            <a:pPr/>
            <a:r>
              <a:t>Summer holidays</a:t>
            </a:r>
          </a:p>
        </p:txBody>
      </p:sp>
      <p:sp>
        <p:nvSpPr>
          <p:cNvPr id="674" name="Someone remembers we did the NC… something survey"/>
          <p:cNvSpPr txBox="1"/>
          <p:nvPr/>
        </p:nvSpPr>
        <p:spPr>
          <a:xfrm>
            <a:off x="15793096" y="7775501"/>
            <a:ext cx="6439475" cy="1219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r" defTabSz="2438339">
              <a:lnSpc>
                <a:spcPct val="100000"/>
              </a:lnSpc>
              <a:spcBef>
                <a:spcPts val="2400"/>
              </a:spcBef>
              <a:defRPr sz="3600">
                <a:latin typeface="Mulish ExtraLight Regular"/>
                <a:ea typeface="Mulish ExtraLight Regular"/>
                <a:cs typeface="Mulish ExtraLight Regular"/>
                <a:sym typeface="Mulish ExtraLight Regular"/>
              </a:defRPr>
            </a:lvl1pPr>
          </a:lstStyle>
          <a:p>
            <a:pPr/>
            <a:r>
              <a:t>Someone remembers we did the NC… something survey</a:t>
            </a:r>
          </a:p>
        </p:txBody>
      </p:sp>
      <p:sp>
        <p:nvSpPr>
          <p:cNvPr id="675" name="We remember Jesus came to bring life…"/>
          <p:cNvSpPr txBox="1"/>
          <p:nvPr/>
        </p:nvSpPr>
        <p:spPr>
          <a:xfrm>
            <a:off x="19511556" y="9111028"/>
            <a:ext cx="4709638" cy="1219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r" defTabSz="2438339">
              <a:lnSpc>
                <a:spcPct val="100000"/>
              </a:lnSpc>
              <a:spcBef>
                <a:spcPts val="2400"/>
              </a:spcBef>
              <a:defRPr sz="3600">
                <a:latin typeface="Mulish ExtraLight Regular"/>
                <a:ea typeface="Mulish ExtraLight Regular"/>
                <a:cs typeface="Mulish ExtraLight Regular"/>
                <a:sym typeface="Mulish ExtraLight Regular"/>
              </a:defRPr>
            </a:lvl1pPr>
          </a:lstStyle>
          <a:p>
            <a:pPr/>
            <a:r>
              <a:t>We remember Jesus came to bring life…</a:t>
            </a:r>
          </a:p>
        </p:txBody>
      </p:sp>
      <p:sp>
        <p:nvSpPr>
          <p:cNvPr id="676" name="Line"/>
          <p:cNvSpPr/>
          <p:nvPr/>
        </p:nvSpPr>
        <p:spPr>
          <a:xfrm>
            <a:off x="1691669" y="10483701"/>
            <a:ext cx="20790789" cy="1"/>
          </a:xfrm>
          <a:prstGeom prst="line">
            <a:avLst/>
          </a:prstGeom>
          <a:ln w="25400">
            <a:solidFill>
              <a:srgbClr val="000000"/>
            </a:solidFill>
            <a:miter lim="400000"/>
          </a:ln>
        </p:spPr>
        <p:txBody>
          <a:bodyPr lIns="50800" tIns="50800" rIns="50800" bIns="50800" anchor="ctr"/>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58"/>
                                        </p:tgtEl>
                                        <p:attrNameLst>
                                          <p:attrName>style.visibility</p:attrName>
                                        </p:attrNameLst>
                                      </p:cBhvr>
                                      <p:to>
                                        <p:strVal val="visible"/>
                                      </p:to>
                                    </p:set>
                                    <p:animEffect filter="dissolve" transition="in">
                                      <p:cBhvr>
                                        <p:cTn id="7" dur="1000"/>
                                        <p:tgtEl>
                                          <p:spTgt spid="658"/>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655"/>
                                        </p:tgtEl>
                                        <p:attrNameLst>
                                          <p:attrName>style.visibility</p:attrName>
                                        </p:attrNameLst>
                                      </p:cBhvr>
                                      <p:to>
                                        <p:strVal val="visible"/>
                                      </p:to>
                                    </p:set>
                                    <p:animEffect filter="fade" transition="in">
                                      <p:cBhvr>
                                        <p:cTn id="11" dur="1000"/>
                                        <p:tgtEl>
                                          <p:spTgt spid="655"/>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659"/>
                                        </p:tgtEl>
                                        <p:attrNameLst>
                                          <p:attrName>style.visibility</p:attrName>
                                        </p:attrNameLst>
                                      </p:cBhvr>
                                      <p:to>
                                        <p:strVal val="visible"/>
                                      </p:to>
                                    </p:set>
                                    <p:animEffect filter="dissolve" transition="in">
                                      <p:cBhvr>
                                        <p:cTn id="16" dur="1000"/>
                                        <p:tgtEl>
                                          <p:spTgt spid="659"/>
                                        </p:tgtEl>
                                      </p:cBhvr>
                                    </p:animEffect>
                                  </p:childTnLst>
                                </p:cTn>
                              </p:par>
                            </p:childTnLst>
                          </p:cTn>
                        </p:par>
                        <p:par>
                          <p:cTn id="17" fill="hold">
                            <p:stCondLst>
                              <p:cond delay="1000"/>
                            </p:stCondLst>
                            <p:childTnLst>
                              <p:par>
                                <p:cTn id="18" presetClass="entr" nodeType="afterEffect" presetID="10" grpId="4" fill="hold">
                                  <p:stCondLst>
                                    <p:cond delay="0"/>
                                  </p:stCondLst>
                                  <p:iterate type="el" backwards="0">
                                    <p:tmAbs val="0"/>
                                  </p:iterate>
                                  <p:childTnLst>
                                    <p:set>
                                      <p:cBhvr>
                                        <p:cTn id="19" fill="hold"/>
                                        <p:tgtEl>
                                          <p:spTgt spid="669"/>
                                        </p:tgtEl>
                                        <p:attrNameLst>
                                          <p:attrName>style.visibility</p:attrName>
                                        </p:attrNameLst>
                                      </p:cBhvr>
                                      <p:to>
                                        <p:strVal val="visible"/>
                                      </p:to>
                                    </p:set>
                                    <p:animEffect filter="fade" transition="in">
                                      <p:cBhvr>
                                        <p:cTn id="20" dur="1000"/>
                                        <p:tgtEl>
                                          <p:spTgt spid="669"/>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660"/>
                                        </p:tgtEl>
                                        <p:attrNameLst>
                                          <p:attrName>style.visibility</p:attrName>
                                        </p:attrNameLst>
                                      </p:cBhvr>
                                      <p:to>
                                        <p:strVal val="visible"/>
                                      </p:to>
                                    </p:set>
                                    <p:animEffect filter="dissolve" transition="in">
                                      <p:cBhvr>
                                        <p:cTn id="25" dur="1000"/>
                                        <p:tgtEl>
                                          <p:spTgt spid="660"/>
                                        </p:tgtEl>
                                      </p:cBhvr>
                                    </p:animEffect>
                                  </p:childTnLst>
                                </p:cTn>
                              </p:par>
                            </p:childTnLst>
                          </p:cTn>
                        </p:par>
                        <p:par>
                          <p:cTn id="26" fill="hold">
                            <p:stCondLst>
                              <p:cond delay="1000"/>
                            </p:stCondLst>
                            <p:childTnLst>
                              <p:par>
                                <p:cTn id="27" presetClass="entr" nodeType="afterEffect" presetID="10" grpId="6" fill="hold">
                                  <p:stCondLst>
                                    <p:cond delay="0"/>
                                  </p:stCondLst>
                                  <p:iterate type="el" backwards="0">
                                    <p:tmAbs val="0"/>
                                  </p:iterate>
                                  <p:childTnLst>
                                    <p:set>
                                      <p:cBhvr>
                                        <p:cTn id="28" fill="hold"/>
                                        <p:tgtEl>
                                          <p:spTgt spid="670"/>
                                        </p:tgtEl>
                                        <p:attrNameLst>
                                          <p:attrName>style.visibility</p:attrName>
                                        </p:attrNameLst>
                                      </p:cBhvr>
                                      <p:to>
                                        <p:strVal val="visible"/>
                                      </p:to>
                                    </p:set>
                                    <p:animEffect filter="fade" transition="in">
                                      <p:cBhvr>
                                        <p:cTn id="29" dur="1000"/>
                                        <p:tgtEl>
                                          <p:spTgt spid="670"/>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ID="9" grpId="7" fill="hold">
                                  <p:stCondLst>
                                    <p:cond delay="0"/>
                                  </p:stCondLst>
                                  <p:iterate type="el" backwards="0">
                                    <p:tmAbs val="0"/>
                                  </p:iterate>
                                  <p:childTnLst>
                                    <p:set>
                                      <p:cBhvr>
                                        <p:cTn id="33" fill="hold"/>
                                        <p:tgtEl>
                                          <p:spTgt spid="661"/>
                                        </p:tgtEl>
                                        <p:attrNameLst>
                                          <p:attrName>style.visibility</p:attrName>
                                        </p:attrNameLst>
                                      </p:cBhvr>
                                      <p:to>
                                        <p:strVal val="visible"/>
                                      </p:to>
                                    </p:set>
                                    <p:animEffect filter="dissolve" transition="in">
                                      <p:cBhvr>
                                        <p:cTn id="34" dur="1000"/>
                                        <p:tgtEl>
                                          <p:spTgt spid="661"/>
                                        </p:tgtEl>
                                      </p:cBhvr>
                                    </p:animEffect>
                                  </p:childTnLst>
                                </p:cTn>
                              </p:par>
                            </p:childTnLst>
                          </p:cTn>
                        </p:par>
                        <p:par>
                          <p:cTn id="35" fill="hold">
                            <p:stCondLst>
                              <p:cond delay="1000"/>
                            </p:stCondLst>
                            <p:childTnLst>
                              <p:par>
                                <p:cTn id="36" presetClass="entr" nodeType="afterEffect" presetID="10" grpId="8" fill="hold">
                                  <p:stCondLst>
                                    <p:cond delay="0"/>
                                  </p:stCondLst>
                                  <p:iterate type="el" backwards="0">
                                    <p:tmAbs val="0"/>
                                  </p:iterate>
                                  <p:childTnLst>
                                    <p:set>
                                      <p:cBhvr>
                                        <p:cTn id="37" fill="hold"/>
                                        <p:tgtEl>
                                          <p:spTgt spid="671"/>
                                        </p:tgtEl>
                                        <p:attrNameLst>
                                          <p:attrName>style.visibility</p:attrName>
                                        </p:attrNameLst>
                                      </p:cBhvr>
                                      <p:to>
                                        <p:strVal val="visible"/>
                                      </p:to>
                                    </p:set>
                                    <p:animEffect filter="fade" transition="in">
                                      <p:cBhvr>
                                        <p:cTn id="38" dur="1000"/>
                                        <p:tgtEl>
                                          <p:spTgt spid="671"/>
                                        </p:tgtEl>
                                      </p:cBhvr>
                                    </p:animEffect>
                                  </p:childTnLst>
                                </p:cTn>
                              </p:par>
                            </p:childTnLst>
                          </p:cTn>
                        </p:par>
                      </p:childTnLst>
                    </p:cTn>
                  </p:par>
                  <p:par>
                    <p:cTn id="39" fill="hold">
                      <p:stCondLst>
                        <p:cond delay="indefinite"/>
                      </p:stCondLst>
                      <p:childTnLst>
                        <p:par>
                          <p:cTn id="40" fill="hold">
                            <p:stCondLst>
                              <p:cond delay="0"/>
                            </p:stCondLst>
                            <p:childTnLst>
                              <p:par>
                                <p:cTn id="41" presetClass="entr" nodeType="clickEffect" presetID="9" grpId="9" fill="hold">
                                  <p:stCondLst>
                                    <p:cond delay="0"/>
                                  </p:stCondLst>
                                  <p:iterate type="el" backwards="0">
                                    <p:tmAbs val="0"/>
                                  </p:iterate>
                                  <p:childTnLst>
                                    <p:set>
                                      <p:cBhvr>
                                        <p:cTn id="42" fill="hold"/>
                                        <p:tgtEl>
                                          <p:spTgt spid="662"/>
                                        </p:tgtEl>
                                        <p:attrNameLst>
                                          <p:attrName>style.visibility</p:attrName>
                                        </p:attrNameLst>
                                      </p:cBhvr>
                                      <p:to>
                                        <p:strVal val="visible"/>
                                      </p:to>
                                    </p:set>
                                    <p:animEffect filter="dissolve" transition="in">
                                      <p:cBhvr>
                                        <p:cTn id="43" dur="1000"/>
                                        <p:tgtEl>
                                          <p:spTgt spid="662"/>
                                        </p:tgtEl>
                                      </p:cBhvr>
                                    </p:animEffect>
                                  </p:childTnLst>
                                </p:cTn>
                              </p:par>
                            </p:childTnLst>
                          </p:cTn>
                        </p:par>
                        <p:par>
                          <p:cTn id="44" fill="hold">
                            <p:stCondLst>
                              <p:cond delay="1000"/>
                            </p:stCondLst>
                            <p:childTnLst>
                              <p:par>
                                <p:cTn id="45" presetClass="entr" nodeType="afterEffect" presetID="10" grpId="10" fill="hold">
                                  <p:stCondLst>
                                    <p:cond delay="0"/>
                                  </p:stCondLst>
                                  <p:iterate type="el" backwards="0">
                                    <p:tmAbs val="0"/>
                                  </p:iterate>
                                  <p:childTnLst>
                                    <p:set>
                                      <p:cBhvr>
                                        <p:cTn id="46" fill="hold"/>
                                        <p:tgtEl>
                                          <p:spTgt spid="672"/>
                                        </p:tgtEl>
                                        <p:attrNameLst>
                                          <p:attrName>style.visibility</p:attrName>
                                        </p:attrNameLst>
                                      </p:cBhvr>
                                      <p:to>
                                        <p:strVal val="visible"/>
                                      </p:to>
                                    </p:set>
                                    <p:animEffect filter="fade" transition="in">
                                      <p:cBhvr>
                                        <p:cTn id="47" dur="1000"/>
                                        <p:tgtEl>
                                          <p:spTgt spid="672"/>
                                        </p:tgtEl>
                                      </p:cBhvr>
                                    </p:animEffect>
                                  </p:childTnLst>
                                </p:cTn>
                              </p:par>
                            </p:childTnLst>
                          </p:cTn>
                        </p:par>
                      </p:childTnLst>
                    </p:cTn>
                  </p:par>
                  <p:par>
                    <p:cTn id="48" fill="hold">
                      <p:stCondLst>
                        <p:cond delay="indefinite"/>
                      </p:stCondLst>
                      <p:childTnLst>
                        <p:par>
                          <p:cTn id="49" fill="hold">
                            <p:stCondLst>
                              <p:cond delay="0"/>
                            </p:stCondLst>
                            <p:childTnLst>
                              <p:par>
                                <p:cTn id="50" presetClass="entr" nodeType="clickEffect" presetID="9" grpId="11" fill="hold">
                                  <p:stCondLst>
                                    <p:cond delay="0"/>
                                  </p:stCondLst>
                                  <p:iterate type="el" backwards="0">
                                    <p:tmAbs val="0"/>
                                  </p:iterate>
                                  <p:childTnLst>
                                    <p:set>
                                      <p:cBhvr>
                                        <p:cTn id="51" fill="hold"/>
                                        <p:tgtEl>
                                          <p:spTgt spid="663"/>
                                        </p:tgtEl>
                                        <p:attrNameLst>
                                          <p:attrName>style.visibility</p:attrName>
                                        </p:attrNameLst>
                                      </p:cBhvr>
                                      <p:to>
                                        <p:strVal val="visible"/>
                                      </p:to>
                                    </p:set>
                                    <p:animEffect filter="dissolve" transition="in">
                                      <p:cBhvr>
                                        <p:cTn id="52" dur="1000"/>
                                        <p:tgtEl>
                                          <p:spTgt spid="663"/>
                                        </p:tgtEl>
                                      </p:cBhvr>
                                    </p:animEffect>
                                  </p:childTnLst>
                                </p:cTn>
                              </p:par>
                            </p:childTnLst>
                          </p:cTn>
                        </p:par>
                        <p:par>
                          <p:cTn id="53" fill="hold">
                            <p:stCondLst>
                              <p:cond delay="1000"/>
                            </p:stCondLst>
                            <p:childTnLst>
                              <p:par>
                                <p:cTn id="54" presetClass="entr" nodeType="afterEffect" presetID="9" grpId="12" fill="hold">
                                  <p:stCondLst>
                                    <p:cond delay="0"/>
                                  </p:stCondLst>
                                  <p:iterate type="el" backwards="0">
                                    <p:tmAbs val="0"/>
                                  </p:iterate>
                                  <p:childTnLst>
                                    <p:set>
                                      <p:cBhvr>
                                        <p:cTn id="55" fill="hold"/>
                                        <p:tgtEl>
                                          <p:spTgt spid="664"/>
                                        </p:tgtEl>
                                        <p:attrNameLst>
                                          <p:attrName>style.visibility</p:attrName>
                                        </p:attrNameLst>
                                      </p:cBhvr>
                                      <p:to>
                                        <p:strVal val="visible"/>
                                      </p:to>
                                    </p:set>
                                    <p:animEffect filter="dissolve" transition="in">
                                      <p:cBhvr>
                                        <p:cTn id="56" dur="1000"/>
                                        <p:tgtEl>
                                          <p:spTgt spid="664"/>
                                        </p:tgtEl>
                                      </p:cBhvr>
                                    </p:animEffect>
                                  </p:childTnLst>
                                </p:cTn>
                              </p:par>
                            </p:childTnLst>
                          </p:cTn>
                        </p:par>
                        <p:par>
                          <p:cTn id="57" fill="hold">
                            <p:stCondLst>
                              <p:cond delay="2000"/>
                            </p:stCondLst>
                            <p:childTnLst>
                              <p:par>
                                <p:cTn id="58" presetClass="entr" nodeType="afterEffect" presetID="10" grpId="13" fill="hold">
                                  <p:stCondLst>
                                    <p:cond delay="0"/>
                                  </p:stCondLst>
                                  <p:iterate type="el" backwards="0">
                                    <p:tmAbs val="0"/>
                                  </p:iterate>
                                  <p:childTnLst>
                                    <p:set>
                                      <p:cBhvr>
                                        <p:cTn id="59" fill="hold"/>
                                        <p:tgtEl>
                                          <p:spTgt spid="673"/>
                                        </p:tgtEl>
                                        <p:attrNameLst>
                                          <p:attrName>style.visibility</p:attrName>
                                        </p:attrNameLst>
                                      </p:cBhvr>
                                      <p:to>
                                        <p:strVal val="visible"/>
                                      </p:to>
                                    </p:set>
                                    <p:animEffect filter="fade" transition="in">
                                      <p:cBhvr>
                                        <p:cTn id="60" dur="1000"/>
                                        <p:tgtEl>
                                          <p:spTgt spid="673"/>
                                        </p:tgtEl>
                                      </p:cBhvr>
                                    </p:animEffect>
                                  </p:childTnLst>
                                </p:cTn>
                              </p:par>
                            </p:childTnLst>
                          </p:cTn>
                        </p:par>
                      </p:childTnLst>
                    </p:cTn>
                  </p:par>
                  <p:par>
                    <p:cTn id="61" fill="hold">
                      <p:stCondLst>
                        <p:cond delay="indefinite"/>
                      </p:stCondLst>
                      <p:childTnLst>
                        <p:par>
                          <p:cTn id="62" fill="hold">
                            <p:stCondLst>
                              <p:cond delay="0"/>
                            </p:stCondLst>
                            <p:childTnLst>
                              <p:par>
                                <p:cTn id="63" presetClass="entr" nodeType="clickEffect" presetID="9" grpId="14" fill="hold">
                                  <p:stCondLst>
                                    <p:cond delay="0"/>
                                  </p:stCondLst>
                                  <p:iterate type="el" backwards="0">
                                    <p:tmAbs val="0"/>
                                  </p:iterate>
                                  <p:childTnLst>
                                    <p:set>
                                      <p:cBhvr>
                                        <p:cTn id="64" fill="hold"/>
                                        <p:tgtEl>
                                          <p:spTgt spid="665"/>
                                        </p:tgtEl>
                                        <p:attrNameLst>
                                          <p:attrName>style.visibility</p:attrName>
                                        </p:attrNameLst>
                                      </p:cBhvr>
                                      <p:to>
                                        <p:strVal val="visible"/>
                                      </p:to>
                                    </p:set>
                                    <p:animEffect filter="dissolve" transition="in">
                                      <p:cBhvr>
                                        <p:cTn id="65" dur="1000"/>
                                        <p:tgtEl>
                                          <p:spTgt spid="665"/>
                                        </p:tgtEl>
                                      </p:cBhvr>
                                    </p:animEffect>
                                  </p:childTnLst>
                                </p:cTn>
                              </p:par>
                            </p:childTnLst>
                          </p:cTn>
                        </p:par>
                        <p:par>
                          <p:cTn id="66" fill="hold">
                            <p:stCondLst>
                              <p:cond delay="1000"/>
                            </p:stCondLst>
                            <p:childTnLst>
                              <p:par>
                                <p:cTn id="67" presetClass="entr" nodeType="afterEffect" presetID="10" grpId="15" fill="hold">
                                  <p:stCondLst>
                                    <p:cond delay="0"/>
                                  </p:stCondLst>
                                  <p:iterate type="el" backwards="0">
                                    <p:tmAbs val="0"/>
                                  </p:iterate>
                                  <p:childTnLst>
                                    <p:set>
                                      <p:cBhvr>
                                        <p:cTn id="68" fill="hold"/>
                                        <p:tgtEl>
                                          <p:spTgt spid="674"/>
                                        </p:tgtEl>
                                        <p:attrNameLst>
                                          <p:attrName>style.visibility</p:attrName>
                                        </p:attrNameLst>
                                      </p:cBhvr>
                                      <p:to>
                                        <p:strVal val="visible"/>
                                      </p:to>
                                    </p:set>
                                    <p:animEffect filter="fade" transition="in">
                                      <p:cBhvr>
                                        <p:cTn id="69" dur="1000"/>
                                        <p:tgtEl>
                                          <p:spTgt spid="674"/>
                                        </p:tgtEl>
                                      </p:cBhvr>
                                    </p:animEffect>
                                  </p:childTnLst>
                                </p:cTn>
                              </p:par>
                            </p:childTnLst>
                          </p:cTn>
                        </p:par>
                      </p:childTnLst>
                    </p:cTn>
                  </p:par>
                  <p:par>
                    <p:cTn id="70" fill="hold">
                      <p:stCondLst>
                        <p:cond delay="indefinite"/>
                      </p:stCondLst>
                      <p:childTnLst>
                        <p:par>
                          <p:cTn id="71" fill="hold">
                            <p:stCondLst>
                              <p:cond delay="0"/>
                            </p:stCondLst>
                            <p:childTnLst>
                              <p:par>
                                <p:cTn id="72" presetClass="entr" nodeType="clickEffect" presetID="9" grpId="16" fill="hold">
                                  <p:stCondLst>
                                    <p:cond delay="0"/>
                                  </p:stCondLst>
                                  <p:iterate type="el" backwards="0">
                                    <p:tmAbs val="0"/>
                                  </p:iterate>
                                  <p:childTnLst>
                                    <p:set>
                                      <p:cBhvr>
                                        <p:cTn id="73" fill="hold"/>
                                        <p:tgtEl>
                                          <p:spTgt spid="666"/>
                                        </p:tgtEl>
                                        <p:attrNameLst>
                                          <p:attrName>style.visibility</p:attrName>
                                        </p:attrNameLst>
                                      </p:cBhvr>
                                      <p:to>
                                        <p:strVal val="visible"/>
                                      </p:to>
                                    </p:set>
                                    <p:animEffect filter="dissolve" transition="in">
                                      <p:cBhvr>
                                        <p:cTn id="74" dur="1000"/>
                                        <p:tgtEl>
                                          <p:spTgt spid="666"/>
                                        </p:tgtEl>
                                      </p:cBhvr>
                                    </p:animEffect>
                                  </p:childTnLst>
                                </p:cTn>
                              </p:par>
                            </p:childTnLst>
                          </p:cTn>
                        </p:par>
                        <p:par>
                          <p:cTn id="75" fill="hold">
                            <p:stCondLst>
                              <p:cond delay="1000"/>
                            </p:stCondLst>
                            <p:childTnLst>
                              <p:par>
                                <p:cTn id="76" presetClass="entr" nodeType="afterEffect" presetID="9" grpId="17" fill="hold">
                                  <p:stCondLst>
                                    <p:cond delay="0"/>
                                  </p:stCondLst>
                                  <p:iterate type="el" backwards="0">
                                    <p:tmAbs val="0"/>
                                  </p:iterate>
                                  <p:childTnLst>
                                    <p:set>
                                      <p:cBhvr>
                                        <p:cTn id="77" fill="hold"/>
                                        <p:tgtEl>
                                          <p:spTgt spid="667"/>
                                        </p:tgtEl>
                                        <p:attrNameLst>
                                          <p:attrName>style.visibility</p:attrName>
                                        </p:attrNameLst>
                                      </p:cBhvr>
                                      <p:to>
                                        <p:strVal val="visible"/>
                                      </p:to>
                                    </p:set>
                                    <p:animEffect filter="dissolve" transition="in">
                                      <p:cBhvr>
                                        <p:cTn id="78" dur="1000"/>
                                        <p:tgtEl>
                                          <p:spTgt spid="667"/>
                                        </p:tgtEl>
                                      </p:cBhvr>
                                    </p:animEffect>
                                  </p:childTnLst>
                                </p:cTn>
                              </p:par>
                            </p:childTnLst>
                          </p:cTn>
                        </p:par>
                        <p:par>
                          <p:cTn id="79" fill="hold">
                            <p:stCondLst>
                              <p:cond delay="2000"/>
                            </p:stCondLst>
                            <p:childTnLst>
                              <p:par>
                                <p:cTn id="80" presetClass="entr" nodeType="afterEffect" presetID="9" grpId="18" fill="hold">
                                  <p:stCondLst>
                                    <p:cond delay="0"/>
                                  </p:stCondLst>
                                  <p:iterate type="el" backwards="0">
                                    <p:tmAbs val="0"/>
                                  </p:iterate>
                                  <p:childTnLst>
                                    <p:set>
                                      <p:cBhvr>
                                        <p:cTn id="81" fill="hold"/>
                                        <p:tgtEl>
                                          <p:spTgt spid="668"/>
                                        </p:tgtEl>
                                        <p:attrNameLst>
                                          <p:attrName>style.visibility</p:attrName>
                                        </p:attrNameLst>
                                      </p:cBhvr>
                                      <p:to>
                                        <p:strVal val="visible"/>
                                      </p:to>
                                    </p:set>
                                    <p:animEffect filter="dissolve" transition="in">
                                      <p:cBhvr>
                                        <p:cTn id="82" dur="1000"/>
                                        <p:tgtEl>
                                          <p:spTgt spid="668"/>
                                        </p:tgtEl>
                                      </p:cBhvr>
                                    </p:animEffect>
                                  </p:childTnLst>
                                </p:cTn>
                              </p:par>
                            </p:childTnLst>
                          </p:cTn>
                        </p:par>
                        <p:par>
                          <p:cTn id="83" fill="hold">
                            <p:stCondLst>
                              <p:cond delay="3000"/>
                            </p:stCondLst>
                            <p:childTnLst>
                              <p:par>
                                <p:cTn id="84" presetClass="entr" nodeType="afterEffect" presetID="10" grpId="19" fill="hold">
                                  <p:stCondLst>
                                    <p:cond delay="0"/>
                                  </p:stCondLst>
                                  <p:iterate type="el" backwards="0">
                                    <p:tmAbs val="0"/>
                                  </p:iterate>
                                  <p:childTnLst>
                                    <p:set>
                                      <p:cBhvr>
                                        <p:cTn id="85" fill="hold"/>
                                        <p:tgtEl>
                                          <p:spTgt spid="675"/>
                                        </p:tgtEl>
                                        <p:attrNameLst>
                                          <p:attrName>style.visibility</p:attrName>
                                        </p:attrNameLst>
                                      </p:cBhvr>
                                      <p:to>
                                        <p:strVal val="visible"/>
                                      </p:to>
                                    </p:set>
                                    <p:animEffect filter="fade" transition="in">
                                      <p:cBhvr>
                                        <p:cTn id="86" dur="1000"/>
                                        <p:tgtEl>
                                          <p:spTgt spid="6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3" grpId="11"/>
      <p:bldP build="whole" bldLvl="1" animBg="1" rev="0" advAuto="0" spid="662" grpId="9"/>
      <p:bldP build="whole" bldLvl="1" animBg="1" rev="0" advAuto="0" spid="671" grpId="8"/>
      <p:bldP build="whole" bldLvl="1" animBg="1" rev="0" advAuto="0" spid="673" grpId="13"/>
      <p:bldP build="whole" bldLvl="1" animBg="1" rev="0" advAuto="0" spid="666" grpId="16"/>
      <p:bldP build="whole" bldLvl="1" animBg="1" rev="0" advAuto="0" spid="672" grpId="10"/>
      <p:bldP build="whole" bldLvl="1" animBg="1" rev="0" advAuto="0" spid="660" grpId="5"/>
      <p:bldP build="whole" bldLvl="1" animBg="1" rev="0" advAuto="0" spid="665" grpId="14"/>
      <p:bldP build="whole" bldLvl="1" animBg="1" rev="0" advAuto="0" spid="659" grpId="3"/>
      <p:bldP build="whole" bldLvl="1" animBg="1" rev="0" advAuto="0" spid="661" grpId="7"/>
      <p:bldP build="whole" bldLvl="1" animBg="1" rev="0" advAuto="0" spid="664" grpId="12"/>
      <p:bldP build="whole" bldLvl="1" animBg="1" rev="0" advAuto="0" spid="669" grpId="4"/>
      <p:bldP build="whole" bldLvl="1" animBg="1" rev="0" advAuto="0" spid="655" grpId="2"/>
      <p:bldP build="whole" bldLvl="1" animBg="1" rev="0" advAuto="0" spid="667" grpId="17"/>
      <p:bldP build="whole" bldLvl="1" animBg="1" rev="0" advAuto="0" spid="668" grpId="18"/>
      <p:bldP build="whole" bldLvl="1" animBg="1" rev="0" advAuto="0" spid="675" grpId="19"/>
      <p:bldP build="whole" bldLvl="1" animBg="1" rev="0" advAuto="0" spid="674" grpId="15"/>
      <p:bldP build="whole" bldLvl="1" animBg="1" rev="0" advAuto="0" spid="670" grpId="6"/>
      <p:bldP build="whole" bldLvl="1" animBg="1" rev="0" advAuto="0" spid="658" grpId="1"/>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8" name="The waking hours in a week and typical time in church activities."/>
          <p:cNvSpPr txBox="1"/>
          <p:nvPr/>
        </p:nvSpPr>
        <p:spPr>
          <a:xfrm>
            <a:off x="5396800" y="3003949"/>
            <a:ext cx="13590400" cy="20810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spcBef>
                <a:spcPts val="0"/>
              </a:spcBef>
              <a:defRPr spc="-59" sz="6000">
                <a:solidFill>
                  <a:srgbClr val="424242"/>
                </a:solidFill>
                <a:latin typeface="Mulish ExtraLight Regular"/>
                <a:ea typeface="Mulish ExtraLight Regular"/>
                <a:cs typeface="Mulish ExtraLight Regular"/>
                <a:sym typeface="Mulish ExtraLight Regular"/>
              </a:defRPr>
            </a:lvl1pPr>
          </a:lstStyle>
          <a:p>
            <a:pPr/>
            <a:r>
              <a:t>The waking hours in a week and typical time in church activities.</a:t>
            </a:r>
          </a:p>
        </p:txBody>
      </p:sp>
      <p:sp>
        <p:nvSpPr>
          <p:cNvPr id="679" name="Rectangle"/>
          <p:cNvSpPr/>
          <p:nvPr/>
        </p:nvSpPr>
        <p:spPr>
          <a:xfrm>
            <a:off x="762000" y="6604295"/>
            <a:ext cx="22860000" cy="507410"/>
          </a:xfrm>
          <a:prstGeom prst="rect">
            <a:avLst/>
          </a:prstGeom>
          <a:solidFill>
            <a:srgbClr val="45B43B"/>
          </a:solidFill>
          <a:ln w="12700">
            <a:miter lim="400000"/>
          </a:ln>
        </p:spPr>
        <p:txBody>
          <a:bodyPr lIns="50800" tIns="50800" rIns="50800" bIns="50800" anchor="ctr"/>
          <a:lstStyle/>
          <a:p>
            <a:pPr algn="ctr" defTabSz="825500">
              <a:lnSpc>
                <a:spcPct val="100000"/>
              </a:lnSpc>
              <a:spcBef>
                <a:spcPts val="0"/>
              </a:spcBef>
              <a:defRPr sz="3200">
                <a:latin typeface="Graphik"/>
                <a:ea typeface="Graphik"/>
                <a:cs typeface="Graphik"/>
                <a:sym typeface="Graphik"/>
              </a:defRPr>
            </a:pPr>
          </a:p>
        </p:txBody>
      </p:sp>
      <p:sp>
        <p:nvSpPr>
          <p:cNvPr id="680" name="Rectangle"/>
          <p:cNvSpPr/>
          <p:nvPr/>
        </p:nvSpPr>
        <p:spPr>
          <a:xfrm>
            <a:off x="22468149" y="6604295"/>
            <a:ext cx="1143001" cy="507410"/>
          </a:xfrm>
          <a:prstGeom prst="rect">
            <a:avLst/>
          </a:prstGeom>
          <a:solidFill>
            <a:srgbClr val="FFBD16"/>
          </a:solidFill>
          <a:ln w="12700">
            <a:miter lim="400000"/>
          </a:ln>
        </p:spPr>
        <p:txBody>
          <a:bodyPr lIns="50800" tIns="50800" rIns="50800" bIns="50800" anchor="ctr"/>
          <a:lstStyle/>
          <a:p>
            <a:pPr algn="ctr" defTabSz="825500">
              <a:lnSpc>
                <a:spcPct val="100000"/>
              </a:lnSpc>
              <a:spcBef>
                <a:spcPts val="0"/>
              </a:spcBef>
              <a:defRPr sz="3200">
                <a:latin typeface="Graphik"/>
                <a:ea typeface="Graphik"/>
                <a:cs typeface="Graphik"/>
                <a:sym typeface="Graphik"/>
              </a:defRPr>
            </a:pPr>
          </a:p>
        </p:txBody>
      </p:sp>
      <p:sp>
        <p:nvSpPr>
          <p:cNvPr id="681" name="How can we walk more consistently with our people, helping them stay on the journey to life?"/>
          <p:cNvSpPr txBox="1"/>
          <p:nvPr/>
        </p:nvSpPr>
        <p:spPr>
          <a:xfrm>
            <a:off x="5287532" y="7596831"/>
            <a:ext cx="13808936" cy="37471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i="1" spc="-59" sz="6000">
                <a:solidFill>
                  <a:srgbClr val="424242"/>
                </a:solidFill>
                <a:latin typeface="Mulish ExtraLight Black"/>
                <a:ea typeface="Mulish ExtraLight Black"/>
                <a:cs typeface="Mulish ExtraLight Black"/>
                <a:sym typeface="Mulish ExtraLight Black"/>
              </a:defRPr>
            </a:lvl1pPr>
          </a:lstStyle>
          <a:p>
            <a:pPr/>
            <a:r>
              <a:t>How can we walk more consistently with our people, helping them stay on the journey to life?</a:t>
            </a:r>
          </a:p>
        </p:txBody>
      </p:sp>
      <p:sp>
        <p:nvSpPr>
          <p:cNvPr id="682" name="Weekly and Daily Rhythms"/>
          <p:cNvSpPr txBox="1"/>
          <p:nvPr/>
        </p:nvSpPr>
        <p:spPr>
          <a:xfrm>
            <a:off x="-409943" y="368449"/>
            <a:ext cx="25203887" cy="15113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000">
                <a:latin typeface="Mulish ExtraLight Black"/>
                <a:ea typeface="Mulish ExtraLight Black"/>
                <a:cs typeface="Mulish ExtraLight Black"/>
                <a:sym typeface="Mulish ExtraLight Black"/>
              </a:defRPr>
            </a:lvl1pPr>
          </a:lstStyle>
          <a:p>
            <a:pPr/>
            <a:r>
              <a:t>Weekly and Daily Rhythms</a:t>
            </a:r>
          </a:p>
        </p:txBody>
      </p:sp>
      <p:pic>
        <p:nvPicPr>
          <p:cNvPr id="683" name="Logo small.png" descr="Logo small.png"/>
          <p:cNvPicPr>
            <a:picLocks noChangeAspect="1"/>
          </p:cNvPicPr>
          <p:nvPr/>
        </p:nvPicPr>
        <p:blipFill>
          <a:blip r:embed="rId2">
            <a:extLst/>
          </a:blip>
          <a:stretch>
            <a:fillRect/>
          </a:stretch>
        </p:blipFill>
        <p:spPr>
          <a:xfrm>
            <a:off x="11363771" y="11829125"/>
            <a:ext cx="1656458" cy="1600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679"/>
                                        </p:tgtEl>
                                        <p:attrNameLst>
                                          <p:attrName>style.visibility</p:attrName>
                                        </p:attrNameLst>
                                      </p:cBhvr>
                                      <p:to>
                                        <p:strVal val="visible"/>
                                      </p:to>
                                    </p:set>
                                    <p:animEffect filter="wipe(left)" transition="in">
                                      <p:cBhvr>
                                        <p:cTn id="7" dur="2000"/>
                                        <p:tgtEl>
                                          <p:spTgt spid="679"/>
                                        </p:tgtEl>
                                      </p:cBhvr>
                                    </p:animEffect>
                                  </p:childTnLst>
                                </p:cTn>
                              </p:par>
                            </p:childTnLst>
                          </p:cTn>
                        </p:par>
                        <p:par>
                          <p:cTn id="8" fill="hold">
                            <p:stCondLst>
                              <p:cond delay="2000"/>
                            </p:stCondLst>
                            <p:childTnLst>
                              <p:par>
                                <p:cTn id="9" presetClass="entr" nodeType="afterEffect" presetSubtype="4" presetID="2" grpId="2" fill="hold">
                                  <p:stCondLst>
                                    <p:cond delay="0"/>
                                  </p:stCondLst>
                                  <p:iterate type="el" backwards="0">
                                    <p:tmAbs val="0"/>
                                  </p:iterate>
                                  <p:childTnLst>
                                    <p:set>
                                      <p:cBhvr>
                                        <p:cTn id="10" fill="hold"/>
                                        <p:tgtEl>
                                          <p:spTgt spid="678"/>
                                        </p:tgtEl>
                                        <p:attrNameLst>
                                          <p:attrName>style.visibility</p:attrName>
                                        </p:attrNameLst>
                                      </p:cBhvr>
                                      <p:to>
                                        <p:strVal val="visible"/>
                                      </p:to>
                                    </p:set>
                                    <p:anim calcmode="lin" valueType="num">
                                      <p:cBhvr>
                                        <p:cTn id="11" dur="1000" fill="hold"/>
                                        <p:tgtEl>
                                          <p:spTgt spid="678"/>
                                        </p:tgtEl>
                                        <p:attrNameLst>
                                          <p:attrName>ppt_x</p:attrName>
                                        </p:attrNameLst>
                                      </p:cBhvr>
                                      <p:tavLst>
                                        <p:tav tm="0">
                                          <p:val>
                                            <p:strVal val="#ppt_x"/>
                                          </p:val>
                                        </p:tav>
                                        <p:tav tm="100000">
                                          <p:val>
                                            <p:strVal val="#ppt_x"/>
                                          </p:val>
                                        </p:tav>
                                      </p:tavLst>
                                    </p:anim>
                                    <p:anim calcmode="lin" valueType="num">
                                      <p:cBhvr>
                                        <p:cTn id="12" dur="1000" fill="hold"/>
                                        <p:tgtEl>
                                          <p:spTgt spid="67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680"/>
                                        </p:tgtEl>
                                        <p:attrNameLst>
                                          <p:attrName>style.visibility</p:attrName>
                                        </p:attrNameLst>
                                      </p:cBhvr>
                                      <p:to>
                                        <p:strVal val="visible"/>
                                      </p:to>
                                    </p:set>
                                    <p:animEffect filter="wipe(left)" transition="in">
                                      <p:cBhvr>
                                        <p:cTn id="17" dur="1000"/>
                                        <p:tgtEl>
                                          <p:spTgt spid="680"/>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681"/>
                                        </p:tgtEl>
                                        <p:attrNameLst>
                                          <p:attrName>style.visibility</p:attrName>
                                        </p:attrNameLst>
                                      </p:cBhvr>
                                      <p:to>
                                        <p:strVal val="visible"/>
                                      </p:to>
                                    </p:set>
                                    <p:animEffect filter="fade" transition="in">
                                      <p:cBhvr>
                                        <p:cTn id="22" dur="1000"/>
                                        <p:tgtEl>
                                          <p:spTgt spid="6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8" grpId="2"/>
      <p:bldP build="whole" bldLvl="1" animBg="1" rev="0" advAuto="0" spid="681" grpId="4"/>
      <p:bldP build="whole" bldLvl="1" animBg="1" rev="0" advAuto="0" spid="679" grpId="1"/>
      <p:bldP build="whole" bldLvl="1" animBg="1" rev="0" advAuto="0" spid="680" grpId="3"/>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5" name="NCD in your pocket"/>
          <p:cNvSpPr txBox="1"/>
          <p:nvPr/>
        </p:nvSpPr>
        <p:spPr>
          <a:xfrm>
            <a:off x="3908989" y="5316967"/>
            <a:ext cx="16566022" cy="1790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10700">
                <a:latin typeface="Mulish ExtraLight Black"/>
                <a:ea typeface="Mulish ExtraLight Black"/>
                <a:cs typeface="Mulish ExtraLight Black"/>
                <a:sym typeface="Mulish ExtraLight Black"/>
              </a:defRPr>
            </a:lvl1pPr>
          </a:lstStyle>
          <a:p>
            <a:pPr/>
            <a:r>
              <a:t>NCD in your pocket</a:t>
            </a:r>
          </a:p>
        </p:txBody>
      </p:sp>
      <p:pic>
        <p:nvPicPr>
          <p:cNvPr id="686" name="Logo small.png" descr="Logo small.png"/>
          <p:cNvPicPr>
            <a:picLocks noChangeAspect="1"/>
          </p:cNvPicPr>
          <p:nvPr/>
        </p:nvPicPr>
        <p:blipFill>
          <a:blip r:embed="rId2">
            <a:extLst/>
          </a:blip>
          <a:stretch>
            <a:fillRect/>
          </a:stretch>
        </p:blipFill>
        <p:spPr>
          <a:xfrm>
            <a:off x="11363771" y="11829125"/>
            <a:ext cx="1656458" cy="1600201"/>
          </a:xfrm>
          <a:prstGeom prst="rect">
            <a:avLst/>
          </a:prstGeom>
          <a:ln w="12700">
            <a:miter lim="400000"/>
          </a:ln>
        </p:spPr>
      </p:pic>
      <p:sp>
        <p:nvSpPr>
          <p:cNvPr id="687" name="The Journey to Life App"/>
          <p:cNvSpPr txBox="1"/>
          <p:nvPr/>
        </p:nvSpPr>
        <p:spPr>
          <a:xfrm>
            <a:off x="5287532" y="6671832"/>
            <a:ext cx="13808936"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pc="-96" sz="9600">
                <a:solidFill>
                  <a:srgbClr val="424242"/>
                </a:solidFill>
                <a:latin typeface="Mulish ExtraLight Regular"/>
                <a:ea typeface="Mulish ExtraLight Regular"/>
                <a:cs typeface="Mulish ExtraLight Regular"/>
                <a:sym typeface="Mulish ExtraLight Regular"/>
              </a:defRPr>
            </a:lvl1pPr>
          </a:lstStyle>
          <a:p>
            <a:pPr/>
            <a:r>
              <a:t>The Journey to Life App</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87"/>
                                        </p:tgtEl>
                                        <p:attrNameLst>
                                          <p:attrName>style.visibility</p:attrName>
                                        </p:attrNameLst>
                                      </p:cBhvr>
                                      <p:to>
                                        <p:strVal val="visible"/>
                                      </p:to>
                                    </p:set>
                                    <p:animEffect filter="fade" transition="in">
                                      <p:cBhvr>
                                        <p:cTn id="7" dur="1000"/>
                                        <p:tgtEl>
                                          <p:spTgt spid="6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7"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9" name="NCD Journey to Life App"/>
          <p:cNvSpPr txBox="1"/>
          <p:nvPr/>
        </p:nvSpPr>
        <p:spPr>
          <a:xfrm>
            <a:off x="3908989" y="323999"/>
            <a:ext cx="16566023"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NCD Journey to Life App</a:t>
            </a:r>
          </a:p>
        </p:txBody>
      </p:sp>
      <p:sp>
        <p:nvSpPr>
          <p:cNvPr id="690" name="Free Wholeness Test &amp; other eTests by subscription…"/>
          <p:cNvSpPr txBox="1"/>
          <p:nvPr/>
        </p:nvSpPr>
        <p:spPr>
          <a:xfrm>
            <a:off x="424565" y="2438399"/>
            <a:ext cx="23534870" cy="8839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lnSpc>
                <a:spcPct val="100000"/>
              </a:lnSpc>
              <a:spcBef>
                <a:spcPts val="4800"/>
              </a:spcBef>
              <a:defRPr sz="6000">
                <a:latin typeface="Mulish ExtraLight Black"/>
                <a:ea typeface="Mulish ExtraLight Black"/>
                <a:cs typeface="Mulish ExtraLight Black"/>
                <a:sym typeface="Mulish ExtraLight Black"/>
              </a:defRPr>
            </a:pPr>
            <a:r>
              <a:t>Free Wholeness Test &amp; other eTests by subscription</a:t>
            </a:r>
          </a:p>
          <a:p>
            <a:pPr algn="ctr" defTabSz="2438339">
              <a:lnSpc>
                <a:spcPct val="100000"/>
              </a:lnSpc>
              <a:spcBef>
                <a:spcPts val="4800"/>
              </a:spcBef>
              <a:defRPr sz="6000">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Daily custom devotionals</a:t>
            </a:r>
            <a:endParaRPr>
              <a:latin typeface="Mulish ExtraLight Black"/>
              <a:ea typeface="Mulish ExtraLight Black"/>
              <a:cs typeface="Mulish ExtraLight Black"/>
              <a:sym typeface="Mulish ExtraLight Black"/>
            </a:endParaRPr>
          </a:p>
          <a:p>
            <a:pPr algn="ctr" defTabSz="2438339">
              <a:lnSpc>
                <a:spcPct val="100000"/>
              </a:lnSpc>
              <a:spcBef>
                <a:spcPts val="4800"/>
              </a:spcBef>
              <a:defRPr sz="6000">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Personalised disciple-making prompts</a:t>
            </a:r>
            <a:endParaRPr>
              <a:latin typeface="Mulish ExtraLight Black"/>
              <a:ea typeface="Mulish ExtraLight Black"/>
              <a:cs typeface="Mulish ExtraLight Black"/>
              <a:sym typeface="Mulish ExtraLight Black"/>
            </a:endParaRPr>
          </a:p>
          <a:p>
            <a:pPr algn="ctr" defTabSz="2438339">
              <a:lnSpc>
                <a:spcPct val="100000"/>
              </a:lnSpc>
              <a:spcBef>
                <a:spcPts val="4800"/>
              </a:spcBef>
              <a:defRPr sz="6000">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Your Journey</a:t>
            </a:r>
            <a:endParaRPr>
              <a:latin typeface="Mulish ExtraLight Black"/>
              <a:ea typeface="Mulish ExtraLight Black"/>
              <a:cs typeface="Mulish ExtraLight Black"/>
              <a:sym typeface="Mulish ExtraLight Black"/>
            </a:endParaRPr>
          </a:p>
          <a:p>
            <a:pPr algn="ctr" defTabSz="2438339">
              <a:lnSpc>
                <a:spcPct val="100000"/>
              </a:lnSpc>
              <a:spcBef>
                <a:spcPts val="4800"/>
              </a:spcBef>
              <a:defRPr sz="6000">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Wholeness Gatherings</a:t>
            </a:r>
            <a:endParaRPr>
              <a:latin typeface="Mulish ExtraLight Black"/>
              <a:ea typeface="Mulish ExtraLight Black"/>
              <a:cs typeface="Mulish ExtraLight Black"/>
              <a:sym typeface="Mulish ExtraLight Black"/>
            </a:endParaRPr>
          </a:p>
          <a:p>
            <a:pPr algn="ctr" defTabSz="2438339">
              <a:lnSpc>
                <a:spcPct val="100000"/>
              </a:lnSpc>
              <a:spcBef>
                <a:spcPts val="4800"/>
              </a:spcBef>
              <a:defRPr sz="6000">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QR code Sharing and Friend Finder</a:t>
            </a:r>
          </a:p>
        </p:txBody>
      </p:sp>
      <p:pic>
        <p:nvPicPr>
          <p:cNvPr id="691" name="Logo small.png" descr="Logo small.png"/>
          <p:cNvPicPr>
            <a:picLocks noChangeAspect="1"/>
          </p:cNvPicPr>
          <p:nvPr/>
        </p:nvPicPr>
        <p:blipFill>
          <a:blip r:embed="rId2">
            <a:extLst/>
          </a:blip>
          <a:stretch>
            <a:fillRect/>
          </a:stretch>
        </p:blipFill>
        <p:spPr>
          <a:xfrm>
            <a:off x="11363771" y="11829125"/>
            <a:ext cx="1656458" cy="1600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690">
                                            <p:bg/>
                                          </p:spTgt>
                                        </p:tgtEl>
                                        <p:attrNameLst>
                                          <p:attrName>style.visibility</p:attrName>
                                        </p:attrNameLst>
                                      </p:cBhvr>
                                      <p:to>
                                        <p:strVal val="visible"/>
                                      </p:to>
                                    </p:set>
                                    <p:animEffect filter="fade" transition="in">
                                      <p:cBhvr>
                                        <p:cTn id="7" dur="1000"/>
                                        <p:tgtEl>
                                          <p:spTgt spid="69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690">
                                            <p:txEl>
                                              <p:pRg st="0" end="0"/>
                                            </p:txEl>
                                          </p:spTgt>
                                        </p:tgtEl>
                                        <p:attrNameLst>
                                          <p:attrName>style.visibility</p:attrName>
                                        </p:attrNameLst>
                                      </p:cBhvr>
                                      <p:to>
                                        <p:strVal val="visible"/>
                                      </p:to>
                                    </p:set>
                                    <p:animEffect filter="fade" transition="in">
                                      <p:cBhvr>
                                        <p:cTn id="10" dur="1000"/>
                                        <p:tgtEl>
                                          <p:spTgt spid="69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690">
                                            <p:txEl>
                                              <p:pRg st="1" end="1"/>
                                            </p:txEl>
                                          </p:spTgt>
                                        </p:tgtEl>
                                        <p:attrNameLst>
                                          <p:attrName>style.visibility</p:attrName>
                                        </p:attrNameLst>
                                      </p:cBhvr>
                                      <p:to>
                                        <p:strVal val="visible"/>
                                      </p:to>
                                    </p:set>
                                    <p:animEffect filter="fade" transition="in">
                                      <p:cBhvr>
                                        <p:cTn id="15" dur="1000"/>
                                        <p:tgtEl>
                                          <p:spTgt spid="69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690">
                                            <p:txEl>
                                              <p:pRg st="2" end="2"/>
                                            </p:txEl>
                                          </p:spTgt>
                                        </p:tgtEl>
                                        <p:attrNameLst>
                                          <p:attrName>style.visibility</p:attrName>
                                        </p:attrNameLst>
                                      </p:cBhvr>
                                      <p:to>
                                        <p:strVal val="visible"/>
                                      </p:to>
                                    </p:set>
                                    <p:animEffect filter="fade" transition="in">
                                      <p:cBhvr>
                                        <p:cTn id="20" dur="1000"/>
                                        <p:tgtEl>
                                          <p:spTgt spid="69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690">
                                            <p:txEl>
                                              <p:pRg st="3" end="3"/>
                                            </p:txEl>
                                          </p:spTgt>
                                        </p:tgtEl>
                                        <p:attrNameLst>
                                          <p:attrName>style.visibility</p:attrName>
                                        </p:attrNameLst>
                                      </p:cBhvr>
                                      <p:to>
                                        <p:strVal val="visible"/>
                                      </p:to>
                                    </p:set>
                                    <p:animEffect filter="fade" transition="in">
                                      <p:cBhvr>
                                        <p:cTn id="25" dur="1000"/>
                                        <p:tgtEl>
                                          <p:spTgt spid="69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690">
                                            <p:txEl>
                                              <p:pRg st="4" end="4"/>
                                            </p:txEl>
                                          </p:spTgt>
                                        </p:tgtEl>
                                        <p:attrNameLst>
                                          <p:attrName>style.visibility</p:attrName>
                                        </p:attrNameLst>
                                      </p:cBhvr>
                                      <p:to>
                                        <p:strVal val="visible"/>
                                      </p:to>
                                    </p:set>
                                    <p:animEffect filter="fade" transition="in">
                                      <p:cBhvr>
                                        <p:cTn id="30" dur="1000"/>
                                        <p:tgtEl>
                                          <p:spTgt spid="690">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690">
                                            <p:txEl>
                                              <p:pRg st="5" end="5"/>
                                            </p:txEl>
                                          </p:spTgt>
                                        </p:tgtEl>
                                        <p:attrNameLst>
                                          <p:attrName>style.visibility</p:attrName>
                                        </p:attrNameLst>
                                      </p:cBhvr>
                                      <p:to>
                                        <p:strVal val="visible"/>
                                      </p:to>
                                    </p:set>
                                    <p:animEffect filter="fade" transition="in">
                                      <p:cBhvr>
                                        <p:cTn id="35" dur="1000"/>
                                        <p:tgtEl>
                                          <p:spTgt spid="690">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90"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3" name="www.ncd.life/app"/>
          <p:cNvSpPr txBox="1"/>
          <p:nvPr/>
        </p:nvSpPr>
        <p:spPr>
          <a:xfrm>
            <a:off x="15917508" y="7225450"/>
            <a:ext cx="6383472" cy="1028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100000"/>
              </a:lnSpc>
              <a:spcBef>
                <a:spcPts val="2400"/>
              </a:spcBef>
              <a:defRPr sz="6000">
                <a:latin typeface="Mulish ExtraLight Regular"/>
                <a:ea typeface="Mulish ExtraLight Regular"/>
                <a:cs typeface="Mulish ExtraLight Regular"/>
                <a:sym typeface="Mulish ExtraLight Regular"/>
              </a:defRPr>
            </a:lvl1pPr>
          </a:lstStyle>
          <a:p>
            <a:pPr/>
            <a:r>
              <a:t>www.ncd.life/app</a:t>
            </a:r>
          </a:p>
        </p:txBody>
      </p:sp>
      <p:pic>
        <p:nvPicPr>
          <p:cNvPr id="694" name="Image" descr="Image"/>
          <p:cNvPicPr>
            <a:picLocks noChangeAspect="1"/>
          </p:cNvPicPr>
          <p:nvPr/>
        </p:nvPicPr>
        <p:blipFill>
          <a:blip r:embed="rId2">
            <a:extLst/>
          </a:blip>
          <a:stretch>
            <a:fillRect/>
          </a:stretch>
        </p:blipFill>
        <p:spPr>
          <a:xfrm>
            <a:off x="-102624" y="-258613"/>
            <a:ext cx="14484474" cy="14233226"/>
          </a:xfrm>
          <a:prstGeom prst="rect">
            <a:avLst/>
          </a:prstGeom>
          <a:ln w="12700">
            <a:miter lim="400000"/>
          </a:ln>
        </p:spPr>
      </p:pic>
      <p:pic>
        <p:nvPicPr>
          <p:cNvPr id="695" name="Logo small.png" descr="Logo small.png"/>
          <p:cNvPicPr>
            <a:picLocks noChangeAspect="1"/>
          </p:cNvPicPr>
          <p:nvPr/>
        </p:nvPicPr>
        <p:blipFill>
          <a:blip r:embed="rId3">
            <a:extLst/>
          </a:blip>
          <a:stretch>
            <a:fillRect/>
          </a:stretch>
        </p:blipFill>
        <p:spPr>
          <a:xfrm>
            <a:off x="18281015" y="5461849"/>
            <a:ext cx="1656458" cy="1600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7" name="Thoughts or questions?"/>
          <p:cNvSpPr txBox="1"/>
          <p:nvPr/>
        </p:nvSpPr>
        <p:spPr>
          <a:xfrm>
            <a:off x="686567" y="6057900"/>
            <a:ext cx="23010866"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Thoughts or questions?</a:t>
            </a:r>
          </a:p>
        </p:txBody>
      </p:sp>
      <p:pic>
        <p:nvPicPr>
          <p:cNvPr id="698" name="Logo small.png" descr="Logo small.png"/>
          <p:cNvPicPr>
            <a:picLocks noChangeAspect="1"/>
          </p:cNvPicPr>
          <p:nvPr/>
        </p:nvPicPr>
        <p:blipFill>
          <a:blip r:embed="rId2">
            <a:extLst/>
          </a:blip>
          <a:stretch>
            <a:fillRect/>
          </a:stretch>
        </p:blipFill>
        <p:spPr>
          <a:xfrm>
            <a:off x="11363771" y="11829125"/>
            <a:ext cx="1656458" cy="1600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11" name="Group"/>
          <p:cNvGrpSpPr/>
          <p:nvPr/>
        </p:nvGrpSpPr>
        <p:grpSpPr>
          <a:xfrm>
            <a:off x="-3204823" y="-4675223"/>
            <a:ext cx="30793647" cy="26766777"/>
            <a:chOff x="0" y="0"/>
            <a:chExt cx="30793645" cy="26766775"/>
          </a:xfrm>
        </p:grpSpPr>
        <p:sp>
          <p:nvSpPr>
            <p:cNvPr id="700" name="Circle"/>
            <p:cNvSpPr/>
            <p:nvPr/>
          </p:nvSpPr>
          <p:spPr>
            <a:xfrm>
              <a:off x="8332806" y="5815333"/>
              <a:ext cx="14103503" cy="14103503"/>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701" name="Shape"/>
            <p:cNvSpPr/>
            <p:nvPr/>
          </p:nvSpPr>
          <p:spPr>
            <a:xfrm rot="7200000">
              <a:off x="14894352" y="5162603"/>
              <a:ext cx="8548261" cy="9563217"/>
            </a:xfrm>
            <a:custGeom>
              <a:avLst/>
              <a:gdLst/>
              <a:ahLst/>
              <a:cxnLst>
                <a:cxn ang="0">
                  <a:pos x="wd2" y="hd2"/>
                </a:cxn>
                <a:cxn ang="5400000">
                  <a:pos x="wd2" y="hd2"/>
                </a:cxn>
                <a:cxn ang="10800000">
                  <a:pos x="wd2" y="hd2"/>
                </a:cxn>
                <a:cxn ang="16200000">
                  <a:pos x="wd2" y="hd2"/>
                </a:cxn>
              </a:cxnLst>
              <a:rect l="0" t="0" r="r" b="b"/>
              <a:pathLst>
                <a:path w="21437" h="21487" fill="norm" stroke="1" extrusionOk="0">
                  <a:moveTo>
                    <a:pt x="19" y="3610"/>
                  </a:moveTo>
                  <a:cubicBezTo>
                    <a:pt x="4525" y="1076"/>
                    <a:pt x="8025" y="136"/>
                    <a:pt x="11273" y="14"/>
                  </a:cubicBezTo>
                  <a:cubicBezTo>
                    <a:pt x="14656" y="-113"/>
                    <a:pt x="17739" y="641"/>
                    <a:pt x="21437" y="1578"/>
                  </a:cubicBezTo>
                  <a:cubicBezTo>
                    <a:pt x="15405" y="4093"/>
                    <a:pt x="12152" y="7893"/>
                    <a:pt x="10472" y="11701"/>
                  </a:cubicBezTo>
                  <a:cubicBezTo>
                    <a:pt x="8844" y="15390"/>
                    <a:pt x="8706" y="19062"/>
                    <a:pt x="8862" y="21487"/>
                  </a:cubicBezTo>
                  <a:cubicBezTo>
                    <a:pt x="6616" y="19618"/>
                    <a:pt x="4388" y="17939"/>
                    <a:pt x="2696" y="15315"/>
                  </a:cubicBezTo>
                  <a:cubicBezTo>
                    <a:pt x="992" y="12672"/>
                    <a:pt x="-163" y="9116"/>
                    <a:pt x="19" y="3610"/>
                  </a:cubicBezTo>
                  <a:close/>
                </a:path>
              </a:pathLst>
            </a:custGeom>
            <a:solidFill>
              <a:srgbClr val="C2B158"/>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702" name="Shape"/>
            <p:cNvSpPr/>
            <p:nvPr/>
          </p:nvSpPr>
          <p:spPr>
            <a:xfrm rot="14400000">
              <a:off x="11590990" y="12634103"/>
              <a:ext cx="8802080" cy="9743146"/>
            </a:xfrm>
            <a:custGeom>
              <a:avLst/>
              <a:gdLst/>
              <a:ahLst/>
              <a:cxnLst>
                <a:cxn ang="0">
                  <a:pos x="wd2" y="hd2"/>
                </a:cxn>
                <a:cxn ang="5400000">
                  <a:pos x="wd2" y="hd2"/>
                </a:cxn>
                <a:cxn ang="10800000">
                  <a:pos x="wd2" y="hd2"/>
                </a:cxn>
                <a:cxn ang="16200000">
                  <a:pos x="wd2" y="hd2"/>
                </a:cxn>
              </a:cxnLst>
              <a:rect l="0" t="0" r="r" b="b"/>
              <a:pathLst>
                <a:path w="21565" h="21529" fill="norm" stroke="1" extrusionOk="0">
                  <a:moveTo>
                    <a:pt x="1" y="3573"/>
                  </a:moveTo>
                  <a:cubicBezTo>
                    <a:pt x="4649" y="1003"/>
                    <a:pt x="8253" y="82"/>
                    <a:pt x="11584" y="5"/>
                  </a:cubicBezTo>
                  <a:cubicBezTo>
                    <a:pt x="14915" y="-71"/>
                    <a:pt x="17951" y="699"/>
                    <a:pt x="21565" y="1649"/>
                  </a:cubicBezTo>
                  <a:cubicBezTo>
                    <a:pt x="15590" y="4079"/>
                    <a:pt x="12309" y="7859"/>
                    <a:pt x="10612" y="11687"/>
                  </a:cubicBezTo>
                  <a:cubicBezTo>
                    <a:pt x="8976" y="15376"/>
                    <a:pt x="8834" y="19066"/>
                    <a:pt x="9008" y="21529"/>
                  </a:cubicBezTo>
                  <a:cubicBezTo>
                    <a:pt x="6774" y="19633"/>
                    <a:pt x="4551" y="17939"/>
                    <a:pt x="2845" y="15299"/>
                  </a:cubicBezTo>
                  <a:cubicBezTo>
                    <a:pt x="1147" y="12670"/>
                    <a:pt x="-35" y="9124"/>
                    <a:pt x="1" y="3573"/>
                  </a:cubicBezTo>
                  <a:close/>
                </a:path>
              </a:pathLst>
            </a:custGeom>
            <a:solidFill>
              <a:srgbClr val="A582B5"/>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703" name="Shape"/>
            <p:cNvSpPr/>
            <p:nvPr/>
          </p:nvSpPr>
          <p:spPr>
            <a:xfrm>
              <a:off x="6705775" y="6182206"/>
              <a:ext cx="8677345" cy="9577153"/>
            </a:xfrm>
            <a:custGeom>
              <a:avLst/>
              <a:gdLst/>
              <a:ahLst/>
              <a:cxnLst>
                <a:cxn ang="0">
                  <a:pos x="wd2" y="hd2"/>
                </a:cxn>
                <a:cxn ang="5400000">
                  <a:pos x="wd2" y="hd2"/>
                </a:cxn>
                <a:cxn ang="10800000">
                  <a:pos x="wd2" y="hd2"/>
                </a:cxn>
                <a:cxn ang="16200000">
                  <a:pos x="wd2" y="hd2"/>
                </a:cxn>
              </a:cxnLst>
              <a:rect l="0" t="0" r="r" b="b"/>
              <a:pathLst>
                <a:path w="21487" h="21592" fill="norm" stroke="1" extrusionOk="0">
                  <a:moveTo>
                    <a:pt x="9" y="3839"/>
                  </a:moveTo>
                  <a:cubicBezTo>
                    <a:pt x="4819" y="981"/>
                    <a:pt x="8689" y="10"/>
                    <a:pt x="12258" y="0"/>
                  </a:cubicBezTo>
                  <a:cubicBezTo>
                    <a:pt x="15341" y="-8"/>
                    <a:pt x="18143" y="754"/>
                    <a:pt x="21487" y="1647"/>
                  </a:cubicBezTo>
                  <a:cubicBezTo>
                    <a:pt x="15340" y="4085"/>
                    <a:pt x="12021" y="8001"/>
                    <a:pt x="10328" y="11929"/>
                  </a:cubicBezTo>
                  <a:cubicBezTo>
                    <a:pt x="8755" y="15580"/>
                    <a:pt x="8604" y="19213"/>
                    <a:pt x="8729" y="21592"/>
                  </a:cubicBezTo>
                  <a:cubicBezTo>
                    <a:pt x="6593" y="19793"/>
                    <a:pt x="4474" y="18182"/>
                    <a:pt x="2829" y="15663"/>
                  </a:cubicBezTo>
                  <a:cubicBezTo>
                    <a:pt x="1092" y="13004"/>
                    <a:pt x="-113" y="9410"/>
                    <a:pt x="9" y="3839"/>
                  </a:cubicBezTo>
                  <a:close/>
                </a:path>
              </a:pathLst>
            </a:custGeom>
            <a:solidFill>
              <a:srgbClr val="68B2C0"/>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704" name="green"/>
            <p:cNvSpPr/>
            <p:nvPr/>
          </p:nvSpPr>
          <p:spPr>
            <a:xfrm>
              <a:off x="6709688" y="31902"/>
              <a:ext cx="17327792" cy="7839603"/>
            </a:xfrm>
            <a:custGeom>
              <a:avLst/>
              <a:gdLst/>
              <a:ahLst/>
              <a:cxnLst>
                <a:cxn ang="0">
                  <a:pos x="wd2" y="hd2"/>
                </a:cxn>
                <a:cxn ang="5400000">
                  <a:pos x="wd2" y="hd2"/>
                </a:cxn>
                <a:cxn ang="10800000">
                  <a:pos x="wd2" y="hd2"/>
                </a:cxn>
                <a:cxn ang="16200000">
                  <a:pos x="wd2" y="hd2"/>
                </a:cxn>
              </a:cxnLst>
              <a:rect l="0" t="0" r="r" b="b"/>
              <a:pathLst>
                <a:path w="21600" h="21571" fill="norm" stroke="1" extrusionOk="0">
                  <a:moveTo>
                    <a:pt x="0" y="21571"/>
                  </a:moveTo>
                  <a:cubicBezTo>
                    <a:pt x="560" y="9302"/>
                    <a:pt x="5245" y="-29"/>
                    <a:pt x="10832" y="1"/>
                  </a:cubicBezTo>
                  <a:cubicBezTo>
                    <a:pt x="16385" y="30"/>
                    <a:pt x="21032" y="9308"/>
                    <a:pt x="21600" y="21501"/>
                  </a:cubicBezTo>
                  <a:cubicBezTo>
                    <a:pt x="20176" y="19201"/>
                    <a:pt x="18518" y="17705"/>
                    <a:pt x="16772" y="17144"/>
                  </a:cubicBezTo>
                  <a:cubicBezTo>
                    <a:pt x="14744" y="16493"/>
                    <a:pt x="12673" y="17125"/>
                    <a:pt x="10801" y="18965"/>
                  </a:cubicBezTo>
                  <a:cubicBezTo>
                    <a:pt x="8754" y="16952"/>
                    <a:pt x="6474" y="16394"/>
                    <a:pt x="4277" y="17370"/>
                  </a:cubicBezTo>
                  <a:cubicBezTo>
                    <a:pt x="2728" y="18057"/>
                    <a:pt x="1268" y="19492"/>
                    <a:pt x="0" y="21571"/>
                  </a:cubicBezTo>
                  <a:close/>
                </a:path>
              </a:pathLst>
            </a:custGeom>
            <a:solidFill>
              <a:srgbClr val="477B3A"/>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705" name="red"/>
            <p:cNvSpPr/>
            <p:nvPr/>
          </p:nvSpPr>
          <p:spPr>
            <a:xfrm rot="7200000">
              <a:off x="14423900" y="13435028"/>
              <a:ext cx="17345316" cy="7761341"/>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0" y="21598"/>
                  </a:moveTo>
                  <a:cubicBezTo>
                    <a:pt x="614" y="9299"/>
                    <a:pt x="5267" y="-2"/>
                    <a:pt x="10805" y="0"/>
                  </a:cubicBezTo>
                  <a:cubicBezTo>
                    <a:pt x="16329" y="1"/>
                    <a:pt x="20973" y="9263"/>
                    <a:pt x="21600" y="21528"/>
                  </a:cubicBezTo>
                  <a:cubicBezTo>
                    <a:pt x="20152" y="19236"/>
                    <a:pt x="18478" y="17756"/>
                    <a:pt x="16720" y="17214"/>
                  </a:cubicBezTo>
                  <a:cubicBezTo>
                    <a:pt x="14666" y="16580"/>
                    <a:pt x="12575" y="17243"/>
                    <a:pt x="10681" y="19128"/>
                  </a:cubicBezTo>
                  <a:cubicBezTo>
                    <a:pt x="8649" y="17241"/>
                    <a:pt x="6413" y="16724"/>
                    <a:pt x="4251" y="17641"/>
                  </a:cubicBezTo>
                  <a:cubicBezTo>
                    <a:pt x="2726" y="18288"/>
                    <a:pt x="1279" y="19635"/>
                    <a:pt x="0" y="21598"/>
                  </a:cubicBezTo>
                  <a:close/>
                </a:path>
              </a:pathLst>
            </a:custGeom>
            <a:solidFill>
              <a:srgbClr val="98403D"/>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706" name="blue"/>
            <p:cNvSpPr/>
            <p:nvPr/>
          </p:nvSpPr>
          <p:spPr>
            <a:xfrm rot="14400000">
              <a:off x="-966372" y="13437288"/>
              <a:ext cx="17323723" cy="7770116"/>
            </a:xfrm>
            <a:custGeom>
              <a:avLst/>
              <a:gdLst/>
              <a:ahLst/>
              <a:cxnLst>
                <a:cxn ang="0">
                  <a:pos x="wd2" y="hd2"/>
                </a:cxn>
                <a:cxn ang="5400000">
                  <a:pos x="wd2" y="hd2"/>
                </a:cxn>
                <a:cxn ang="10800000">
                  <a:pos x="wd2" y="hd2"/>
                </a:cxn>
                <a:cxn ang="16200000">
                  <a:pos x="wd2" y="hd2"/>
                </a:cxn>
              </a:cxnLst>
              <a:rect l="0" t="0" r="r" b="b"/>
              <a:pathLst>
                <a:path w="21600" h="21580" fill="norm" stroke="1" extrusionOk="0">
                  <a:moveTo>
                    <a:pt x="0" y="21580"/>
                  </a:moveTo>
                  <a:cubicBezTo>
                    <a:pt x="602" y="9315"/>
                    <a:pt x="5249" y="21"/>
                    <a:pt x="10788" y="1"/>
                  </a:cubicBezTo>
                  <a:cubicBezTo>
                    <a:pt x="16312" y="-20"/>
                    <a:pt x="20964" y="9195"/>
                    <a:pt x="21600" y="21419"/>
                  </a:cubicBezTo>
                  <a:cubicBezTo>
                    <a:pt x="20145" y="19258"/>
                    <a:pt x="18488" y="17868"/>
                    <a:pt x="16754" y="17355"/>
                  </a:cubicBezTo>
                  <a:cubicBezTo>
                    <a:pt x="14750" y="16763"/>
                    <a:pt x="12711" y="17359"/>
                    <a:pt x="10844" y="19085"/>
                  </a:cubicBezTo>
                  <a:cubicBezTo>
                    <a:pt x="8770" y="17097"/>
                    <a:pt x="6474" y="16552"/>
                    <a:pt x="4259" y="17523"/>
                  </a:cubicBezTo>
                  <a:cubicBezTo>
                    <a:pt x="2727" y="18193"/>
                    <a:pt x="1276" y="19576"/>
                    <a:pt x="0" y="21580"/>
                  </a:cubicBezTo>
                  <a:close/>
                </a:path>
              </a:pathLst>
            </a:custGeom>
            <a:solidFill>
              <a:srgbClr val="37547E"/>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707" name="teachability"/>
            <p:cNvSpPr/>
            <p:nvPr/>
          </p:nvSpPr>
          <p:spPr>
            <a:xfrm>
              <a:off x="6656666" y="0"/>
              <a:ext cx="17418327" cy="17418325"/>
            </a:xfrm>
            <a:prstGeom prst="ellipse">
              <a:avLst/>
            </a:prstGeom>
            <a:noFill/>
            <a:ln w="1524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708" name="discipline"/>
            <p:cNvSpPr/>
            <p:nvPr/>
          </p:nvSpPr>
          <p:spPr>
            <a:xfrm>
              <a:off x="10197142" y="6164152"/>
              <a:ext cx="17418327" cy="17418325"/>
            </a:xfrm>
            <a:prstGeom prst="ellipse">
              <a:avLst/>
            </a:prstGeom>
            <a:noFill/>
            <a:ln w="1524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709" name="humility"/>
            <p:cNvSpPr/>
            <p:nvPr/>
          </p:nvSpPr>
          <p:spPr>
            <a:xfrm>
              <a:off x="3173001" y="6169458"/>
              <a:ext cx="17418327" cy="17418325"/>
            </a:xfrm>
            <a:prstGeom prst="ellipse">
              <a:avLst/>
            </a:prstGeom>
            <a:noFill/>
            <a:ln w="1524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710" name="Circle"/>
            <p:cNvSpPr/>
            <p:nvPr/>
          </p:nvSpPr>
          <p:spPr>
            <a:xfrm>
              <a:off x="6222115" y="3704643"/>
              <a:ext cx="18324887" cy="18324887"/>
            </a:xfrm>
            <a:prstGeom prst="ellipse">
              <a:avLst/>
            </a:prstGeom>
            <a:gradFill flip="none" rotWithShape="1">
              <a:gsLst>
                <a:gs pos="0">
                  <a:srgbClr val="FFFFFF"/>
                </a:gs>
                <a:gs pos="59945">
                  <a:srgbClr val="FFFFFF">
                    <a:alpha val="50000"/>
                  </a:srgbClr>
                </a:gs>
                <a:gs pos="100000">
                  <a:srgbClr val="FFFFFF">
                    <a:alpha val="0"/>
                  </a:srgbClr>
                </a:gs>
              </a:gsLst>
              <a:path path="shape">
                <a:fillToRect l="50000" t="50000" r="50000" b="50000"/>
              </a:path>
            </a:gra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grpSp>
      <p:sp>
        <p:nvSpPr>
          <p:cNvPr id="712" name="NCD Church Survey 7.0"/>
          <p:cNvSpPr txBox="1"/>
          <p:nvPr/>
        </p:nvSpPr>
        <p:spPr>
          <a:xfrm>
            <a:off x="7476942" y="4178075"/>
            <a:ext cx="9430116" cy="789178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14400">
                <a:latin typeface="Mulish ExtraLight Black"/>
                <a:ea typeface="Mulish ExtraLight Black"/>
                <a:cs typeface="Mulish ExtraLight Black"/>
                <a:sym typeface="Mulish ExtraLight Black"/>
              </a:defRPr>
            </a:lvl1pPr>
          </a:lstStyle>
          <a:p>
            <a:pPr/>
            <a:r>
              <a:t>NCD Church Survey 7.0</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14" name="Logo small.png" descr="Logo small.png"/>
          <p:cNvPicPr>
            <a:picLocks noChangeAspect="1"/>
          </p:cNvPicPr>
          <p:nvPr/>
        </p:nvPicPr>
        <p:blipFill>
          <a:blip r:embed="rId2">
            <a:extLst/>
          </a:blip>
          <a:stretch>
            <a:fillRect/>
          </a:stretch>
        </p:blipFill>
        <p:spPr>
          <a:xfrm>
            <a:off x="22457881" y="323999"/>
            <a:ext cx="1656458" cy="1600201"/>
          </a:xfrm>
          <a:prstGeom prst="rect">
            <a:avLst/>
          </a:prstGeom>
          <a:ln w="12700">
            <a:miter lim="400000"/>
          </a:ln>
        </p:spPr>
      </p:pic>
      <p:sp>
        <p:nvSpPr>
          <p:cNvPr id="715" name="See www.ncd.life/church for the video"/>
          <p:cNvSpPr txBox="1"/>
          <p:nvPr/>
        </p:nvSpPr>
        <p:spPr>
          <a:xfrm>
            <a:off x="692468" y="4533899"/>
            <a:ext cx="22999063" cy="4648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2438339">
              <a:lnSpc>
                <a:spcPct val="100000"/>
              </a:lnSpc>
              <a:spcBef>
                <a:spcPts val="4800"/>
              </a:spcBef>
              <a:defRPr sz="9600">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See</a:t>
            </a:r>
            <a:br>
              <a:rPr>
                <a:latin typeface="Mulish ExtraLight Black"/>
                <a:ea typeface="Mulish ExtraLight Black"/>
                <a:cs typeface="Mulish ExtraLight Black"/>
                <a:sym typeface="Mulish ExtraLight Black"/>
              </a:rPr>
            </a:br>
            <a:r>
              <a:rPr u="sng">
                <a:latin typeface="Mulish ExtraLight Black"/>
                <a:ea typeface="Mulish ExtraLight Black"/>
                <a:cs typeface="Mulish ExtraLight Black"/>
                <a:sym typeface="Mulish ExtraLight Black"/>
                <a:hlinkClick r:id="rId3" invalidUrl="" action="" tgtFrame="" tooltip="" history="1" highlightClick="0" endSnd="0"/>
              </a:rPr>
              <a:t>www.ncd.life/church</a:t>
            </a:r>
            <a:br>
              <a:rPr>
                <a:latin typeface="Mulish ExtraLight Black"/>
                <a:ea typeface="Mulish ExtraLight Black"/>
                <a:cs typeface="Mulish ExtraLight Black"/>
                <a:sym typeface="Mulish ExtraLight Black"/>
              </a:rPr>
            </a:br>
            <a:r>
              <a:rPr>
                <a:latin typeface="Mulish ExtraLight Black"/>
                <a:ea typeface="Mulish ExtraLight Black"/>
                <a:cs typeface="Mulish ExtraLight Black"/>
                <a:sym typeface="Mulish ExtraLight Black"/>
              </a:rPr>
              <a:t>for the video</a:t>
            </a:r>
          </a:p>
        </p:txBody>
      </p:sp>
      <p:sp>
        <p:nvSpPr>
          <p:cNvPr id="716" name="The NCD Pot Plant"/>
          <p:cNvSpPr txBox="1"/>
          <p:nvPr/>
        </p:nvSpPr>
        <p:spPr>
          <a:xfrm>
            <a:off x="-409943" y="368449"/>
            <a:ext cx="25203887" cy="15113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000">
                <a:latin typeface="Mulish ExtraLight Black"/>
                <a:ea typeface="Mulish ExtraLight Black"/>
                <a:cs typeface="Mulish ExtraLight Black"/>
                <a:sym typeface="Mulish ExtraLight Black"/>
              </a:defRPr>
            </a:lvl1pPr>
          </a:lstStyle>
          <a:p>
            <a:pPr/>
            <a:r>
              <a:t>The NCD Pot Plant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715">
                                            <p:bg/>
                                          </p:spTgt>
                                        </p:tgtEl>
                                        <p:attrNameLst>
                                          <p:attrName>style.visibility</p:attrName>
                                        </p:attrNameLst>
                                      </p:cBhvr>
                                      <p:to>
                                        <p:strVal val="visible"/>
                                      </p:to>
                                    </p:set>
                                    <p:anim calcmode="lin" valueType="num">
                                      <p:cBhvr>
                                        <p:cTn id="7" dur="1000" fill="hold"/>
                                        <p:tgtEl>
                                          <p:spTgt spid="715">
                                            <p:bg/>
                                          </p:spTgt>
                                        </p:tgtEl>
                                        <p:attrNameLst>
                                          <p:attrName>ppt_x</p:attrName>
                                        </p:attrNameLst>
                                      </p:cBhvr>
                                      <p:tavLst>
                                        <p:tav tm="0">
                                          <p:val>
                                            <p:strVal val="1+#ppt_w/2"/>
                                          </p:val>
                                        </p:tav>
                                        <p:tav tm="100000">
                                          <p:val>
                                            <p:strVal val="#ppt_x"/>
                                          </p:val>
                                        </p:tav>
                                      </p:tavLst>
                                    </p:anim>
                                    <p:anim calcmode="lin" valueType="num">
                                      <p:cBhvr>
                                        <p:cTn id="8" dur="1000" fill="hold"/>
                                        <p:tgtEl>
                                          <p:spTgt spid="715">
                                            <p:bg/>
                                          </p:spTgt>
                                        </p:tgtEl>
                                        <p:attrNameLst>
                                          <p:attrName>ppt_y</p:attrName>
                                        </p:attrNameLst>
                                      </p:cBhvr>
                                      <p:tavLst>
                                        <p:tav tm="0">
                                          <p:val>
                                            <p:strVal val="#ppt_y"/>
                                          </p:val>
                                        </p:tav>
                                        <p:tav tm="100000">
                                          <p:val>
                                            <p:strVal val="#ppt_y"/>
                                          </p:val>
                                        </p:tav>
                                      </p:tavLst>
                                    </p:anim>
                                  </p:childTnLst>
                                </p:cTn>
                              </p:par>
                              <p:par>
                                <p:cTn id="9" presetClass="entr" nodeType="withEffect" presetSubtype="2" presetID="2" grpId="1" fill="hold">
                                  <p:stCondLst>
                                    <p:cond delay="0"/>
                                  </p:stCondLst>
                                  <p:iterate type="el" backwards="0">
                                    <p:tmAbs val="0"/>
                                  </p:iterate>
                                  <p:childTnLst>
                                    <p:set>
                                      <p:cBhvr>
                                        <p:cTn id="10" fill="hold"/>
                                        <p:tgtEl>
                                          <p:spTgt spid="715">
                                            <p:txEl>
                                              <p:pRg st="0" end="0"/>
                                            </p:txEl>
                                          </p:spTgt>
                                        </p:tgtEl>
                                        <p:attrNameLst>
                                          <p:attrName>style.visibility</p:attrName>
                                        </p:attrNameLst>
                                      </p:cBhvr>
                                      <p:to>
                                        <p:strVal val="visible"/>
                                      </p:to>
                                    </p:set>
                                    <p:anim calcmode="lin" valueType="num">
                                      <p:cBhvr>
                                        <p:cTn id="11" dur="1000" fill="hold"/>
                                        <p:tgtEl>
                                          <p:spTgt spid="715">
                                            <p:txEl>
                                              <p:pRg st="0" end="0"/>
                                            </p:txEl>
                                          </p:spTgt>
                                        </p:tgtEl>
                                        <p:attrNameLst>
                                          <p:attrName>ppt_x</p:attrName>
                                        </p:attrNameLst>
                                      </p:cBhvr>
                                      <p:tavLst>
                                        <p:tav tm="0">
                                          <p:val>
                                            <p:strVal val="1+#ppt_w/2"/>
                                          </p:val>
                                        </p:tav>
                                        <p:tav tm="100000">
                                          <p:val>
                                            <p:strVal val="#ppt_x"/>
                                          </p:val>
                                        </p:tav>
                                      </p:tavLst>
                                    </p:anim>
                                    <p:anim calcmode="lin" valueType="num">
                                      <p:cBhvr>
                                        <p:cTn id="12" dur="1000" fill="hold"/>
                                        <p:tgtEl>
                                          <p:spTgt spid="7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15"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NCD Before The Schwarz’"/>
          <p:cNvSpPr txBox="1"/>
          <p:nvPr/>
        </p:nvSpPr>
        <p:spPr>
          <a:xfrm>
            <a:off x="1797207" y="4979670"/>
            <a:ext cx="20789586" cy="375666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lnSpc>
                <a:spcPct val="80000"/>
              </a:lnSpc>
              <a:defRPr sz="12800">
                <a:latin typeface="Mulish ExtraLight Black"/>
                <a:ea typeface="Mulish ExtraLight Black"/>
                <a:cs typeface="Mulish ExtraLight Black"/>
                <a:sym typeface="Mulish ExtraLight Black"/>
              </a:defRPr>
            </a:pPr>
            <a:r>
              <a:t>NCD Before</a:t>
            </a:r>
            <a:br/>
            <a:r>
              <a:t>The Schwarz’</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8" name="NCD Church Survey Development"/>
          <p:cNvSpPr txBox="1"/>
          <p:nvPr/>
        </p:nvSpPr>
        <p:spPr>
          <a:xfrm>
            <a:off x="1359291" y="323999"/>
            <a:ext cx="21665418"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NCD Church Survey Development</a:t>
            </a:r>
          </a:p>
        </p:txBody>
      </p:sp>
      <p:sp>
        <p:nvSpPr>
          <p:cNvPr id="719" name="1.0 Pre-empirical — The early work of Fritz and Christian…"/>
          <p:cNvSpPr txBox="1"/>
          <p:nvPr/>
        </p:nvSpPr>
        <p:spPr>
          <a:xfrm>
            <a:off x="692468" y="2391275"/>
            <a:ext cx="22999063" cy="104013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defTabSz="2438339">
              <a:lnSpc>
                <a:spcPct val="100000"/>
              </a:lnSpc>
              <a:spcBef>
                <a:spcPts val="4800"/>
              </a:spcBef>
              <a:defRPr sz="6000">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1.0 Pre-empirical</a:t>
            </a:r>
            <a:r>
              <a:t> — </a:t>
            </a:r>
            <a:r>
              <a:t>The early work of Fritz and Christian</a:t>
            </a:r>
          </a:p>
          <a:p>
            <a:pPr defTabSz="2438339">
              <a:lnSpc>
                <a:spcPct val="100000"/>
              </a:lnSpc>
              <a:spcBef>
                <a:spcPts val="4800"/>
              </a:spcBef>
              <a:defRPr sz="6000">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2.0 Empirical</a:t>
            </a:r>
            <a:r>
              <a:t> — ’94-’96 worldwide research and Basic Profile</a:t>
            </a:r>
          </a:p>
          <a:p>
            <a:pPr defTabSz="2438339">
              <a:lnSpc>
                <a:spcPct val="100000"/>
              </a:lnSpc>
              <a:spcBef>
                <a:spcPts val="4800"/>
              </a:spcBef>
              <a:defRPr sz="6000">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3.0 Detailed Analysis</a:t>
            </a:r>
            <a:r>
              <a:t> — 2002 Profile Plus and other tools</a:t>
            </a:r>
          </a:p>
          <a:p>
            <a:pPr defTabSz="2438339">
              <a:lnSpc>
                <a:spcPct val="100000"/>
              </a:lnSpc>
              <a:spcBef>
                <a:spcPts val="4800"/>
              </a:spcBef>
              <a:defRPr sz="6000">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4.0 Survey Review</a:t>
            </a:r>
            <a:r>
              <a:t> — 2007 retest and refinement of items</a:t>
            </a:r>
          </a:p>
          <a:p>
            <a:pPr defTabSz="2438339">
              <a:lnSpc>
                <a:spcPct val="100000"/>
              </a:lnSpc>
              <a:spcBef>
                <a:spcPts val="4800"/>
              </a:spcBef>
              <a:defRPr sz="6000">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5.0 Online Survey</a:t>
            </a:r>
            <a:r>
              <a:t> — 2011 migration to online survey</a:t>
            </a:r>
          </a:p>
          <a:p>
            <a:pPr defTabSz="2438339">
              <a:lnSpc>
                <a:spcPct val="100000"/>
              </a:lnSpc>
              <a:spcBef>
                <a:spcPts val="4800"/>
              </a:spcBef>
              <a:defRPr sz="6000">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6.0 NCD Perspectives</a:t>
            </a:r>
            <a:r>
              <a:t> — 2015 providing insights to participants</a:t>
            </a:r>
          </a:p>
          <a:p>
            <a:pPr defTabSz="2438339">
              <a:lnSpc>
                <a:spcPct val="100000"/>
              </a:lnSpc>
              <a:spcBef>
                <a:spcPts val="4800"/>
              </a:spcBef>
              <a:defRPr sz="6000">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7.0 Data to Discernment</a:t>
            </a:r>
            <a:r>
              <a:t> — 2027 getting to the heart of results</a:t>
            </a:r>
          </a:p>
        </p:txBody>
      </p:sp>
      <p:pic>
        <p:nvPicPr>
          <p:cNvPr id="720" name="Logo small.png" descr="Logo small.png"/>
          <p:cNvPicPr>
            <a:picLocks noChangeAspect="1"/>
          </p:cNvPicPr>
          <p:nvPr/>
        </p:nvPicPr>
        <p:blipFill>
          <a:blip r:embed="rId2">
            <a:extLst/>
          </a:blip>
          <a:stretch>
            <a:fillRect/>
          </a:stretch>
        </p:blipFill>
        <p:spPr>
          <a:xfrm>
            <a:off x="22457881" y="323999"/>
            <a:ext cx="1656458" cy="1600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719">
                                            <p:bg/>
                                          </p:spTgt>
                                        </p:tgtEl>
                                        <p:attrNameLst>
                                          <p:attrName>style.visibility</p:attrName>
                                        </p:attrNameLst>
                                      </p:cBhvr>
                                      <p:to>
                                        <p:strVal val="visible"/>
                                      </p:to>
                                    </p:set>
                                    <p:anim calcmode="lin" valueType="num">
                                      <p:cBhvr>
                                        <p:cTn id="7" dur="1000" fill="hold"/>
                                        <p:tgtEl>
                                          <p:spTgt spid="719">
                                            <p:bg/>
                                          </p:spTgt>
                                        </p:tgtEl>
                                        <p:attrNameLst>
                                          <p:attrName>ppt_x</p:attrName>
                                        </p:attrNameLst>
                                      </p:cBhvr>
                                      <p:tavLst>
                                        <p:tav tm="0">
                                          <p:val>
                                            <p:strVal val="1+#ppt_w/2"/>
                                          </p:val>
                                        </p:tav>
                                        <p:tav tm="100000">
                                          <p:val>
                                            <p:strVal val="#ppt_x"/>
                                          </p:val>
                                        </p:tav>
                                      </p:tavLst>
                                    </p:anim>
                                    <p:anim calcmode="lin" valueType="num">
                                      <p:cBhvr>
                                        <p:cTn id="8" dur="1000" fill="hold"/>
                                        <p:tgtEl>
                                          <p:spTgt spid="719">
                                            <p:bg/>
                                          </p:spTgt>
                                        </p:tgtEl>
                                        <p:attrNameLst>
                                          <p:attrName>ppt_y</p:attrName>
                                        </p:attrNameLst>
                                      </p:cBhvr>
                                      <p:tavLst>
                                        <p:tav tm="0">
                                          <p:val>
                                            <p:strVal val="#ppt_y"/>
                                          </p:val>
                                        </p:tav>
                                        <p:tav tm="100000">
                                          <p:val>
                                            <p:strVal val="#ppt_y"/>
                                          </p:val>
                                        </p:tav>
                                      </p:tavLst>
                                    </p:anim>
                                  </p:childTnLst>
                                </p:cTn>
                              </p:par>
                              <p:par>
                                <p:cTn id="9" presetClass="entr" nodeType="withEffect" presetSubtype="2" presetID="2" grpId="1" fill="hold">
                                  <p:stCondLst>
                                    <p:cond delay="0"/>
                                  </p:stCondLst>
                                  <p:iterate type="el" backwards="0">
                                    <p:tmAbs val="0"/>
                                  </p:iterate>
                                  <p:childTnLst>
                                    <p:set>
                                      <p:cBhvr>
                                        <p:cTn id="10" fill="hold"/>
                                        <p:tgtEl>
                                          <p:spTgt spid="719">
                                            <p:txEl>
                                              <p:pRg st="0" end="0"/>
                                            </p:txEl>
                                          </p:spTgt>
                                        </p:tgtEl>
                                        <p:attrNameLst>
                                          <p:attrName>style.visibility</p:attrName>
                                        </p:attrNameLst>
                                      </p:cBhvr>
                                      <p:to>
                                        <p:strVal val="visible"/>
                                      </p:to>
                                    </p:set>
                                    <p:anim calcmode="lin" valueType="num">
                                      <p:cBhvr>
                                        <p:cTn id="11" dur="1000" fill="hold"/>
                                        <p:tgtEl>
                                          <p:spTgt spid="719">
                                            <p:txEl>
                                              <p:pRg st="0" end="0"/>
                                            </p:txEl>
                                          </p:spTgt>
                                        </p:tgtEl>
                                        <p:attrNameLst>
                                          <p:attrName>ppt_x</p:attrName>
                                        </p:attrNameLst>
                                      </p:cBhvr>
                                      <p:tavLst>
                                        <p:tav tm="0">
                                          <p:val>
                                            <p:strVal val="1+#ppt_w/2"/>
                                          </p:val>
                                        </p:tav>
                                        <p:tav tm="100000">
                                          <p:val>
                                            <p:strVal val="#ppt_x"/>
                                          </p:val>
                                        </p:tav>
                                      </p:tavLst>
                                    </p:anim>
                                    <p:anim calcmode="lin" valueType="num">
                                      <p:cBhvr>
                                        <p:cTn id="12" dur="1000" fill="hold"/>
                                        <p:tgtEl>
                                          <p:spTgt spid="7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2" presetID="2" grpId="1" fill="hold">
                                  <p:stCondLst>
                                    <p:cond delay="0"/>
                                  </p:stCondLst>
                                  <p:iterate type="el" backwards="0">
                                    <p:tmAbs val="0"/>
                                  </p:iterate>
                                  <p:childTnLst>
                                    <p:set>
                                      <p:cBhvr>
                                        <p:cTn id="16" fill="hold"/>
                                        <p:tgtEl>
                                          <p:spTgt spid="719">
                                            <p:txEl>
                                              <p:pRg st="1" end="1"/>
                                            </p:txEl>
                                          </p:spTgt>
                                        </p:tgtEl>
                                        <p:attrNameLst>
                                          <p:attrName>style.visibility</p:attrName>
                                        </p:attrNameLst>
                                      </p:cBhvr>
                                      <p:to>
                                        <p:strVal val="visible"/>
                                      </p:to>
                                    </p:set>
                                    <p:anim calcmode="lin" valueType="num">
                                      <p:cBhvr>
                                        <p:cTn id="17" dur="1000" fill="hold"/>
                                        <p:tgtEl>
                                          <p:spTgt spid="719">
                                            <p:txEl>
                                              <p:pRg st="1" end="1"/>
                                            </p:txEl>
                                          </p:spTgt>
                                        </p:tgtEl>
                                        <p:attrNameLst>
                                          <p:attrName>ppt_x</p:attrName>
                                        </p:attrNameLst>
                                      </p:cBhvr>
                                      <p:tavLst>
                                        <p:tav tm="0">
                                          <p:val>
                                            <p:strVal val="1+#ppt_w/2"/>
                                          </p:val>
                                        </p:tav>
                                        <p:tav tm="100000">
                                          <p:val>
                                            <p:strVal val="#ppt_x"/>
                                          </p:val>
                                        </p:tav>
                                      </p:tavLst>
                                    </p:anim>
                                    <p:anim calcmode="lin" valueType="num">
                                      <p:cBhvr>
                                        <p:cTn id="18" dur="1000" fill="hold"/>
                                        <p:tgtEl>
                                          <p:spTgt spid="7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2" presetID="2" grpId="1" fill="hold">
                                  <p:stCondLst>
                                    <p:cond delay="0"/>
                                  </p:stCondLst>
                                  <p:iterate type="el" backwards="0">
                                    <p:tmAbs val="0"/>
                                  </p:iterate>
                                  <p:childTnLst>
                                    <p:set>
                                      <p:cBhvr>
                                        <p:cTn id="22" fill="hold"/>
                                        <p:tgtEl>
                                          <p:spTgt spid="719">
                                            <p:txEl>
                                              <p:pRg st="2" end="2"/>
                                            </p:txEl>
                                          </p:spTgt>
                                        </p:tgtEl>
                                        <p:attrNameLst>
                                          <p:attrName>style.visibility</p:attrName>
                                        </p:attrNameLst>
                                      </p:cBhvr>
                                      <p:to>
                                        <p:strVal val="visible"/>
                                      </p:to>
                                    </p:set>
                                    <p:anim calcmode="lin" valueType="num">
                                      <p:cBhvr>
                                        <p:cTn id="23" dur="1000" fill="hold"/>
                                        <p:tgtEl>
                                          <p:spTgt spid="719">
                                            <p:txEl>
                                              <p:pRg st="2" end="2"/>
                                            </p:txEl>
                                          </p:spTgt>
                                        </p:tgtEl>
                                        <p:attrNameLst>
                                          <p:attrName>ppt_x</p:attrName>
                                        </p:attrNameLst>
                                      </p:cBhvr>
                                      <p:tavLst>
                                        <p:tav tm="0">
                                          <p:val>
                                            <p:strVal val="1+#ppt_w/2"/>
                                          </p:val>
                                        </p:tav>
                                        <p:tav tm="100000">
                                          <p:val>
                                            <p:strVal val="#ppt_x"/>
                                          </p:val>
                                        </p:tav>
                                      </p:tavLst>
                                    </p:anim>
                                    <p:anim calcmode="lin" valueType="num">
                                      <p:cBhvr>
                                        <p:cTn id="24" dur="1000" fill="hold"/>
                                        <p:tgtEl>
                                          <p:spTgt spid="7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2" presetID="2" grpId="1" fill="hold">
                                  <p:stCondLst>
                                    <p:cond delay="0"/>
                                  </p:stCondLst>
                                  <p:iterate type="el" backwards="0">
                                    <p:tmAbs val="0"/>
                                  </p:iterate>
                                  <p:childTnLst>
                                    <p:set>
                                      <p:cBhvr>
                                        <p:cTn id="28" fill="hold"/>
                                        <p:tgtEl>
                                          <p:spTgt spid="719">
                                            <p:txEl>
                                              <p:pRg st="3" end="3"/>
                                            </p:txEl>
                                          </p:spTgt>
                                        </p:tgtEl>
                                        <p:attrNameLst>
                                          <p:attrName>style.visibility</p:attrName>
                                        </p:attrNameLst>
                                      </p:cBhvr>
                                      <p:to>
                                        <p:strVal val="visible"/>
                                      </p:to>
                                    </p:set>
                                    <p:anim calcmode="lin" valueType="num">
                                      <p:cBhvr>
                                        <p:cTn id="29" dur="1000" fill="hold"/>
                                        <p:tgtEl>
                                          <p:spTgt spid="719">
                                            <p:txEl>
                                              <p:pRg st="3" end="3"/>
                                            </p:txEl>
                                          </p:spTgt>
                                        </p:tgtEl>
                                        <p:attrNameLst>
                                          <p:attrName>ppt_x</p:attrName>
                                        </p:attrNameLst>
                                      </p:cBhvr>
                                      <p:tavLst>
                                        <p:tav tm="0">
                                          <p:val>
                                            <p:strVal val="1+#ppt_w/2"/>
                                          </p:val>
                                        </p:tav>
                                        <p:tav tm="100000">
                                          <p:val>
                                            <p:strVal val="#ppt_x"/>
                                          </p:val>
                                        </p:tav>
                                      </p:tavLst>
                                    </p:anim>
                                    <p:anim calcmode="lin" valueType="num">
                                      <p:cBhvr>
                                        <p:cTn id="30" dur="1000" fill="hold"/>
                                        <p:tgtEl>
                                          <p:spTgt spid="7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2" presetID="2" grpId="1" fill="hold">
                                  <p:stCondLst>
                                    <p:cond delay="0"/>
                                  </p:stCondLst>
                                  <p:iterate type="el" backwards="0">
                                    <p:tmAbs val="0"/>
                                  </p:iterate>
                                  <p:childTnLst>
                                    <p:set>
                                      <p:cBhvr>
                                        <p:cTn id="34" fill="hold"/>
                                        <p:tgtEl>
                                          <p:spTgt spid="719">
                                            <p:txEl>
                                              <p:pRg st="4" end="4"/>
                                            </p:txEl>
                                          </p:spTgt>
                                        </p:tgtEl>
                                        <p:attrNameLst>
                                          <p:attrName>style.visibility</p:attrName>
                                        </p:attrNameLst>
                                      </p:cBhvr>
                                      <p:to>
                                        <p:strVal val="visible"/>
                                      </p:to>
                                    </p:set>
                                    <p:anim calcmode="lin" valueType="num">
                                      <p:cBhvr>
                                        <p:cTn id="35" dur="1000" fill="hold"/>
                                        <p:tgtEl>
                                          <p:spTgt spid="719">
                                            <p:txEl>
                                              <p:pRg st="4" end="4"/>
                                            </p:txEl>
                                          </p:spTgt>
                                        </p:tgtEl>
                                        <p:attrNameLst>
                                          <p:attrName>ppt_x</p:attrName>
                                        </p:attrNameLst>
                                      </p:cBhvr>
                                      <p:tavLst>
                                        <p:tav tm="0">
                                          <p:val>
                                            <p:strVal val="1+#ppt_w/2"/>
                                          </p:val>
                                        </p:tav>
                                        <p:tav tm="100000">
                                          <p:val>
                                            <p:strVal val="#ppt_x"/>
                                          </p:val>
                                        </p:tav>
                                      </p:tavLst>
                                    </p:anim>
                                    <p:anim calcmode="lin" valueType="num">
                                      <p:cBhvr>
                                        <p:cTn id="36" dur="1000" fill="hold"/>
                                        <p:tgtEl>
                                          <p:spTgt spid="7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2" presetID="2" grpId="1" fill="hold">
                                  <p:stCondLst>
                                    <p:cond delay="0"/>
                                  </p:stCondLst>
                                  <p:iterate type="el" backwards="0">
                                    <p:tmAbs val="0"/>
                                  </p:iterate>
                                  <p:childTnLst>
                                    <p:set>
                                      <p:cBhvr>
                                        <p:cTn id="40" fill="hold"/>
                                        <p:tgtEl>
                                          <p:spTgt spid="719">
                                            <p:txEl>
                                              <p:pRg st="5" end="5"/>
                                            </p:txEl>
                                          </p:spTgt>
                                        </p:tgtEl>
                                        <p:attrNameLst>
                                          <p:attrName>style.visibility</p:attrName>
                                        </p:attrNameLst>
                                      </p:cBhvr>
                                      <p:to>
                                        <p:strVal val="visible"/>
                                      </p:to>
                                    </p:set>
                                    <p:anim calcmode="lin" valueType="num">
                                      <p:cBhvr>
                                        <p:cTn id="41" dur="1000" fill="hold"/>
                                        <p:tgtEl>
                                          <p:spTgt spid="719">
                                            <p:txEl>
                                              <p:pRg st="5" end="5"/>
                                            </p:txEl>
                                          </p:spTgt>
                                        </p:tgtEl>
                                        <p:attrNameLst>
                                          <p:attrName>ppt_x</p:attrName>
                                        </p:attrNameLst>
                                      </p:cBhvr>
                                      <p:tavLst>
                                        <p:tav tm="0">
                                          <p:val>
                                            <p:strVal val="1+#ppt_w/2"/>
                                          </p:val>
                                        </p:tav>
                                        <p:tav tm="100000">
                                          <p:val>
                                            <p:strVal val="#ppt_x"/>
                                          </p:val>
                                        </p:tav>
                                      </p:tavLst>
                                    </p:anim>
                                    <p:anim calcmode="lin" valueType="num">
                                      <p:cBhvr>
                                        <p:cTn id="42" dur="1000" fill="hold"/>
                                        <p:tgtEl>
                                          <p:spTgt spid="7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2" presetID="2" grpId="1" fill="hold">
                                  <p:stCondLst>
                                    <p:cond delay="0"/>
                                  </p:stCondLst>
                                  <p:iterate type="el" backwards="0">
                                    <p:tmAbs val="0"/>
                                  </p:iterate>
                                  <p:childTnLst>
                                    <p:set>
                                      <p:cBhvr>
                                        <p:cTn id="46" fill="hold"/>
                                        <p:tgtEl>
                                          <p:spTgt spid="719">
                                            <p:txEl>
                                              <p:pRg st="6" end="6"/>
                                            </p:txEl>
                                          </p:spTgt>
                                        </p:tgtEl>
                                        <p:attrNameLst>
                                          <p:attrName>style.visibility</p:attrName>
                                        </p:attrNameLst>
                                      </p:cBhvr>
                                      <p:to>
                                        <p:strVal val="visible"/>
                                      </p:to>
                                    </p:set>
                                    <p:anim calcmode="lin" valueType="num">
                                      <p:cBhvr>
                                        <p:cTn id="47" dur="1000" fill="hold"/>
                                        <p:tgtEl>
                                          <p:spTgt spid="719">
                                            <p:txEl>
                                              <p:pRg st="6" end="6"/>
                                            </p:txEl>
                                          </p:spTgt>
                                        </p:tgtEl>
                                        <p:attrNameLst>
                                          <p:attrName>ppt_x</p:attrName>
                                        </p:attrNameLst>
                                      </p:cBhvr>
                                      <p:tavLst>
                                        <p:tav tm="0">
                                          <p:val>
                                            <p:strVal val="1+#ppt_w/2"/>
                                          </p:val>
                                        </p:tav>
                                        <p:tav tm="100000">
                                          <p:val>
                                            <p:strVal val="#ppt_x"/>
                                          </p:val>
                                        </p:tav>
                                      </p:tavLst>
                                    </p:anim>
                                    <p:anim calcmode="lin" valueType="num">
                                      <p:cBhvr>
                                        <p:cTn id="48" dur="1000" fill="hold"/>
                                        <p:tgtEl>
                                          <p:spTgt spid="71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19" grpId="1"/>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2" name="How much life are we allowing to flourish?"/>
          <p:cNvSpPr txBox="1"/>
          <p:nvPr/>
        </p:nvSpPr>
        <p:spPr>
          <a:xfrm>
            <a:off x="1359291" y="5448299"/>
            <a:ext cx="21665418" cy="2819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lnSpc>
                <a:spcPct val="80000"/>
              </a:lnSpc>
              <a:defRPr sz="9600">
                <a:latin typeface="Mulish ExtraLight Black"/>
                <a:ea typeface="Mulish ExtraLight Black"/>
                <a:cs typeface="Mulish ExtraLight Black"/>
                <a:sym typeface="Mulish ExtraLight Black"/>
              </a:defRPr>
            </a:pPr>
            <a:r>
              <a:t>How much life</a:t>
            </a:r>
            <a:br/>
            <a:r>
              <a:t>are we allowing to flourish?</a:t>
            </a:r>
          </a:p>
        </p:txBody>
      </p:sp>
      <p:sp>
        <p:nvSpPr>
          <p:cNvPr id="723" name="www.ncd.life/church"/>
          <p:cNvSpPr txBox="1"/>
          <p:nvPr/>
        </p:nvSpPr>
        <p:spPr>
          <a:xfrm>
            <a:off x="14462683" y="12114875"/>
            <a:ext cx="8121554" cy="1028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100000"/>
              </a:lnSpc>
              <a:spcBef>
                <a:spcPts val="2400"/>
              </a:spcBef>
              <a:defRPr sz="6000" u="sng">
                <a:latin typeface="Mulish ExtraLight Regular"/>
                <a:ea typeface="Mulish ExtraLight Regular"/>
                <a:cs typeface="Mulish ExtraLight Regular"/>
                <a:sym typeface="Mulish ExtraLight Regular"/>
                <a:hlinkClick r:id="rId2" invalidUrl="" action="" tgtFrame="" tooltip="" history="1" highlightClick="0" endSnd="0"/>
              </a:defRPr>
            </a:lvl1pPr>
          </a:lstStyle>
          <a:p>
            <a:pPr>
              <a:defRPr u="none"/>
            </a:pPr>
            <a:r>
              <a:rPr u="sng">
                <a:hlinkClick r:id="rId2" invalidUrl="" action="" tgtFrame="" tooltip="" history="1" highlightClick="0" endSnd="0"/>
              </a:rPr>
              <a:t>www.ncd.life/church</a:t>
            </a:r>
          </a:p>
        </p:txBody>
      </p:sp>
      <p:pic>
        <p:nvPicPr>
          <p:cNvPr id="724" name="Logo small.png" descr="Logo small.png"/>
          <p:cNvPicPr>
            <a:picLocks noChangeAspect="1"/>
          </p:cNvPicPr>
          <p:nvPr/>
        </p:nvPicPr>
        <p:blipFill>
          <a:blip r:embed="rId3">
            <a:extLst/>
          </a:blip>
          <a:stretch>
            <a:fillRect/>
          </a:stretch>
        </p:blipFill>
        <p:spPr>
          <a:xfrm>
            <a:off x="11363771" y="11829125"/>
            <a:ext cx="1656458" cy="1600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723"/>
                                        </p:tgtEl>
                                        <p:attrNameLst>
                                          <p:attrName>style.visibility</p:attrName>
                                        </p:attrNameLst>
                                      </p:cBhvr>
                                      <p:to>
                                        <p:strVal val="visible"/>
                                      </p:to>
                                    </p:set>
                                    <p:anim calcmode="lin" valueType="num">
                                      <p:cBhvr>
                                        <p:cTn id="7" dur="1000" fill="hold"/>
                                        <p:tgtEl>
                                          <p:spTgt spid="723"/>
                                        </p:tgtEl>
                                        <p:attrNameLst>
                                          <p:attrName>ppt_x</p:attrName>
                                        </p:attrNameLst>
                                      </p:cBhvr>
                                      <p:tavLst>
                                        <p:tav tm="0">
                                          <p:val>
                                            <p:strVal val="1+#ppt_w/2"/>
                                          </p:val>
                                        </p:tav>
                                        <p:tav tm="100000">
                                          <p:val>
                                            <p:strVal val="#ppt_x"/>
                                          </p:val>
                                        </p:tav>
                                      </p:tavLst>
                                    </p:anim>
                                    <p:anim calcmode="lin" valueType="num">
                                      <p:cBhvr>
                                        <p:cTn id="8" dur="1000" fill="hold"/>
                                        <p:tgtEl>
                                          <p:spTgt spid="7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3" grpId="1"/>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6" name="Shape"/>
          <p:cNvSpPr/>
          <p:nvPr/>
        </p:nvSpPr>
        <p:spPr>
          <a:xfrm rot="16200000">
            <a:off x="9151549" y="3832886"/>
            <a:ext cx="3033088" cy="30321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9052" y="0"/>
                </a:lnTo>
                <a:cubicBezTo>
                  <a:pt x="11925" y="1127"/>
                  <a:pt x="14530" y="2842"/>
                  <a:pt x="16702" y="5035"/>
                </a:cubicBezTo>
                <a:cubicBezTo>
                  <a:pt x="18833" y="7188"/>
                  <a:pt x="20500" y="9754"/>
                  <a:pt x="21600" y="12577"/>
                </a:cubicBezTo>
                <a:lnTo>
                  <a:pt x="0" y="21600"/>
                </a:lnTo>
                <a:close/>
              </a:path>
            </a:pathLst>
          </a:custGeom>
          <a:solidFill>
            <a:srgbClr val="477B3A"/>
          </a:solidFill>
          <a:ln w="12700">
            <a:miter lim="400000"/>
          </a:ln>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27" name="Shape"/>
          <p:cNvSpPr/>
          <p:nvPr/>
        </p:nvSpPr>
        <p:spPr>
          <a:xfrm rot="18900000">
            <a:off x="10337910" y="2420882"/>
            <a:ext cx="3696420" cy="36952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9052" y="0"/>
                </a:lnTo>
                <a:cubicBezTo>
                  <a:pt x="11925" y="1127"/>
                  <a:pt x="14530" y="2842"/>
                  <a:pt x="16702" y="5035"/>
                </a:cubicBezTo>
                <a:cubicBezTo>
                  <a:pt x="18833" y="7188"/>
                  <a:pt x="20500" y="9754"/>
                  <a:pt x="21600" y="12577"/>
                </a:cubicBezTo>
                <a:lnTo>
                  <a:pt x="0" y="21600"/>
                </a:lnTo>
                <a:close/>
              </a:path>
            </a:pathLst>
          </a:custGeom>
          <a:solidFill>
            <a:srgbClr val="477B3A"/>
          </a:solidFill>
          <a:ln w="12700">
            <a:miter lim="400000"/>
          </a:ln>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28" name="Shape"/>
          <p:cNvSpPr/>
          <p:nvPr/>
        </p:nvSpPr>
        <p:spPr>
          <a:xfrm rot="10800000">
            <a:off x="9573885" y="6864380"/>
            <a:ext cx="2608019" cy="26072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9052" y="0"/>
                </a:lnTo>
                <a:cubicBezTo>
                  <a:pt x="11925" y="1127"/>
                  <a:pt x="14530" y="2842"/>
                  <a:pt x="16702" y="5035"/>
                </a:cubicBezTo>
                <a:cubicBezTo>
                  <a:pt x="18833" y="7188"/>
                  <a:pt x="20500" y="9754"/>
                  <a:pt x="21600" y="12577"/>
                </a:cubicBezTo>
                <a:lnTo>
                  <a:pt x="0" y="21600"/>
                </a:lnTo>
                <a:close/>
              </a:path>
            </a:pathLst>
          </a:custGeom>
          <a:solidFill>
            <a:srgbClr val="477B3A"/>
          </a:solidFill>
          <a:ln w="12700">
            <a:miter lim="400000"/>
          </a:ln>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29" name="Shape"/>
          <p:cNvSpPr/>
          <p:nvPr/>
        </p:nvSpPr>
        <p:spPr>
          <a:xfrm rot="13500000">
            <a:off x="7125190" y="4769380"/>
            <a:ext cx="4199462" cy="41981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9052" y="0"/>
                </a:lnTo>
                <a:cubicBezTo>
                  <a:pt x="11925" y="1127"/>
                  <a:pt x="14530" y="2842"/>
                  <a:pt x="16702" y="5035"/>
                </a:cubicBezTo>
                <a:cubicBezTo>
                  <a:pt x="18833" y="7188"/>
                  <a:pt x="20500" y="9754"/>
                  <a:pt x="21600" y="12577"/>
                </a:cubicBezTo>
                <a:lnTo>
                  <a:pt x="0" y="21600"/>
                </a:lnTo>
                <a:close/>
              </a:path>
            </a:pathLst>
          </a:custGeom>
          <a:solidFill>
            <a:srgbClr val="477B3A"/>
          </a:solidFill>
          <a:ln w="12700">
            <a:miter lim="400000"/>
          </a:ln>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30" name="Shape"/>
          <p:cNvSpPr/>
          <p:nvPr/>
        </p:nvSpPr>
        <p:spPr>
          <a:xfrm rot="8100000">
            <a:off x="10274337" y="7648854"/>
            <a:ext cx="3820714" cy="3819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9052" y="0"/>
                </a:lnTo>
                <a:cubicBezTo>
                  <a:pt x="11925" y="1127"/>
                  <a:pt x="14530" y="2842"/>
                  <a:pt x="16702" y="5035"/>
                </a:cubicBezTo>
                <a:cubicBezTo>
                  <a:pt x="18833" y="7188"/>
                  <a:pt x="20500" y="9754"/>
                  <a:pt x="21600" y="12577"/>
                </a:cubicBezTo>
                <a:lnTo>
                  <a:pt x="0" y="21600"/>
                </a:lnTo>
                <a:close/>
              </a:path>
            </a:pathLst>
          </a:custGeom>
          <a:solidFill>
            <a:srgbClr val="477B3A"/>
          </a:solidFill>
          <a:ln w="12700">
            <a:miter lim="400000"/>
          </a:ln>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31" name="Shape"/>
          <p:cNvSpPr/>
          <p:nvPr/>
        </p:nvSpPr>
        <p:spPr>
          <a:xfrm>
            <a:off x="12183098" y="4021060"/>
            <a:ext cx="2858875" cy="28579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9052" y="0"/>
                </a:lnTo>
                <a:cubicBezTo>
                  <a:pt x="11925" y="1127"/>
                  <a:pt x="14530" y="2842"/>
                  <a:pt x="16702" y="5035"/>
                </a:cubicBezTo>
                <a:cubicBezTo>
                  <a:pt x="18833" y="7188"/>
                  <a:pt x="20500" y="9754"/>
                  <a:pt x="21600" y="12577"/>
                </a:cubicBezTo>
                <a:lnTo>
                  <a:pt x="0" y="21600"/>
                </a:lnTo>
                <a:close/>
              </a:path>
            </a:pathLst>
          </a:custGeom>
          <a:solidFill>
            <a:srgbClr val="477B3A"/>
          </a:solidFill>
          <a:ln w="12700">
            <a:miter lim="400000"/>
          </a:ln>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32" name="Shape"/>
          <p:cNvSpPr/>
          <p:nvPr/>
        </p:nvSpPr>
        <p:spPr>
          <a:xfrm rot="5400000">
            <a:off x="12166238" y="6853925"/>
            <a:ext cx="1749087" cy="17485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9052" y="0"/>
                </a:lnTo>
                <a:cubicBezTo>
                  <a:pt x="11925" y="1127"/>
                  <a:pt x="14530" y="2842"/>
                  <a:pt x="16702" y="5035"/>
                </a:cubicBezTo>
                <a:cubicBezTo>
                  <a:pt x="18833" y="7188"/>
                  <a:pt x="20500" y="9754"/>
                  <a:pt x="21600" y="12577"/>
                </a:cubicBezTo>
                <a:lnTo>
                  <a:pt x="0" y="21600"/>
                </a:lnTo>
                <a:close/>
              </a:path>
            </a:pathLst>
          </a:custGeom>
          <a:solidFill>
            <a:srgbClr val="477B3A"/>
          </a:solidFill>
          <a:ln w="25400">
            <a:solidFill>
              <a:srgbClr val="000000"/>
            </a:solidFill>
            <a:miter lim="400000"/>
          </a:ln>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33" name="Shape"/>
          <p:cNvSpPr/>
          <p:nvPr/>
        </p:nvSpPr>
        <p:spPr>
          <a:xfrm rot="2700000">
            <a:off x="12826239" y="5256466"/>
            <a:ext cx="3226735" cy="32257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9052" y="0"/>
                </a:lnTo>
                <a:cubicBezTo>
                  <a:pt x="11925" y="1127"/>
                  <a:pt x="14530" y="2842"/>
                  <a:pt x="16702" y="5035"/>
                </a:cubicBezTo>
                <a:cubicBezTo>
                  <a:pt x="18833" y="7188"/>
                  <a:pt x="20500" y="9754"/>
                  <a:pt x="21600" y="12577"/>
                </a:cubicBezTo>
                <a:lnTo>
                  <a:pt x="0" y="21600"/>
                </a:lnTo>
                <a:close/>
              </a:path>
            </a:pathLst>
          </a:custGeom>
          <a:solidFill>
            <a:srgbClr val="477B3A"/>
          </a:solidFill>
          <a:ln w="12700">
            <a:miter lim="400000"/>
          </a:ln>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34" name="Line"/>
          <p:cNvSpPr/>
          <p:nvPr/>
        </p:nvSpPr>
        <p:spPr>
          <a:xfrm flipV="1">
            <a:off x="10061310" y="1715491"/>
            <a:ext cx="4260787" cy="10286448"/>
          </a:xfrm>
          <a:prstGeom prst="line">
            <a:avLst/>
          </a:prstGeom>
          <a:ln w="76200">
            <a:solidFill>
              <a:srgbClr val="000000"/>
            </a:solidFill>
            <a:miter lim="400000"/>
          </a:ln>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35" name="Line"/>
          <p:cNvSpPr/>
          <p:nvPr/>
        </p:nvSpPr>
        <p:spPr>
          <a:xfrm flipH="1" flipV="1">
            <a:off x="7044630" y="4739636"/>
            <a:ext cx="10286448" cy="4260787"/>
          </a:xfrm>
          <a:prstGeom prst="line">
            <a:avLst/>
          </a:prstGeom>
          <a:ln w="76200">
            <a:solidFill>
              <a:srgbClr val="000000"/>
            </a:solidFill>
            <a:miter lim="400000"/>
          </a:ln>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36" name="Line"/>
          <p:cNvSpPr/>
          <p:nvPr/>
        </p:nvSpPr>
        <p:spPr>
          <a:xfrm flipH="1" flipV="1">
            <a:off x="10050169" y="1720351"/>
            <a:ext cx="4260787" cy="10286448"/>
          </a:xfrm>
          <a:prstGeom prst="line">
            <a:avLst/>
          </a:prstGeom>
          <a:ln w="76200">
            <a:solidFill>
              <a:srgbClr val="000000"/>
            </a:solidFill>
            <a:miter lim="400000"/>
          </a:ln>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37" name="Line"/>
          <p:cNvSpPr/>
          <p:nvPr/>
        </p:nvSpPr>
        <p:spPr>
          <a:xfrm rot="10020000">
            <a:off x="12101624" y="6654010"/>
            <a:ext cx="68051" cy="214909"/>
          </a:xfrm>
          <a:custGeom>
            <a:avLst/>
            <a:gdLst/>
            <a:ahLst/>
            <a:cxnLst>
              <a:cxn ang="0">
                <a:pos x="wd2" y="hd2"/>
              </a:cxn>
              <a:cxn ang="5400000">
                <a:pos x="wd2" y="hd2"/>
              </a:cxn>
              <a:cxn ang="10800000">
                <a:pos x="wd2" y="hd2"/>
              </a:cxn>
              <a:cxn ang="16200000">
                <a:pos x="wd2" y="hd2"/>
              </a:cxn>
            </a:cxnLst>
            <a:rect l="0" t="0" r="r" b="b"/>
            <a:pathLst>
              <a:path w="19313" h="21600" fill="norm" stroke="1" extrusionOk="0">
                <a:moveTo>
                  <a:pt x="0" y="0"/>
                </a:moveTo>
                <a:cubicBezTo>
                  <a:pt x="14363" y="3672"/>
                  <a:pt x="21600" y="9912"/>
                  <a:pt x="18671" y="16099"/>
                </a:cubicBezTo>
                <a:cubicBezTo>
                  <a:pt x="17751" y="18044"/>
                  <a:pt x="15807" y="19910"/>
                  <a:pt x="12942" y="21600"/>
                </a:cubicBezTo>
              </a:path>
            </a:pathLst>
          </a:custGeom>
          <a:ln w="76200">
            <a:solidFill>
              <a:srgbClr val="FFD700"/>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38" name="Line"/>
          <p:cNvSpPr/>
          <p:nvPr/>
        </p:nvSpPr>
        <p:spPr>
          <a:xfrm rot="12720000">
            <a:off x="12152678" y="6435379"/>
            <a:ext cx="130720" cy="282643"/>
          </a:xfrm>
          <a:custGeom>
            <a:avLst/>
            <a:gdLst/>
            <a:ahLst/>
            <a:cxnLst>
              <a:cxn ang="0">
                <a:pos x="wd2" y="hd2"/>
              </a:cxn>
              <a:cxn ang="5400000">
                <a:pos x="wd2" y="hd2"/>
              </a:cxn>
              <a:cxn ang="10800000">
                <a:pos x="wd2" y="hd2"/>
              </a:cxn>
              <a:cxn ang="16200000">
                <a:pos x="wd2" y="hd2"/>
              </a:cxn>
            </a:cxnLst>
            <a:rect l="0" t="0" r="r" b="b"/>
            <a:pathLst>
              <a:path w="20149" h="21600" fill="norm" stroke="1" extrusionOk="0">
                <a:moveTo>
                  <a:pt x="18250" y="0"/>
                </a:moveTo>
                <a:cubicBezTo>
                  <a:pt x="21600" y="4892"/>
                  <a:pt x="20481" y="10265"/>
                  <a:pt x="15185" y="14714"/>
                </a:cubicBezTo>
                <a:cubicBezTo>
                  <a:pt x="11620" y="17708"/>
                  <a:pt x="6332" y="20106"/>
                  <a:pt x="0" y="21600"/>
                </a:cubicBezTo>
              </a:path>
            </a:pathLst>
          </a:custGeom>
          <a:ln w="76200">
            <a:solidFill>
              <a:srgbClr val="FFD700"/>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39" name="Circle"/>
          <p:cNvSpPr/>
          <p:nvPr/>
        </p:nvSpPr>
        <p:spPr>
          <a:xfrm rot="17550000">
            <a:off x="6516786" y="1182786"/>
            <a:ext cx="11350428" cy="11350428"/>
          </a:xfrm>
          <a:prstGeom prst="ellipse">
            <a:avLst/>
          </a:prstGeom>
          <a:ln w="1270000">
            <a:solidFill>
              <a:srgbClr val="000000"/>
            </a:solidFill>
            <a:miter lim="400000"/>
          </a:ln>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40" name="Line"/>
          <p:cNvSpPr/>
          <p:nvPr/>
        </p:nvSpPr>
        <p:spPr>
          <a:xfrm flipV="1">
            <a:off x="7048061" y="4727903"/>
            <a:ext cx="10286448" cy="4260787"/>
          </a:xfrm>
          <a:prstGeom prst="line">
            <a:avLst/>
          </a:prstGeom>
          <a:ln w="76200">
            <a:solidFill>
              <a:srgbClr val="000000"/>
            </a:solidFill>
            <a:miter lim="400000"/>
          </a:ln>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41" name="Circle"/>
          <p:cNvSpPr/>
          <p:nvPr/>
        </p:nvSpPr>
        <p:spPr>
          <a:xfrm rot="20250000">
            <a:off x="6516786" y="1182786"/>
            <a:ext cx="11350428" cy="11350428"/>
          </a:xfrm>
          <a:prstGeom prst="ellipse">
            <a:avLst/>
          </a:prstGeom>
          <a:ln w="1270000">
            <a:solidFill>
              <a:srgbClr val="000000"/>
            </a:solidFill>
            <a:miter lim="400000"/>
          </a:ln>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42" name="Line"/>
          <p:cNvSpPr/>
          <p:nvPr/>
        </p:nvSpPr>
        <p:spPr>
          <a:xfrm rot="16200000">
            <a:off x="12399018" y="6434340"/>
            <a:ext cx="183687" cy="3030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905" y="4070"/>
                  <a:pt x="18822" y="8009"/>
                  <a:pt x="15482" y="11565"/>
                </a:cubicBezTo>
                <a:cubicBezTo>
                  <a:pt x="11693" y="15600"/>
                  <a:pt x="6389" y="19038"/>
                  <a:pt x="0" y="21600"/>
                </a:cubicBezTo>
              </a:path>
            </a:pathLst>
          </a:custGeom>
          <a:ln w="76200">
            <a:solidFill>
              <a:srgbClr val="FFD700"/>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43" name="Line"/>
          <p:cNvSpPr/>
          <p:nvPr/>
        </p:nvSpPr>
        <p:spPr>
          <a:xfrm rot="18900000">
            <a:off x="12577909" y="6703047"/>
            <a:ext cx="224283" cy="366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364" y="4901"/>
                  <a:pt x="17330" y="9568"/>
                  <a:pt x="12726" y="13650"/>
                </a:cubicBezTo>
                <a:cubicBezTo>
                  <a:pt x="9257" y="16725"/>
                  <a:pt x="4953" y="19414"/>
                  <a:pt x="0" y="21600"/>
                </a:cubicBezTo>
              </a:path>
            </a:pathLst>
          </a:custGeom>
          <a:ln w="76200">
            <a:solidFill>
              <a:srgbClr val="FFD700"/>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44" name="Line"/>
          <p:cNvSpPr/>
          <p:nvPr/>
        </p:nvSpPr>
        <p:spPr>
          <a:xfrm>
            <a:off x="12442483" y="7089340"/>
            <a:ext cx="296294" cy="4174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772" y="5620"/>
                  <a:pt x="16007" y="10830"/>
                  <a:pt x="10642" y="15163"/>
                </a:cubicBezTo>
                <a:cubicBezTo>
                  <a:pt x="7549" y="17660"/>
                  <a:pt x="3965" y="19828"/>
                  <a:pt x="0" y="21600"/>
                </a:cubicBezTo>
              </a:path>
            </a:pathLst>
          </a:custGeom>
          <a:ln w="76200">
            <a:solidFill>
              <a:srgbClr val="FFD700"/>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45" name="Line"/>
          <p:cNvSpPr/>
          <p:nvPr/>
        </p:nvSpPr>
        <p:spPr>
          <a:xfrm rot="2700000">
            <a:off x="12002489" y="7313744"/>
            <a:ext cx="334205" cy="4708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772" y="5620"/>
                  <a:pt x="16007" y="10830"/>
                  <a:pt x="10642" y="15163"/>
                </a:cubicBezTo>
                <a:cubicBezTo>
                  <a:pt x="7549" y="17660"/>
                  <a:pt x="3965" y="19828"/>
                  <a:pt x="0" y="21600"/>
                </a:cubicBezTo>
              </a:path>
            </a:pathLst>
          </a:custGeom>
          <a:ln w="76200">
            <a:solidFill>
              <a:srgbClr val="FFD700"/>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46" name="Line"/>
          <p:cNvSpPr/>
          <p:nvPr/>
        </p:nvSpPr>
        <p:spPr>
          <a:xfrm rot="5400000">
            <a:off x="11421381" y="7123567"/>
            <a:ext cx="391837" cy="5520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647" y="5614"/>
                  <a:pt x="15827" y="10813"/>
                  <a:pt x="10459" y="15163"/>
                </a:cubicBezTo>
                <a:cubicBezTo>
                  <a:pt x="7404" y="17638"/>
                  <a:pt x="3885" y="19804"/>
                  <a:pt x="0" y="21600"/>
                </a:cubicBezTo>
              </a:path>
            </a:pathLst>
          </a:custGeom>
          <a:ln w="76200">
            <a:solidFill>
              <a:srgbClr val="FFD700"/>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47" name="Line"/>
          <p:cNvSpPr/>
          <p:nvPr/>
        </p:nvSpPr>
        <p:spPr>
          <a:xfrm rot="8100000">
            <a:off x="11067652" y="6543868"/>
            <a:ext cx="446502" cy="589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027" y="4386"/>
                  <a:pt x="17379" y="8509"/>
                  <a:pt x="13794" y="12154"/>
                </a:cubicBezTo>
                <a:cubicBezTo>
                  <a:pt x="10056" y="15955"/>
                  <a:pt x="5369" y="19164"/>
                  <a:pt x="0" y="21600"/>
                </a:cubicBezTo>
              </a:path>
            </a:pathLst>
          </a:custGeom>
          <a:ln w="76200">
            <a:solidFill>
              <a:srgbClr val="FFD700"/>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48" name="Line"/>
          <p:cNvSpPr/>
          <p:nvPr/>
        </p:nvSpPr>
        <p:spPr>
          <a:xfrm rot="10800000">
            <a:off x="11243981" y="5813013"/>
            <a:ext cx="510005" cy="6677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402" y="6388"/>
                  <a:pt x="14903" y="12178"/>
                  <a:pt x="8613" y="16712"/>
                </a:cubicBezTo>
                <a:cubicBezTo>
                  <a:pt x="6003" y="18594"/>
                  <a:pt x="3112" y="20234"/>
                  <a:pt x="0" y="21600"/>
                </a:cubicBezTo>
              </a:path>
            </a:pathLst>
          </a:custGeom>
          <a:ln w="76200">
            <a:solidFill>
              <a:srgbClr val="FFD700"/>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49" name="Line"/>
          <p:cNvSpPr/>
          <p:nvPr/>
        </p:nvSpPr>
        <p:spPr>
          <a:xfrm rot="13500000">
            <a:off x="11900022" y="5430090"/>
            <a:ext cx="593613" cy="6963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019" y="6920"/>
                  <a:pt x="14085" y="13030"/>
                  <a:pt x="7422" y="17555"/>
                </a:cubicBezTo>
                <a:cubicBezTo>
                  <a:pt x="5120" y="19119"/>
                  <a:pt x="2632" y="20475"/>
                  <a:pt x="0" y="21600"/>
                </a:cubicBezTo>
              </a:path>
            </a:pathLst>
          </a:custGeom>
          <a:ln w="76200">
            <a:solidFill>
              <a:srgbClr val="FFD700"/>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50" name="Line"/>
          <p:cNvSpPr/>
          <p:nvPr/>
        </p:nvSpPr>
        <p:spPr>
          <a:xfrm rot="16200000">
            <a:off x="12734012" y="5644711"/>
            <a:ext cx="598503" cy="7855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054" y="5918"/>
                  <a:pt x="14788" y="11322"/>
                  <a:pt x="9121" y="15810"/>
                </a:cubicBezTo>
                <a:cubicBezTo>
                  <a:pt x="6369" y="17989"/>
                  <a:pt x="3311" y="19931"/>
                  <a:pt x="0" y="21600"/>
                </a:cubicBezTo>
              </a:path>
            </a:pathLst>
          </a:custGeom>
          <a:ln w="76200">
            <a:solidFill>
              <a:srgbClr val="FFD700"/>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51" name="Line"/>
          <p:cNvSpPr/>
          <p:nvPr/>
        </p:nvSpPr>
        <p:spPr>
          <a:xfrm rot="18900000">
            <a:off x="13117852" y="6453600"/>
            <a:ext cx="708017" cy="8436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467" y="6240"/>
                  <a:pt x="15291" y="11852"/>
                  <a:pt x="9548" y="16200"/>
                </a:cubicBezTo>
                <a:cubicBezTo>
                  <a:pt x="6684" y="18368"/>
                  <a:pt x="3470" y="20186"/>
                  <a:pt x="0" y="21600"/>
                </a:cubicBezTo>
              </a:path>
            </a:pathLst>
          </a:custGeom>
          <a:ln w="76200">
            <a:solidFill>
              <a:srgbClr val="FFD700"/>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52" name="Line"/>
          <p:cNvSpPr/>
          <p:nvPr/>
        </p:nvSpPr>
        <p:spPr>
          <a:xfrm>
            <a:off x="12775850" y="7409075"/>
            <a:ext cx="746117" cy="8817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152" y="5877"/>
                  <a:pt x="15109" y="11186"/>
                  <a:pt x="9796" y="15500"/>
                </a:cubicBezTo>
                <a:cubicBezTo>
                  <a:pt x="6858" y="17886"/>
                  <a:pt x="3565" y="19936"/>
                  <a:pt x="0" y="21600"/>
                </a:cubicBezTo>
              </a:path>
            </a:pathLst>
          </a:custGeom>
          <a:ln w="76200">
            <a:solidFill>
              <a:srgbClr val="FFD700"/>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53" name="Line"/>
          <p:cNvSpPr/>
          <p:nvPr/>
        </p:nvSpPr>
        <p:spPr>
          <a:xfrm rot="2700000">
            <a:off x="11772065" y="7873676"/>
            <a:ext cx="791019" cy="9266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142" y="5529"/>
                  <a:pt x="15348" y="10554"/>
                  <a:pt x="10466" y="14749"/>
                </a:cubicBezTo>
                <a:cubicBezTo>
                  <a:pt x="7353" y="17424"/>
                  <a:pt x="3833" y="19728"/>
                  <a:pt x="0" y="21600"/>
                </a:cubicBezTo>
              </a:path>
            </a:pathLst>
          </a:custGeom>
          <a:ln w="76200">
            <a:solidFill>
              <a:srgbClr val="FFD700"/>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54" name="Line"/>
          <p:cNvSpPr/>
          <p:nvPr/>
        </p:nvSpPr>
        <p:spPr>
          <a:xfrm rot="5400000">
            <a:off x="10634646" y="7462958"/>
            <a:ext cx="854519" cy="10028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269" y="5763"/>
                  <a:pt x="15380" y="10978"/>
                  <a:pt x="10249" y="15225"/>
                </a:cubicBezTo>
                <a:cubicBezTo>
                  <a:pt x="7200" y="17749"/>
                  <a:pt x="3750" y="19895"/>
                  <a:pt x="0" y="21600"/>
                </a:cubicBezTo>
              </a:path>
            </a:pathLst>
          </a:custGeom>
          <a:ln w="76200">
            <a:solidFill>
              <a:srgbClr val="FFD700"/>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55" name="Line"/>
          <p:cNvSpPr/>
          <p:nvPr/>
        </p:nvSpPr>
        <p:spPr>
          <a:xfrm rot="8100000">
            <a:off x="10066111" y="6322597"/>
            <a:ext cx="908400" cy="10567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697" y="5605"/>
                  <a:pt x="16170" y="10703"/>
                  <a:pt x="11349" y="14816"/>
                </a:cubicBezTo>
                <a:cubicBezTo>
                  <a:pt x="8054" y="17628"/>
                  <a:pt x="4213" y="19924"/>
                  <a:pt x="0" y="21600"/>
                </a:cubicBezTo>
              </a:path>
            </a:pathLst>
          </a:custGeom>
          <a:ln w="76200">
            <a:solidFill>
              <a:srgbClr val="FFD700"/>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56" name="Line"/>
          <p:cNvSpPr/>
          <p:nvPr/>
        </p:nvSpPr>
        <p:spPr>
          <a:xfrm rot="10800000">
            <a:off x="10459567" y="5070087"/>
            <a:ext cx="979725" cy="11112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455" y="5900"/>
                  <a:pt x="15617" y="11211"/>
                  <a:pt x="10459" y="15419"/>
                </a:cubicBezTo>
                <a:cubicBezTo>
                  <a:pt x="7360" y="17947"/>
                  <a:pt x="3831" y="20033"/>
                  <a:pt x="0" y="21600"/>
                </a:cubicBezTo>
              </a:path>
            </a:pathLst>
          </a:custGeom>
          <a:ln w="76200">
            <a:solidFill>
              <a:srgbClr val="FFD700"/>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57" name="Line"/>
          <p:cNvSpPr/>
          <p:nvPr/>
        </p:nvSpPr>
        <p:spPr>
          <a:xfrm rot="13500000">
            <a:off x="11684605" y="4445227"/>
            <a:ext cx="1021606" cy="11658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698" y="4727"/>
                  <a:pt x="16765" y="9084"/>
                  <a:pt x="12966" y="12830"/>
                </a:cubicBezTo>
                <a:cubicBezTo>
                  <a:pt x="9306" y="16437"/>
                  <a:pt x="4909" y="19412"/>
                  <a:pt x="0" y="21600"/>
                </a:cubicBezTo>
              </a:path>
            </a:pathLst>
          </a:custGeom>
          <a:ln w="76200">
            <a:solidFill>
              <a:srgbClr val="FFD700"/>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58" name="Line"/>
          <p:cNvSpPr/>
          <p:nvPr/>
        </p:nvSpPr>
        <p:spPr>
          <a:xfrm rot="16200000">
            <a:off x="13032238" y="4911194"/>
            <a:ext cx="1063434" cy="12012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648" y="4640"/>
                  <a:pt x="16742" y="8920"/>
                  <a:pt x="13029" y="12623"/>
                </a:cubicBezTo>
                <a:cubicBezTo>
                  <a:pt x="9345" y="16297"/>
                  <a:pt x="4928" y="19340"/>
                  <a:pt x="0" y="21600"/>
                </a:cubicBezTo>
              </a:path>
            </a:pathLst>
          </a:custGeom>
          <a:ln w="76200">
            <a:solidFill>
              <a:srgbClr val="FFD700"/>
            </a:solidFill>
            <a:miter lim="400000"/>
          </a:ln>
          <a:effectLst>
            <a:outerShdw sx="100000" sy="100000" kx="0" ky="0" algn="b" rotWithShape="0" blurRad="63500" dist="12700" dir="0">
              <a:srgbClr val="000000">
                <a:alpha val="50000"/>
              </a:srgbClr>
            </a:outerShdw>
          </a:effectLst>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sp>
        <p:nvSpPr>
          <p:cNvPr id="759" name="Line"/>
          <p:cNvSpPr/>
          <p:nvPr/>
        </p:nvSpPr>
        <p:spPr>
          <a:xfrm rot="18900000">
            <a:off x="13641440" y="6239160"/>
            <a:ext cx="1127074" cy="12839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832" y="4767"/>
                  <a:pt x="16962" y="9163"/>
                  <a:pt x="13169" y="12911"/>
                </a:cubicBezTo>
                <a:cubicBezTo>
                  <a:pt x="9485" y="16552"/>
                  <a:pt x="5007" y="19506"/>
                  <a:pt x="0" y="21600"/>
                </a:cubicBezTo>
              </a:path>
            </a:pathLst>
          </a:custGeom>
          <a:ln w="76200">
            <a:solidFill>
              <a:srgbClr val="FFD700"/>
            </a:solidFill>
            <a:miter lim="400000"/>
            <a:tailEnd type="triangle"/>
          </a:ln>
          <a:effectLst>
            <a:outerShdw sx="100000" sy="100000" kx="0" ky="0" algn="b" rotWithShape="0" blurRad="63500" dist="12700" dir="0">
              <a:srgbClr val="000000">
                <a:alpha val="50000"/>
              </a:srgbClr>
            </a:outerShdw>
          </a:effectLst>
        </p:spPr>
        <p:txBody>
          <a:bodyPr lIns="71437" tIns="71437" rIns="71437" bIns="71437" anchor="ctr"/>
          <a:lstStyle/>
          <a:p>
            <a:pPr algn="ctr" defTabSz="584200">
              <a:lnSpc>
                <a:spcPct val="100000"/>
              </a:lnSpc>
              <a:spcBef>
                <a:spcPts val="0"/>
              </a:spcBef>
              <a:defRPr sz="3200">
                <a:latin typeface="Helvetica Light"/>
                <a:ea typeface="Helvetica Light"/>
                <a:cs typeface="Helvetica Light"/>
                <a:sym typeface="Helvetica Light"/>
              </a:defRPr>
            </a:pPr>
          </a:p>
        </p:txBody>
      </p:sp>
      <p:pic>
        <p:nvPicPr>
          <p:cNvPr id="760" name="Image" descr="Image"/>
          <p:cNvPicPr>
            <a:picLocks noChangeAspect="1"/>
          </p:cNvPicPr>
          <p:nvPr/>
        </p:nvPicPr>
        <p:blipFill>
          <a:blip r:embed="rId2">
            <a:extLst/>
          </a:blip>
          <a:stretch>
            <a:fillRect/>
          </a:stretch>
        </p:blipFill>
        <p:spPr>
          <a:xfrm>
            <a:off x="4443867" y="-890133"/>
            <a:ext cx="15496266" cy="15496266"/>
          </a:xfrm>
          <a:prstGeom prst="rect">
            <a:avLst/>
          </a:prstGeom>
          <a:ln w="12700">
            <a:miter lim="400000"/>
          </a:ln>
        </p:spPr>
      </p:pic>
      <p:pic>
        <p:nvPicPr>
          <p:cNvPr id="761" name="Image" descr="Image"/>
          <p:cNvPicPr>
            <a:picLocks noChangeAspect="1"/>
          </p:cNvPicPr>
          <p:nvPr/>
        </p:nvPicPr>
        <p:blipFill>
          <a:blip r:embed="rId3">
            <a:extLst/>
          </a:blip>
          <a:stretch>
            <a:fillRect/>
          </a:stretch>
        </p:blipFill>
        <p:spPr>
          <a:xfrm>
            <a:off x="5078765" y="-255235"/>
            <a:ext cx="14226470" cy="14226470"/>
          </a:xfrm>
          <a:prstGeom prst="rect">
            <a:avLst/>
          </a:prstGeom>
          <a:ln w="12700">
            <a:miter lim="400000"/>
          </a:ln>
        </p:spPr>
      </p:pic>
      <p:pic>
        <p:nvPicPr>
          <p:cNvPr id="762" name="Logo.png" descr="Logo.png"/>
          <p:cNvPicPr>
            <a:picLocks noChangeAspect="1"/>
          </p:cNvPicPr>
          <p:nvPr/>
        </p:nvPicPr>
        <p:blipFill>
          <a:blip r:embed="rId4">
            <a:extLst/>
          </a:blip>
          <a:stretch>
            <a:fillRect/>
          </a:stretch>
        </p:blipFill>
        <p:spPr>
          <a:xfrm>
            <a:off x="17821631" y="7367595"/>
            <a:ext cx="6361979" cy="6144589"/>
          </a:xfrm>
          <a:prstGeom prst="rect">
            <a:avLst/>
          </a:prstGeom>
          <a:ln w="12700">
            <a:miter lim="400000"/>
          </a:ln>
        </p:spPr>
      </p:pic>
      <p:sp>
        <p:nvSpPr>
          <p:cNvPr id="763" name="What is it revealing?">
            <a:hlinkClick r:id="rId5" invalidUrl="" action="ppaction://hlinksldjump" tgtFrame="" tooltip="" history="1" highlightClick="0" endSnd="0"/>
          </p:cNvPr>
          <p:cNvSpPr txBox="1"/>
          <p:nvPr/>
        </p:nvSpPr>
        <p:spPr>
          <a:xfrm>
            <a:off x="19913491" y="7936900"/>
            <a:ext cx="2178258" cy="866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584200">
              <a:spcBef>
                <a:spcPts val="0"/>
              </a:spcBef>
              <a:defRPr sz="2400">
                <a:solidFill>
                  <a:srgbClr val="FFFFFF"/>
                </a:solidFill>
                <a:latin typeface="Mulish ExtraLight Black"/>
                <a:ea typeface="Mulish ExtraLight Black"/>
                <a:cs typeface="Mulish ExtraLight Black"/>
                <a:sym typeface="Mulish ExtraLight Black"/>
              </a:defRPr>
            </a:lvl1pPr>
          </a:lstStyle>
          <a:p>
            <a:pPr/>
            <a:r>
              <a:t>What is it revealing?</a:t>
            </a:r>
          </a:p>
        </p:txBody>
      </p:sp>
      <p:sp>
        <p:nvSpPr>
          <p:cNvPr id="764" name="Where to next?"/>
          <p:cNvSpPr txBox="1"/>
          <p:nvPr/>
        </p:nvSpPr>
        <p:spPr>
          <a:xfrm>
            <a:off x="19801961" y="9806840"/>
            <a:ext cx="2401318" cy="172783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584200">
              <a:lnSpc>
                <a:spcPct val="80000"/>
              </a:lnSpc>
              <a:spcBef>
                <a:spcPts val="0"/>
              </a:spcBef>
              <a:defRPr sz="3800">
                <a:latin typeface="Mulish ExtraLight Black"/>
                <a:ea typeface="Mulish ExtraLight Black"/>
                <a:cs typeface="Mulish ExtraLight Black"/>
                <a:sym typeface="Mulish ExtraLight Black"/>
              </a:defRPr>
            </a:pPr>
            <a:r>
              <a:t>Where</a:t>
            </a:r>
            <a:br/>
            <a:r>
              <a:t>to</a:t>
            </a:r>
            <a:br/>
            <a:r>
              <a:t>next?</a:t>
            </a:r>
          </a:p>
        </p:txBody>
      </p:sp>
      <p:sp>
        <p:nvSpPr>
          <p:cNvPr id="765" name="How can we make progress?">
            <a:hlinkClick r:id="rId6" invalidUrl="" action="ppaction://hlinksldjump" tgtFrame="" tooltip="" history="1" highlightClick="0" endSnd="0"/>
          </p:cNvPr>
          <p:cNvSpPr txBox="1"/>
          <p:nvPr/>
        </p:nvSpPr>
        <p:spPr>
          <a:xfrm>
            <a:off x="22142618" y="11325441"/>
            <a:ext cx="1683958" cy="120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584200">
              <a:spcBef>
                <a:spcPts val="0"/>
              </a:spcBef>
              <a:defRPr sz="2400">
                <a:solidFill>
                  <a:srgbClr val="FFFFFF"/>
                </a:solidFill>
                <a:latin typeface="Mulish ExtraLight Black"/>
                <a:ea typeface="Mulish ExtraLight Black"/>
                <a:cs typeface="Mulish ExtraLight Black"/>
                <a:sym typeface="Mulish ExtraLight Black"/>
              </a:defRPr>
            </a:pPr>
            <a:r>
              <a:t>How can</a:t>
            </a:r>
            <a:br/>
            <a:r>
              <a:t>we make progress?</a:t>
            </a:r>
          </a:p>
        </p:txBody>
      </p:sp>
      <p:sp>
        <p:nvSpPr>
          <p:cNvPr id="766" name="Why does this matter?">
            <a:hlinkClick r:id="rId7" invalidUrl="" action="ppaction://hlinksldjump" tgtFrame="" tooltip="" history="1" highlightClick="0" endSnd="0"/>
          </p:cNvPr>
          <p:cNvSpPr txBox="1"/>
          <p:nvPr/>
        </p:nvSpPr>
        <p:spPr>
          <a:xfrm>
            <a:off x="18204964" y="11325441"/>
            <a:ext cx="1594266" cy="120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584200">
              <a:spcBef>
                <a:spcPts val="0"/>
              </a:spcBef>
              <a:defRPr sz="2400">
                <a:solidFill>
                  <a:srgbClr val="FFFFFF"/>
                </a:solidFill>
                <a:latin typeface="Mulish ExtraLight Black"/>
                <a:ea typeface="Mulish ExtraLight Black"/>
                <a:cs typeface="Mulish ExtraLight Black"/>
                <a:sym typeface="Mulish ExtraLight Black"/>
              </a:defRPr>
            </a:lvl1pPr>
          </a:lstStyle>
          <a:p>
            <a:pPr/>
            <a:r>
              <a:t>Why does this matter?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727"/>
                                        </p:tgtEl>
                                        <p:attrNameLst>
                                          <p:attrName>style.visibility</p:attrName>
                                        </p:attrNameLst>
                                      </p:cBhvr>
                                      <p:to>
                                        <p:strVal val="visible"/>
                                      </p:to>
                                    </p:set>
                                    <p:anim calcmode="lin" valueType="num">
                                      <p:cBhvr>
                                        <p:cTn id="7" dur="400" fill="hold"/>
                                        <p:tgtEl>
                                          <p:spTgt spid="727"/>
                                        </p:tgtEl>
                                        <p:attrNameLst>
                                          <p:attrName>ppt_w</p:attrName>
                                        </p:attrNameLst>
                                      </p:cBhvr>
                                      <p:tavLst>
                                        <p:tav tm="0">
                                          <p:val>
                                            <p:fltVal val="0"/>
                                          </p:val>
                                        </p:tav>
                                        <p:tav tm="100000">
                                          <p:val>
                                            <p:strVal val="#ppt_w"/>
                                          </p:val>
                                        </p:tav>
                                      </p:tavLst>
                                    </p:anim>
                                    <p:anim calcmode="lin" valueType="num">
                                      <p:cBhvr>
                                        <p:cTn id="8" dur="400" fill="hold"/>
                                        <p:tgtEl>
                                          <p:spTgt spid="727"/>
                                        </p:tgtEl>
                                        <p:attrNameLst>
                                          <p:attrName>ppt_h</p:attrName>
                                        </p:attrNameLst>
                                      </p:cBhvr>
                                      <p:tavLst>
                                        <p:tav tm="0">
                                          <p:val>
                                            <p:fltVal val="0"/>
                                          </p:val>
                                        </p:tav>
                                        <p:tav tm="100000">
                                          <p:val>
                                            <p:strVal val="#ppt_h"/>
                                          </p:val>
                                        </p:tav>
                                      </p:tavLst>
                                    </p:anim>
                                  </p:childTnLst>
                                </p:cTn>
                              </p:par>
                            </p:childTnLst>
                          </p:cTn>
                        </p:par>
                        <p:par>
                          <p:cTn id="9" fill="hold">
                            <p:stCondLst>
                              <p:cond delay="400"/>
                            </p:stCondLst>
                            <p:childTnLst>
                              <p:par>
                                <p:cTn id="10" presetClass="entr" nodeType="afterEffect" presetSubtype="16" presetID="23" grpId="2" fill="hold">
                                  <p:stCondLst>
                                    <p:cond delay="0"/>
                                  </p:stCondLst>
                                  <p:iterate type="el" backwards="0">
                                    <p:tmAbs val="0"/>
                                  </p:iterate>
                                  <p:childTnLst>
                                    <p:set>
                                      <p:cBhvr>
                                        <p:cTn id="11" fill="hold"/>
                                        <p:tgtEl>
                                          <p:spTgt spid="731"/>
                                        </p:tgtEl>
                                        <p:attrNameLst>
                                          <p:attrName>style.visibility</p:attrName>
                                        </p:attrNameLst>
                                      </p:cBhvr>
                                      <p:to>
                                        <p:strVal val="visible"/>
                                      </p:to>
                                    </p:set>
                                    <p:anim calcmode="lin" valueType="num">
                                      <p:cBhvr>
                                        <p:cTn id="12" dur="400" fill="hold"/>
                                        <p:tgtEl>
                                          <p:spTgt spid="731"/>
                                        </p:tgtEl>
                                        <p:attrNameLst>
                                          <p:attrName>ppt_w</p:attrName>
                                        </p:attrNameLst>
                                      </p:cBhvr>
                                      <p:tavLst>
                                        <p:tav tm="0">
                                          <p:val>
                                            <p:fltVal val="0"/>
                                          </p:val>
                                        </p:tav>
                                        <p:tav tm="100000">
                                          <p:val>
                                            <p:strVal val="#ppt_w"/>
                                          </p:val>
                                        </p:tav>
                                      </p:tavLst>
                                    </p:anim>
                                    <p:anim calcmode="lin" valueType="num">
                                      <p:cBhvr>
                                        <p:cTn id="13" dur="400" fill="hold"/>
                                        <p:tgtEl>
                                          <p:spTgt spid="731"/>
                                        </p:tgtEl>
                                        <p:attrNameLst>
                                          <p:attrName>ppt_h</p:attrName>
                                        </p:attrNameLst>
                                      </p:cBhvr>
                                      <p:tavLst>
                                        <p:tav tm="0">
                                          <p:val>
                                            <p:fltVal val="0"/>
                                          </p:val>
                                        </p:tav>
                                        <p:tav tm="100000">
                                          <p:val>
                                            <p:strVal val="#ppt_h"/>
                                          </p:val>
                                        </p:tav>
                                      </p:tavLst>
                                    </p:anim>
                                  </p:childTnLst>
                                </p:cTn>
                              </p:par>
                            </p:childTnLst>
                          </p:cTn>
                        </p:par>
                        <p:par>
                          <p:cTn id="14" fill="hold">
                            <p:stCondLst>
                              <p:cond delay="800"/>
                            </p:stCondLst>
                            <p:childTnLst>
                              <p:par>
                                <p:cTn id="15" presetClass="entr" nodeType="afterEffect" presetSubtype="16" presetID="23" grpId="3" fill="hold">
                                  <p:stCondLst>
                                    <p:cond delay="0"/>
                                  </p:stCondLst>
                                  <p:iterate type="el" backwards="0">
                                    <p:tmAbs val="0"/>
                                  </p:iterate>
                                  <p:childTnLst>
                                    <p:set>
                                      <p:cBhvr>
                                        <p:cTn id="16" fill="hold"/>
                                        <p:tgtEl>
                                          <p:spTgt spid="733"/>
                                        </p:tgtEl>
                                        <p:attrNameLst>
                                          <p:attrName>style.visibility</p:attrName>
                                        </p:attrNameLst>
                                      </p:cBhvr>
                                      <p:to>
                                        <p:strVal val="visible"/>
                                      </p:to>
                                    </p:set>
                                    <p:anim calcmode="lin" valueType="num">
                                      <p:cBhvr>
                                        <p:cTn id="17" dur="400" fill="hold"/>
                                        <p:tgtEl>
                                          <p:spTgt spid="733"/>
                                        </p:tgtEl>
                                        <p:attrNameLst>
                                          <p:attrName>ppt_w</p:attrName>
                                        </p:attrNameLst>
                                      </p:cBhvr>
                                      <p:tavLst>
                                        <p:tav tm="0">
                                          <p:val>
                                            <p:fltVal val="0"/>
                                          </p:val>
                                        </p:tav>
                                        <p:tav tm="100000">
                                          <p:val>
                                            <p:strVal val="#ppt_w"/>
                                          </p:val>
                                        </p:tav>
                                      </p:tavLst>
                                    </p:anim>
                                    <p:anim calcmode="lin" valueType="num">
                                      <p:cBhvr>
                                        <p:cTn id="18" dur="400" fill="hold"/>
                                        <p:tgtEl>
                                          <p:spTgt spid="733"/>
                                        </p:tgtEl>
                                        <p:attrNameLst>
                                          <p:attrName>ppt_h</p:attrName>
                                        </p:attrNameLst>
                                      </p:cBhvr>
                                      <p:tavLst>
                                        <p:tav tm="0">
                                          <p:val>
                                            <p:fltVal val="0"/>
                                          </p:val>
                                        </p:tav>
                                        <p:tav tm="100000">
                                          <p:val>
                                            <p:strVal val="#ppt_h"/>
                                          </p:val>
                                        </p:tav>
                                      </p:tavLst>
                                    </p:anim>
                                  </p:childTnLst>
                                </p:cTn>
                              </p:par>
                            </p:childTnLst>
                          </p:cTn>
                        </p:par>
                        <p:par>
                          <p:cTn id="19" fill="hold">
                            <p:stCondLst>
                              <p:cond delay="1200"/>
                            </p:stCondLst>
                            <p:childTnLst>
                              <p:par>
                                <p:cTn id="20" presetClass="entr" nodeType="afterEffect" presetSubtype="16" presetID="23" grpId="4" fill="hold">
                                  <p:stCondLst>
                                    <p:cond delay="0"/>
                                  </p:stCondLst>
                                  <p:iterate type="el" backwards="0">
                                    <p:tmAbs val="0"/>
                                  </p:iterate>
                                  <p:childTnLst>
                                    <p:set>
                                      <p:cBhvr>
                                        <p:cTn id="21" fill="hold"/>
                                        <p:tgtEl>
                                          <p:spTgt spid="732"/>
                                        </p:tgtEl>
                                        <p:attrNameLst>
                                          <p:attrName>style.visibility</p:attrName>
                                        </p:attrNameLst>
                                      </p:cBhvr>
                                      <p:to>
                                        <p:strVal val="visible"/>
                                      </p:to>
                                    </p:set>
                                    <p:anim calcmode="lin" valueType="num">
                                      <p:cBhvr>
                                        <p:cTn id="22" dur="400" fill="hold"/>
                                        <p:tgtEl>
                                          <p:spTgt spid="732"/>
                                        </p:tgtEl>
                                        <p:attrNameLst>
                                          <p:attrName>ppt_w</p:attrName>
                                        </p:attrNameLst>
                                      </p:cBhvr>
                                      <p:tavLst>
                                        <p:tav tm="0">
                                          <p:val>
                                            <p:fltVal val="0"/>
                                          </p:val>
                                        </p:tav>
                                        <p:tav tm="100000">
                                          <p:val>
                                            <p:strVal val="#ppt_w"/>
                                          </p:val>
                                        </p:tav>
                                      </p:tavLst>
                                    </p:anim>
                                    <p:anim calcmode="lin" valueType="num">
                                      <p:cBhvr>
                                        <p:cTn id="23" dur="400" fill="hold"/>
                                        <p:tgtEl>
                                          <p:spTgt spid="732"/>
                                        </p:tgtEl>
                                        <p:attrNameLst>
                                          <p:attrName>ppt_h</p:attrName>
                                        </p:attrNameLst>
                                      </p:cBhvr>
                                      <p:tavLst>
                                        <p:tav tm="0">
                                          <p:val>
                                            <p:fltVal val="0"/>
                                          </p:val>
                                        </p:tav>
                                        <p:tav tm="100000">
                                          <p:val>
                                            <p:strVal val="#ppt_h"/>
                                          </p:val>
                                        </p:tav>
                                      </p:tavLst>
                                    </p:anim>
                                  </p:childTnLst>
                                </p:cTn>
                              </p:par>
                            </p:childTnLst>
                          </p:cTn>
                        </p:par>
                        <p:par>
                          <p:cTn id="24" fill="hold">
                            <p:stCondLst>
                              <p:cond delay="1600"/>
                            </p:stCondLst>
                            <p:childTnLst>
                              <p:par>
                                <p:cTn id="25" presetClass="entr" nodeType="afterEffect" presetSubtype="16" presetID="23" grpId="5" fill="hold">
                                  <p:stCondLst>
                                    <p:cond delay="0"/>
                                  </p:stCondLst>
                                  <p:iterate type="el" backwards="0">
                                    <p:tmAbs val="0"/>
                                  </p:iterate>
                                  <p:childTnLst>
                                    <p:set>
                                      <p:cBhvr>
                                        <p:cTn id="26" fill="hold"/>
                                        <p:tgtEl>
                                          <p:spTgt spid="730"/>
                                        </p:tgtEl>
                                        <p:attrNameLst>
                                          <p:attrName>style.visibility</p:attrName>
                                        </p:attrNameLst>
                                      </p:cBhvr>
                                      <p:to>
                                        <p:strVal val="visible"/>
                                      </p:to>
                                    </p:set>
                                    <p:anim calcmode="lin" valueType="num">
                                      <p:cBhvr>
                                        <p:cTn id="27" dur="400" fill="hold"/>
                                        <p:tgtEl>
                                          <p:spTgt spid="730"/>
                                        </p:tgtEl>
                                        <p:attrNameLst>
                                          <p:attrName>ppt_w</p:attrName>
                                        </p:attrNameLst>
                                      </p:cBhvr>
                                      <p:tavLst>
                                        <p:tav tm="0">
                                          <p:val>
                                            <p:fltVal val="0"/>
                                          </p:val>
                                        </p:tav>
                                        <p:tav tm="100000">
                                          <p:val>
                                            <p:strVal val="#ppt_w"/>
                                          </p:val>
                                        </p:tav>
                                      </p:tavLst>
                                    </p:anim>
                                    <p:anim calcmode="lin" valueType="num">
                                      <p:cBhvr>
                                        <p:cTn id="28" dur="400" fill="hold"/>
                                        <p:tgtEl>
                                          <p:spTgt spid="730"/>
                                        </p:tgtEl>
                                        <p:attrNameLst>
                                          <p:attrName>ppt_h</p:attrName>
                                        </p:attrNameLst>
                                      </p:cBhvr>
                                      <p:tavLst>
                                        <p:tav tm="0">
                                          <p:val>
                                            <p:fltVal val="0"/>
                                          </p:val>
                                        </p:tav>
                                        <p:tav tm="100000">
                                          <p:val>
                                            <p:strVal val="#ppt_h"/>
                                          </p:val>
                                        </p:tav>
                                      </p:tavLst>
                                    </p:anim>
                                  </p:childTnLst>
                                </p:cTn>
                              </p:par>
                            </p:childTnLst>
                          </p:cTn>
                        </p:par>
                        <p:par>
                          <p:cTn id="29" fill="hold">
                            <p:stCondLst>
                              <p:cond delay="2000"/>
                            </p:stCondLst>
                            <p:childTnLst>
                              <p:par>
                                <p:cTn id="30" presetClass="entr" nodeType="afterEffect" presetSubtype="16" presetID="23" grpId="6" fill="hold">
                                  <p:stCondLst>
                                    <p:cond delay="0"/>
                                  </p:stCondLst>
                                  <p:iterate type="el" backwards="0">
                                    <p:tmAbs val="0"/>
                                  </p:iterate>
                                  <p:childTnLst>
                                    <p:set>
                                      <p:cBhvr>
                                        <p:cTn id="31" fill="hold"/>
                                        <p:tgtEl>
                                          <p:spTgt spid="728"/>
                                        </p:tgtEl>
                                        <p:attrNameLst>
                                          <p:attrName>style.visibility</p:attrName>
                                        </p:attrNameLst>
                                      </p:cBhvr>
                                      <p:to>
                                        <p:strVal val="visible"/>
                                      </p:to>
                                    </p:set>
                                    <p:anim calcmode="lin" valueType="num">
                                      <p:cBhvr>
                                        <p:cTn id="32" dur="400" fill="hold"/>
                                        <p:tgtEl>
                                          <p:spTgt spid="728"/>
                                        </p:tgtEl>
                                        <p:attrNameLst>
                                          <p:attrName>ppt_w</p:attrName>
                                        </p:attrNameLst>
                                      </p:cBhvr>
                                      <p:tavLst>
                                        <p:tav tm="0">
                                          <p:val>
                                            <p:fltVal val="0"/>
                                          </p:val>
                                        </p:tav>
                                        <p:tav tm="100000">
                                          <p:val>
                                            <p:strVal val="#ppt_w"/>
                                          </p:val>
                                        </p:tav>
                                      </p:tavLst>
                                    </p:anim>
                                    <p:anim calcmode="lin" valueType="num">
                                      <p:cBhvr>
                                        <p:cTn id="33" dur="400" fill="hold"/>
                                        <p:tgtEl>
                                          <p:spTgt spid="728"/>
                                        </p:tgtEl>
                                        <p:attrNameLst>
                                          <p:attrName>ppt_h</p:attrName>
                                        </p:attrNameLst>
                                      </p:cBhvr>
                                      <p:tavLst>
                                        <p:tav tm="0">
                                          <p:val>
                                            <p:fltVal val="0"/>
                                          </p:val>
                                        </p:tav>
                                        <p:tav tm="100000">
                                          <p:val>
                                            <p:strVal val="#ppt_h"/>
                                          </p:val>
                                        </p:tav>
                                      </p:tavLst>
                                    </p:anim>
                                  </p:childTnLst>
                                </p:cTn>
                              </p:par>
                            </p:childTnLst>
                          </p:cTn>
                        </p:par>
                        <p:par>
                          <p:cTn id="34" fill="hold">
                            <p:stCondLst>
                              <p:cond delay="2400"/>
                            </p:stCondLst>
                            <p:childTnLst>
                              <p:par>
                                <p:cTn id="35" presetClass="entr" nodeType="afterEffect" presetSubtype="16" presetID="23" grpId="7" fill="hold">
                                  <p:stCondLst>
                                    <p:cond delay="0"/>
                                  </p:stCondLst>
                                  <p:iterate type="el" backwards="0">
                                    <p:tmAbs val="0"/>
                                  </p:iterate>
                                  <p:childTnLst>
                                    <p:set>
                                      <p:cBhvr>
                                        <p:cTn id="36" fill="hold"/>
                                        <p:tgtEl>
                                          <p:spTgt spid="729"/>
                                        </p:tgtEl>
                                        <p:attrNameLst>
                                          <p:attrName>style.visibility</p:attrName>
                                        </p:attrNameLst>
                                      </p:cBhvr>
                                      <p:to>
                                        <p:strVal val="visible"/>
                                      </p:to>
                                    </p:set>
                                    <p:anim calcmode="lin" valueType="num">
                                      <p:cBhvr>
                                        <p:cTn id="37" dur="400" fill="hold"/>
                                        <p:tgtEl>
                                          <p:spTgt spid="729"/>
                                        </p:tgtEl>
                                        <p:attrNameLst>
                                          <p:attrName>ppt_w</p:attrName>
                                        </p:attrNameLst>
                                      </p:cBhvr>
                                      <p:tavLst>
                                        <p:tav tm="0">
                                          <p:val>
                                            <p:fltVal val="0"/>
                                          </p:val>
                                        </p:tav>
                                        <p:tav tm="100000">
                                          <p:val>
                                            <p:strVal val="#ppt_w"/>
                                          </p:val>
                                        </p:tav>
                                      </p:tavLst>
                                    </p:anim>
                                    <p:anim calcmode="lin" valueType="num">
                                      <p:cBhvr>
                                        <p:cTn id="38" dur="400" fill="hold"/>
                                        <p:tgtEl>
                                          <p:spTgt spid="729"/>
                                        </p:tgtEl>
                                        <p:attrNameLst>
                                          <p:attrName>ppt_h</p:attrName>
                                        </p:attrNameLst>
                                      </p:cBhvr>
                                      <p:tavLst>
                                        <p:tav tm="0">
                                          <p:val>
                                            <p:fltVal val="0"/>
                                          </p:val>
                                        </p:tav>
                                        <p:tav tm="100000">
                                          <p:val>
                                            <p:strVal val="#ppt_h"/>
                                          </p:val>
                                        </p:tav>
                                      </p:tavLst>
                                    </p:anim>
                                  </p:childTnLst>
                                </p:cTn>
                              </p:par>
                            </p:childTnLst>
                          </p:cTn>
                        </p:par>
                        <p:par>
                          <p:cTn id="39" fill="hold">
                            <p:stCondLst>
                              <p:cond delay="2800"/>
                            </p:stCondLst>
                            <p:childTnLst>
                              <p:par>
                                <p:cTn id="40" presetClass="entr" nodeType="afterEffect" presetSubtype="16" presetID="23" grpId="8" fill="hold">
                                  <p:stCondLst>
                                    <p:cond delay="0"/>
                                  </p:stCondLst>
                                  <p:iterate type="el" backwards="0">
                                    <p:tmAbs val="0"/>
                                  </p:iterate>
                                  <p:childTnLst>
                                    <p:set>
                                      <p:cBhvr>
                                        <p:cTn id="41" fill="hold"/>
                                        <p:tgtEl>
                                          <p:spTgt spid="726"/>
                                        </p:tgtEl>
                                        <p:attrNameLst>
                                          <p:attrName>style.visibility</p:attrName>
                                        </p:attrNameLst>
                                      </p:cBhvr>
                                      <p:to>
                                        <p:strVal val="visible"/>
                                      </p:to>
                                    </p:set>
                                    <p:anim calcmode="lin" valueType="num">
                                      <p:cBhvr>
                                        <p:cTn id="42" dur="400" fill="hold"/>
                                        <p:tgtEl>
                                          <p:spTgt spid="726"/>
                                        </p:tgtEl>
                                        <p:attrNameLst>
                                          <p:attrName>ppt_w</p:attrName>
                                        </p:attrNameLst>
                                      </p:cBhvr>
                                      <p:tavLst>
                                        <p:tav tm="0">
                                          <p:val>
                                            <p:fltVal val="0"/>
                                          </p:val>
                                        </p:tav>
                                        <p:tav tm="100000">
                                          <p:val>
                                            <p:strVal val="#ppt_w"/>
                                          </p:val>
                                        </p:tav>
                                      </p:tavLst>
                                    </p:anim>
                                    <p:anim calcmode="lin" valueType="num">
                                      <p:cBhvr>
                                        <p:cTn id="43" dur="400" fill="hold"/>
                                        <p:tgtEl>
                                          <p:spTgt spid="726"/>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Class="entr" nodeType="clickEffect" presetSubtype="4" presetID="22" grpId="9" fill="hold">
                                  <p:stCondLst>
                                    <p:cond delay="0"/>
                                  </p:stCondLst>
                                  <p:iterate type="el" backwards="0">
                                    <p:tmAbs val="0"/>
                                  </p:iterate>
                                  <p:childTnLst>
                                    <p:set>
                                      <p:cBhvr>
                                        <p:cTn id="47" fill="hold"/>
                                        <p:tgtEl>
                                          <p:spTgt spid="737"/>
                                        </p:tgtEl>
                                        <p:attrNameLst>
                                          <p:attrName>style.visibility</p:attrName>
                                        </p:attrNameLst>
                                      </p:cBhvr>
                                      <p:to>
                                        <p:strVal val="visible"/>
                                      </p:to>
                                    </p:set>
                                    <p:animEffect filter="wipe(down)" transition="in">
                                      <p:cBhvr>
                                        <p:cTn id="48" dur="350"/>
                                        <p:tgtEl>
                                          <p:spTgt spid="737"/>
                                        </p:tgtEl>
                                      </p:cBhvr>
                                    </p:animEffect>
                                  </p:childTnLst>
                                </p:cTn>
                              </p:par>
                            </p:childTnLst>
                          </p:cTn>
                        </p:par>
                        <p:par>
                          <p:cTn id="49" fill="hold">
                            <p:stCondLst>
                              <p:cond delay="350"/>
                            </p:stCondLst>
                            <p:childTnLst>
                              <p:par>
                                <p:cTn id="50" presetClass="entr" nodeType="afterEffect" presetSubtype="3" presetID="18" grpId="10" fill="hold">
                                  <p:stCondLst>
                                    <p:cond delay="0"/>
                                  </p:stCondLst>
                                  <p:iterate type="el" backwards="0">
                                    <p:tmAbs val="0"/>
                                  </p:iterate>
                                  <p:childTnLst>
                                    <p:set>
                                      <p:cBhvr>
                                        <p:cTn id="51" fill="hold"/>
                                        <p:tgtEl>
                                          <p:spTgt spid="738"/>
                                        </p:tgtEl>
                                        <p:attrNameLst>
                                          <p:attrName>style.visibility</p:attrName>
                                        </p:attrNameLst>
                                      </p:cBhvr>
                                      <p:to>
                                        <p:strVal val="visible"/>
                                      </p:to>
                                    </p:set>
                                    <p:animEffect filter="strips(upRight)" transition="in">
                                      <p:cBhvr>
                                        <p:cTn id="52" dur="350"/>
                                        <p:tgtEl>
                                          <p:spTgt spid="738"/>
                                        </p:tgtEl>
                                      </p:cBhvr>
                                    </p:animEffect>
                                  </p:childTnLst>
                                </p:cTn>
                              </p:par>
                            </p:childTnLst>
                          </p:cTn>
                        </p:par>
                        <p:par>
                          <p:cTn id="53" fill="hold">
                            <p:stCondLst>
                              <p:cond delay="700"/>
                            </p:stCondLst>
                            <p:childTnLst>
                              <p:par>
                                <p:cTn id="54" presetClass="entr" nodeType="afterEffect" presetSubtype="6" presetID="18" grpId="11" fill="hold">
                                  <p:stCondLst>
                                    <p:cond delay="0"/>
                                  </p:stCondLst>
                                  <p:iterate type="el" backwards="0">
                                    <p:tmAbs val="0"/>
                                  </p:iterate>
                                  <p:childTnLst>
                                    <p:set>
                                      <p:cBhvr>
                                        <p:cTn id="55" fill="hold"/>
                                        <p:tgtEl>
                                          <p:spTgt spid="742"/>
                                        </p:tgtEl>
                                        <p:attrNameLst>
                                          <p:attrName>style.visibility</p:attrName>
                                        </p:attrNameLst>
                                      </p:cBhvr>
                                      <p:to>
                                        <p:strVal val="visible"/>
                                      </p:to>
                                    </p:set>
                                    <p:animEffect filter="strips(downRight)" transition="in">
                                      <p:cBhvr>
                                        <p:cTn id="56" dur="350"/>
                                        <p:tgtEl>
                                          <p:spTgt spid="742"/>
                                        </p:tgtEl>
                                      </p:cBhvr>
                                    </p:animEffect>
                                  </p:childTnLst>
                                </p:cTn>
                              </p:par>
                            </p:childTnLst>
                          </p:cTn>
                        </p:par>
                        <p:par>
                          <p:cTn id="57" fill="hold">
                            <p:stCondLst>
                              <p:cond delay="1050"/>
                            </p:stCondLst>
                            <p:childTnLst>
                              <p:par>
                                <p:cTn id="58" presetClass="entr" nodeType="afterEffect" presetSubtype="1" presetID="22" grpId="12" fill="hold">
                                  <p:stCondLst>
                                    <p:cond delay="0"/>
                                  </p:stCondLst>
                                  <p:iterate type="el" backwards="0">
                                    <p:tmAbs val="0"/>
                                  </p:iterate>
                                  <p:childTnLst>
                                    <p:set>
                                      <p:cBhvr>
                                        <p:cTn id="59" fill="hold"/>
                                        <p:tgtEl>
                                          <p:spTgt spid="743"/>
                                        </p:tgtEl>
                                        <p:attrNameLst>
                                          <p:attrName>style.visibility</p:attrName>
                                        </p:attrNameLst>
                                      </p:cBhvr>
                                      <p:to>
                                        <p:strVal val="visible"/>
                                      </p:to>
                                    </p:set>
                                    <p:animEffect filter="wipe(up)" transition="in">
                                      <p:cBhvr>
                                        <p:cTn id="60" dur="350"/>
                                        <p:tgtEl>
                                          <p:spTgt spid="743"/>
                                        </p:tgtEl>
                                      </p:cBhvr>
                                    </p:animEffect>
                                  </p:childTnLst>
                                </p:cTn>
                              </p:par>
                            </p:childTnLst>
                          </p:cTn>
                        </p:par>
                        <p:par>
                          <p:cTn id="61" fill="hold">
                            <p:stCondLst>
                              <p:cond delay="1400"/>
                            </p:stCondLst>
                            <p:childTnLst>
                              <p:par>
                                <p:cTn id="62" presetClass="entr" nodeType="afterEffect" presetSubtype="12" presetID="18" grpId="13" fill="hold">
                                  <p:stCondLst>
                                    <p:cond delay="0"/>
                                  </p:stCondLst>
                                  <p:iterate type="el" backwards="0">
                                    <p:tmAbs val="0"/>
                                  </p:iterate>
                                  <p:childTnLst>
                                    <p:set>
                                      <p:cBhvr>
                                        <p:cTn id="63" fill="hold"/>
                                        <p:tgtEl>
                                          <p:spTgt spid="744"/>
                                        </p:tgtEl>
                                        <p:attrNameLst>
                                          <p:attrName>style.visibility</p:attrName>
                                        </p:attrNameLst>
                                      </p:cBhvr>
                                      <p:to>
                                        <p:strVal val="visible"/>
                                      </p:to>
                                    </p:set>
                                    <p:animEffect filter="strips(downLeft)" transition="in">
                                      <p:cBhvr>
                                        <p:cTn id="64" dur="350"/>
                                        <p:tgtEl>
                                          <p:spTgt spid="744"/>
                                        </p:tgtEl>
                                      </p:cBhvr>
                                    </p:animEffect>
                                  </p:childTnLst>
                                </p:cTn>
                              </p:par>
                            </p:childTnLst>
                          </p:cTn>
                        </p:par>
                        <p:par>
                          <p:cTn id="65" fill="hold">
                            <p:stCondLst>
                              <p:cond delay="1750"/>
                            </p:stCondLst>
                            <p:childTnLst>
                              <p:par>
                                <p:cTn id="66" presetClass="entr" nodeType="afterEffect" presetSubtype="2" presetID="22" grpId="14" fill="hold">
                                  <p:stCondLst>
                                    <p:cond delay="0"/>
                                  </p:stCondLst>
                                  <p:iterate type="el" backwards="0">
                                    <p:tmAbs val="0"/>
                                  </p:iterate>
                                  <p:childTnLst>
                                    <p:set>
                                      <p:cBhvr>
                                        <p:cTn id="67" fill="hold"/>
                                        <p:tgtEl>
                                          <p:spTgt spid="745"/>
                                        </p:tgtEl>
                                        <p:attrNameLst>
                                          <p:attrName>style.visibility</p:attrName>
                                        </p:attrNameLst>
                                      </p:cBhvr>
                                      <p:to>
                                        <p:strVal val="visible"/>
                                      </p:to>
                                    </p:set>
                                    <p:animEffect filter="wipe(right)" transition="in">
                                      <p:cBhvr>
                                        <p:cTn id="68" dur="350"/>
                                        <p:tgtEl>
                                          <p:spTgt spid="745"/>
                                        </p:tgtEl>
                                      </p:cBhvr>
                                    </p:animEffect>
                                  </p:childTnLst>
                                </p:cTn>
                              </p:par>
                            </p:childTnLst>
                          </p:cTn>
                        </p:par>
                        <p:par>
                          <p:cTn id="69" fill="hold">
                            <p:stCondLst>
                              <p:cond delay="2100"/>
                            </p:stCondLst>
                            <p:childTnLst>
                              <p:par>
                                <p:cTn id="70" presetClass="entr" nodeType="afterEffect" presetSubtype="9" presetID="18" grpId="15" fill="hold">
                                  <p:stCondLst>
                                    <p:cond delay="0"/>
                                  </p:stCondLst>
                                  <p:iterate type="el" backwards="0">
                                    <p:tmAbs val="0"/>
                                  </p:iterate>
                                  <p:childTnLst>
                                    <p:set>
                                      <p:cBhvr>
                                        <p:cTn id="71" fill="hold"/>
                                        <p:tgtEl>
                                          <p:spTgt spid="746"/>
                                        </p:tgtEl>
                                        <p:attrNameLst>
                                          <p:attrName>style.visibility</p:attrName>
                                        </p:attrNameLst>
                                      </p:cBhvr>
                                      <p:to>
                                        <p:strVal val="visible"/>
                                      </p:to>
                                    </p:set>
                                    <p:animEffect filter="strips(upLeft)" transition="in">
                                      <p:cBhvr>
                                        <p:cTn id="72" dur="350"/>
                                        <p:tgtEl>
                                          <p:spTgt spid="746"/>
                                        </p:tgtEl>
                                      </p:cBhvr>
                                    </p:animEffect>
                                  </p:childTnLst>
                                </p:cTn>
                              </p:par>
                            </p:childTnLst>
                          </p:cTn>
                        </p:par>
                        <p:par>
                          <p:cTn id="73" fill="hold">
                            <p:stCondLst>
                              <p:cond delay="2450"/>
                            </p:stCondLst>
                            <p:childTnLst>
                              <p:par>
                                <p:cTn id="74" presetClass="entr" nodeType="afterEffect" presetSubtype="4" presetID="22" grpId="16" fill="hold">
                                  <p:stCondLst>
                                    <p:cond delay="0"/>
                                  </p:stCondLst>
                                  <p:iterate type="el" backwards="0">
                                    <p:tmAbs val="0"/>
                                  </p:iterate>
                                  <p:childTnLst>
                                    <p:set>
                                      <p:cBhvr>
                                        <p:cTn id="75" fill="hold"/>
                                        <p:tgtEl>
                                          <p:spTgt spid="747"/>
                                        </p:tgtEl>
                                        <p:attrNameLst>
                                          <p:attrName>style.visibility</p:attrName>
                                        </p:attrNameLst>
                                      </p:cBhvr>
                                      <p:to>
                                        <p:strVal val="visible"/>
                                      </p:to>
                                    </p:set>
                                    <p:animEffect filter="wipe(down)" transition="in">
                                      <p:cBhvr>
                                        <p:cTn id="76" dur="350"/>
                                        <p:tgtEl>
                                          <p:spTgt spid="747"/>
                                        </p:tgtEl>
                                      </p:cBhvr>
                                    </p:animEffect>
                                  </p:childTnLst>
                                </p:cTn>
                              </p:par>
                            </p:childTnLst>
                          </p:cTn>
                        </p:par>
                        <p:par>
                          <p:cTn id="77" fill="hold">
                            <p:stCondLst>
                              <p:cond delay="2800"/>
                            </p:stCondLst>
                            <p:childTnLst>
                              <p:par>
                                <p:cTn id="78" presetClass="entr" nodeType="afterEffect" presetSubtype="3" presetID="18" grpId="17" fill="hold">
                                  <p:stCondLst>
                                    <p:cond delay="0"/>
                                  </p:stCondLst>
                                  <p:iterate type="el" backwards="0">
                                    <p:tmAbs val="0"/>
                                  </p:iterate>
                                  <p:childTnLst>
                                    <p:set>
                                      <p:cBhvr>
                                        <p:cTn id="79" fill="hold"/>
                                        <p:tgtEl>
                                          <p:spTgt spid="748"/>
                                        </p:tgtEl>
                                        <p:attrNameLst>
                                          <p:attrName>style.visibility</p:attrName>
                                        </p:attrNameLst>
                                      </p:cBhvr>
                                      <p:to>
                                        <p:strVal val="visible"/>
                                      </p:to>
                                    </p:set>
                                    <p:animEffect filter="strips(upRight)" transition="in">
                                      <p:cBhvr>
                                        <p:cTn id="80" dur="350"/>
                                        <p:tgtEl>
                                          <p:spTgt spid="748"/>
                                        </p:tgtEl>
                                      </p:cBhvr>
                                    </p:animEffect>
                                  </p:childTnLst>
                                </p:cTn>
                              </p:par>
                            </p:childTnLst>
                          </p:cTn>
                        </p:par>
                        <p:par>
                          <p:cTn id="81" fill="hold">
                            <p:stCondLst>
                              <p:cond delay="3150"/>
                            </p:stCondLst>
                            <p:childTnLst>
                              <p:par>
                                <p:cTn id="82" presetClass="entr" nodeType="afterEffect" presetSubtype="8" presetID="22" grpId="18" fill="hold">
                                  <p:stCondLst>
                                    <p:cond delay="0"/>
                                  </p:stCondLst>
                                  <p:iterate type="el" backwards="0">
                                    <p:tmAbs val="0"/>
                                  </p:iterate>
                                  <p:childTnLst>
                                    <p:set>
                                      <p:cBhvr>
                                        <p:cTn id="83" fill="hold"/>
                                        <p:tgtEl>
                                          <p:spTgt spid="749"/>
                                        </p:tgtEl>
                                        <p:attrNameLst>
                                          <p:attrName>style.visibility</p:attrName>
                                        </p:attrNameLst>
                                      </p:cBhvr>
                                      <p:to>
                                        <p:strVal val="visible"/>
                                      </p:to>
                                    </p:set>
                                    <p:animEffect filter="wipe(left)" transition="in">
                                      <p:cBhvr>
                                        <p:cTn id="84" dur="350"/>
                                        <p:tgtEl>
                                          <p:spTgt spid="749"/>
                                        </p:tgtEl>
                                      </p:cBhvr>
                                    </p:animEffect>
                                  </p:childTnLst>
                                </p:cTn>
                              </p:par>
                            </p:childTnLst>
                          </p:cTn>
                        </p:par>
                        <p:par>
                          <p:cTn id="85" fill="hold">
                            <p:stCondLst>
                              <p:cond delay="3500"/>
                            </p:stCondLst>
                            <p:childTnLst>
                              <p:par>
                                <p:cTn id="86" presetClass="entr" nodeType="afterEffect" presetSubtype="6" presetID="18" grpId="19" fill="hold">
                                  <p:stCondLst>
                                    <p:cond delay="0"/>
                                  </p:stCondLst>
                                  <p:iterate type="el" backwards="0">
                                    <p:tmAbs val="0"/>
                                  </p:iterate>
                                  <p:childTnLst>
                                    <p:set>
                                      <p:cBhvr>
                                        <p:cTn id="87" fill="hold"/>
                                        <p:tgtEl>
                                          <p:spTgt spid="750"/>
                                        </p:tgtEl>
                                        <p:attrNameLst>
                                          <p:attrName>style.visibility</p:attrName>
                                        </p:attrNameLst>
                                      </p:cBhvr>
                                      <p:to>
                                        <p:strVal val="visible"/>
                                      </p:to>
                                    </p:set>
                                    <p:animEffect filter="strips(downRight)" transition="in">
                                      <p:cBhvr>
                                        <p:cTn id="88" dur="350"/>
                                        <p:tgtEl>
                                          <p:spTgt spid="750"/>
                                        </p:tgtEl>
                                      </p:cBhvr>
                                    </p:animEffect>
                                  </p:childTnLst>
                                </p:cTn>
                              </p:par>
                            </p:childTnLst>
                          </p:cTn>
                        </p:par>
                        <p:par>
                          <p:cTn id="89" fill="hold">
                            <p:stCondLst>
                              <p:cond delay="3850"/>
                            </p:stCondLst>
                            <p:childTnLst>
                              <p:par>
                                <p:cTn id="90" presetClass="entr" nodeType="afterEffect" presetSubtype="1" presetID="22" grpId="20" fill="hold">
                                  <p:stCondLst>
                                    <p:cond delay="0"/>
                                  </p:stCondLst>
                                  <p:iterate type="el" backwards="0">
                                    <p:tmAbs val="0"/>
                                  </p:iterate>
                                  <p:childTnLst>
                                    <p:set>
                                      <p:cBhvr>
                                        <p:cTn id="91" fill="hold"/>
                                        <p:tgtEl>
                                          <p:spTgt spid="751"/>
                                        </p:tgtEl>
                                        <p:attrNameLst>
                                          <p:attrName>style.visibility</p:attrName>
                                        </p:attrNameLst>
                                      </p:cBhvr>
                                      <p:to>
                                        <p:strVal val="visible"/>
                                      </p:to>
                                    </p:set>
                                    <p:animEffect filter="wipe(up)" transition="in">
                                      <p:cBhvr>
                                        <p:cTn id="92" dur="350"/>
                                        <p:tgtEl>
                                          <p:spTgt spid="751"/>
                                        </p:tgtEl>
                                      </p:cBhvr>
                                    </p:animEffect>
                                  </p:childTnLst>
                                </p:cTn>
                              </p:par>
                            </p:childTnLst>
                          </p:cTn>
                        </p:par>
                        <p:par>
                          <p:cTn id="93" fill="hold">
                            <p:stCondLst>
                              <p:cond delay="4200"/>
                            </p:stCondLst>
                            <p:childTnLst>
                              <p:par>
                                <p:cTn id="94" presetClass="entr" nodeType="afterEffect" presetSubtype="12" presetID="18" grpId="21" fill="hold">
                                  <p:stCondLst>
                                    <p:cond delay="0"/>
                                  </p:stCondLst>
                                  <p:iterate type="el" backwards="0">
                                    <p:tmAbs val="0"/>
                                  </p:iterate>
                                  <p:childTnLst>
                                    <p:set>
                                      <p:cBhvr>
                                        <p:cTn id="95" fill="hold"/>
                                        <p:tgtEl>
                                          <p:spTgt spid="752"/>
                                        </p:tgtEl>
                                        <p:attrNameLst>
                                          <p:attrName>style.visibility</p:attrName>
                                        </p:attrNameLst>
                                      </p:cBhvr>
                                      <p:to>
                                        <p:strVal val="visible"/>
                                      </p:to>
                                    </p:set>
                                    <p:animEffect filter="strips(downLeft)" transition="in">
                                      <p:cBhvr>
                                        <p:cTn id="96" dur="350"/>
                                        <p:tgtEl>
                                          <p:spTgt spid="752"/>
                                        </p:tgtEl>
                                      </p:cBhvr>
                                    </p:animEffect>
                                  </p:childTnLst>
                                </p:cTn>
                              </p:par>
                            </p:childTnLst>
                          </p:cTn>
                        </p:par>
                        <p:par>
                          <p:cTn id="97" fill="hold">
                            <p:stCondLst>
                              <p:cond delay="4550"/>
                            </p:stCondLst>
                            <p:childTnLst>
                              <p:par>
                                <p:cTn id="98" presetClass="entr" nodeType="afterEffect" presetSubtype="2" presetID="22" grpId="22" fill="hold">
                                  <p:stCondLst>
                                    <p:cond delay="0"/>
                                  </p:stCondLst>
                                  <p:iterate type="el" backwards="0">
                                    <p:tmAbs val="0"/>
                                  </p:iterate>
                                  <p:childTnLst>
                                    <p:set>
                                      <p:cBhvr>
                                        <p:cTn id="99" fill="hold"/>
                                        <p:tgtEl>
                                          <p:spTgt spid="753"/>
                                        </p:tgtEl>
                                        <p:attrNameLst>
                                          <p:attrName>style.visibility</p:attrName>
                                        </p:attrNameLst>
                                      </p:cBhvr>
                                      <p:to>
                                        <p:strVal val="visible"/>
                                      </p:to>
                                    </p:set>
                                    <p:animEffect filter="wipe(right)" transition="in">
                                      <p:cBhvr>
                                        <p:cTn id="100" dur="350"/>
                                        <p:tgtEl>
                                          <p:spTgt spid="753"/>
                                        </p:tgtEl>
                                      </p:cBhvr>
                                    </p:animEffect>
                                  </p:childTnLst>
                                </p:cTn>
                              </p:par>
                            </p:childTnLst>
                          </p:cTn>
                        </p:par>
                        <p:par>
                          <p:cTn id="101" fill="hold">
                            <p:stCondLst>
                              <p:cond delay="4900"/>
                            </p:stCondLst>
                            <p:childTnLst>
                              <p:par>
                                <p:cTn id="102" presetClass="entr" nodeType="afterEffect" presetSubtype="9" presetID="18" grpId="23" fill="hold">
                                  <p:stCondLst>
                                    <p:cond delay="0"/>
                                  </p:stCondLst>
                                  <p:iterate type="el" backwards="0">
                                    <p:tmAbs val="0"/>
                                  </p:iterate>
                                  <p:childTnLst>
                                    <p:set>
                                      <p:cBhvr>
                                        <p:cTn id="103" fill="hold"/>
                                        <p:tgtEl>
                                          <p:spTgt spid="754"/>
                                        </p:tgtEl>
                                        <p:attrNameLst>
                                          <p:attrName>style.visibility</p:attrName>
                                        </p:attrNameLst>
                                      </p:cBhvr>
                                      <p:to>
                                        <p:strVal val="visible"/>
                                      </p:to>
                                    </p:set>
                                    <p:animEffect filter="strips(upLeft)" transition="in">
                                      <p:cBhvr>
                                        <p:cTn id="104" dur="350"/>
                                        <p:tgtEl>
                                          <p:spTgt spid="754"/>
                                        </p:tgtEl>
                                      </p:cBhvr>
                                    </p:animEffect>
                                  </p:childTnLst>
                                </p:cTn>
                              </p:par>
                            </p:childTnLst>
                          </p:cTn>
                        </p:par>
                        <p:par>
                          <p:cTn id="105" fill="hold">
                            <p:stCondLst>
                              <p:cond delay="5250"/>
                            </p:stCondLst>
                            <p:childTnLst>
                              <p:par>
                                <p:cTn id="106" presetClass="entr" nodeType="afterEffect" presetSubtype="4" presetID="22" grpId="24" fill="hold">
                                  <p:stCondLst>
                                    <p:cond delay="0"/>
                                  </p:stCondLst>
                                  <p:iterate type="el" backwards="0">
                                    <p:tmAbs val="0"/>
                                  </p:iterate>
                                  <p:childTnLst>
                                    <p:set>
                                      <p:cBhvr>
                                        <p:cTn id="107" fill="hold"/>
                                        <p:tgtEl>
                                          <p:spTgt spid="755"/>
                                        </p:tgtEl>
                                        <p:attrNameLst>
                                          <p:attrName>style.visibility</p:attrName>
                                        </p:attrNameLst>
                                      </p:cBhvr>
                                      <p:to>
                                        <p:strVal val="visible"/>
                                      </p:to>
                                    </p:set>
                                    <p:animEffect filter="wipe(down)" transition="in">
                                      <p:cBhvr>
                                        <p:cTn id="108" dur="350"/>
                                        <p:tgtEl>
                                          <p:spTgt spid="755"/>
                                        </p:tgtEl>
                                      </p:cBhvr>
                                    </p:animEffect>
                                  </p:childTnLst>
                                </p:cTn>
                              </p:par>
                            </p:childTnLst>
                          </p:cTn>
                        </p:par>
                        <p:par>
                          <p:cTn id="109" fill="hold">
                            <p:stCondLst>
                              <p:cond delay="5600"/>
                            </p:stCondLst>
                            <p:childTnLst>
                              <p:par>
                                <p:cTn id="110" presetClass="entr" nodeType="afterEffect" presetSubtype="3" presetID="18" grpId="25" fill="hold">
                                  <p:stCondLst>
                                    <p:cond delay="0"/>
                                  </p:stCondLst>
                                  <p:iterate type="el" backwards="0">
                                    <p:tmAbs val="0"/>
                                  </p:iterate>
                                  <p:childTnLst>
                                    <p:set>
                                      <p:cBhvr>
                                        <p:cTn id="111" fill="hold"/>
                                        <p:tgtEl>
                                          <p:spTgt spid="756"/>
                                        </p:tgtEl>
                                        <p:attrNameLst>
                                          <p:attrName>style.visibility</p:attrName>
                                        </p:attrNameLst>
                                      </p:cBhvr>
                                      <p:to>
                                        <p:strVal val="visible"/>
                                      </p:to>
                                    </p:set>
                                    <p:animEffect filter="strips(upRight)" transition="in">
                                      <p:cBhvr>
                                        <p:cTn id="112" dur="350"/>
                                        <p:tgtEl>
                                          <p:spTgt spid="756"/>
                                        </p:tgtEl>
                                      </p:cBhvr>
                                    </p:animEffect>
                                  </p:childTnLst>
                                </p:cTn>
                              </p:par>
                            </p:childTnLst>
                          </p:cTn>
                        </p:par>
                        <p:par>
                          <p:cTn id="113" fill="hold">
                            <p:stCondLst>
                              <p:cond delay="5950"/>
                            </p:stCondLst>
                            <p:childTnLst>
                              <p:par>
                                <p:cTn id="114" presetClass="entr" nodeType="afterEffect" presetSubtype="8" presetID="22" grpId="26" fill="hold">
                                  <p:stCondLst>
                                    <p:cond delay="0"/>
                                  </p:stCondLst>
                                  <p:iterate type="el" backwards="0">
                                    <p:tmAbs val="0"/>
                                  </p:iterate>
                                  <p:childTnLst>
                                    <p:set>
                                      <p:cBhvr>
                                        <p:cTn id="115" fill="hold"/>
                                        <p:tgtEl>
                                          <p:spTgt spid="757"/>
                                        </p:tgtEl>
                                        <p:attrNameLst>
                                          <p:attrName>style.visibility</p:attrName>
                                        </p:attrNameLst>
                                      </p:cBhvr>
                                      <p:to>
                                        <p:strVal val="visible"/>
                                      </p:to>
                                    </p:set>
                                    <p:animEffect filter="wipe(left)" transition="in">
                                      <p:cBhvr>
                                        <p:cTn id="116" dur="350"/>
                                        <p:tgtEl>
                                          <p:spTgt spid="757"/>
                                        </p:tgtEl>
                                      </p:cBhvr>
                                    </p:animEffect>
                                  </p:childTnLst>
                                </p:cTn>
                              </p:par>
                            </p:childTnLst>
                          </p:cTn>
                        </p:par>
                        <p:par>
                          <p:cTn id="117" fill="hold">
                            <p:stCondLst>
                              <p:cond delay="6300"/>
                            </p:stCondLst>
                            <p:childTnLst>
                              <p:par>
                                <p:cTn id="118" presetClass="entr" nodeType="afterEffect" presetSubtype="6" presetID="18" grpId="27" fill="hold">
                                  <p:stCondLst>
                                    <p:cond delay="0"/>
                                  </p:stCondLst>
                                  <p:iterate type="el" backwards="0">
                                    <p:tmAbs val="0"/>
                                  </p:iterate>
                                  <p:childTnLst>
                                    <p:set>
                                      <p:cBhvr>
                                        <p:cTn id="119" fill="hold"/>
                                        <p:tgtEl>
                                          <p:spTgt spid="758"/>
                                        </p:tgtEl>
                                        <p:attrNameLst>
                                          <p:attrName>style.visibility</p:attrName>
                                        </p:attrNameLst>
                                      </p:cBhvr>
                                      <p:to>
                                        <p:strVal val="visible"/>
                                      </p:to>
                                    </p:set>
                                    <p:animEffect filter="strips(downRight)" transition="in">
                                      <p:cBhvr>
                                        <p:cTn id="120" dur="350"/>
                                        <p:tgtEl>
                                          <p:spTgt spid="758"/>
                                        </p:tgtEl>
                                      </p:cBhvr>
                                    </p:animEffect>
                                  </p:childTnLst>
                                </p:cTn>
                              </p:par>
                            </p:childTnLst>
                          </p:cTn>
                        </p:par>
                        <p:par>
                          <p:cTn id="121" fill="hold">
                            <p:stCondLst>
                              <p:cond delay="6650"/>
                            </p:stCondLst>
                            <p:childTnLst>
                              <p:par>
                                <p:cTn id="122" presetClass="entr" nodeType="afterEffect" presetSubtype="1" presetID="22" grpId="28" fill="hold">
                                  <p:stCondLst>
                                    <p:cond delay="0"/>
                                  </p:stCondLst>
                                  <p:iterate type="el" backwards="0">
                                    <p:tmAbs val="0"/>
                                  </p:iterate>
                                  <p:childTnLst>
                                    <p:set>
                                      <p:cBhvr>
                                        <p:cTn id="123" fill="hold"/>
                                        <p:tgtEl>
                                          <p:spTgt spid="759"/>
                                        </p:tgtEl>
                                        <p:attrNameLst>
                                          <p:attrName>style.visibility</p:attrName>
                                        </p:attrNameLst>
                                      </p:cBhvr>
                                      <p:to>
                                        <p:strVal val="visible"/>
                                      </p:to>
                                    </p:set>
                                    <p:animEffect filter="wipe(up)" transition="in">
                                      <p:cBhvr>
                                        <p:cTn id="124" dur="350"/>
                                        <p:tgtEl>
                                          <p:spTgt spid="759"/>
                                        </p:tgtEl>
                                      </p:cBhvr>
                                    </p:animEffect>
                                  </p:childTnLst>
                                </p:cTn>
                              </p:par>
                            </p:childTnLst>
                          </p:cTn>
                        </p:par>
                      </p:childTnLst>
                    </p:cTn>
                  </p:par>
                  <p:par>
                    <p:cTn id="125" fill="hold">
                      <p:stCondLst>
                        <p:cond delay="indefinite"/>
                      </p:stCondLst>
                      <p:childTnLst>
                        <p:par>
                          <p:cTn id="126" fill="hold">
                            <p:stCondLst>
                              <p:cond delay="0"/>
                            </p:stCondLst>
                            <p:childTnLst>
                              <p:par>
                                <p:cTn id="127" presetClass="entr" nodeType="clickEffect" presetSubtype="16" presetID="23" grpId="29" fill="hold">
                                  <p:stCondLst>
                                    <p:cond delay="0"/>
                                  </p:stCondLst>
                                  <p:iterate type="el" backwards="0">
                                    <p:tmAbs val="0"/>
                                  </p:iterate>
                                  <p:childTnLst>
                                    <p:set>
                                      <p:cBhvr>
                                        <p:cTn id="128" fill="hold"/>
                                        <p:tgtEl>
                                          <p:spTgt spid="762"/>
                                        </p:tgtEl>
                                        <p:attrNameLst>
                                          <p:attrName>style.visibility</p:attrName>
                                        </p:attrNameLst>
                                      </p:cBhvr>
                                      <p:to>
                                        <p:strVal val="visible"/>
                                      </p:to>
                                    </p:set>
                                    <p:anim calcmode="lin" valueType="num">
                                      <p:cBhvr>
                                        <p:cTn id="129" dur="2500" fill="hold"/>
                                        <p:tgtEl>
                                          <p:spTgt spid="762"/>
                                        </p:tgtEl>
                                        <p:attrNameLst>
                                          <p:attrName>ppt_w</p:attrName>
                                        </p:attrNameLst>
                                      </p:cBhvr>
                                      <p:tavLst>
                                        <p:tav tm="0">
                                          <p:val>
                                            <p:fltVal val="0"/>
                                          </p:val>
                                        </p:tav>
                                        <p:tav tm="100000">
                                          <p:val>
                                            <p:strVal val="#ppt_w"/>
                                          </p:val>
                                        </p:tav>
                                      </p:tavLst>
                                    </p:anim>
                                    <p:anim calcmode="lin" valueType="num">
                                      <p:cBhvr>
                                        <p:cTn id="130" dur="2500" fill="hold"/>
                                        <p:tgtEl>
                                          <p:spTgt spid="762"/>
                                        </p:tgtEl>
                                        <p:attrNameLst>
                                          <p:attrName>ppt_h</p:attrName>
                                        </p:attrNameLst>
                                      </p:cBhvr>
                                      <p:tavLst>
                                        <p:tav tm="0">
                                          <p:val>
                                            <p:fltVal val="0"/>
                                          </p:val>
                                        </p:tav>
                                        <p:tav tm="100000">
                                          <p:val>
                                            <p:strVal val="#ppt_h"/>
                                          </p:val>
                                        </p:tav>
                                      </p:tavLst>
                                    </p:anim>
                                  </p:childTnLst>
                                </p:cTn>
                              </p:par>
                            </p:childTnLst>
                          </p:cTn>
                        </p:par>
                        <p:par>
                          <p:cTn id="131" fill="hold">
                            <p:stCondLst>
                              <p:cond delay="2500"/>
                            </p:stCondLst>
                            <p:childTnLst>
                              <p:par>
                                <p:cTn id="132" presetClass="entr" nodeType="afterEffect" presetSubtype="16" presetID="23" grpId="30" fill="hold">
                                  <p:stCondLst>
                                    <p:cond delay="0"/>
                                  </p:stCondLst>
                                  <p:iterate type="el" backwards="0">
                                    <p:tmAbs val="0"/>
                                  </p:iterate>
                                  <p:childTnLst>
                                    <p:set>
                                      <p:cBhvr>
                                        <p:cTn id="133" fill="hold"/>
                                        <p:tgtEl>
                                          <p:spTgt spid="763"/>
                                        </p:tgtEl>
                                        <p:attrNameLst>
                                          <p:attrName>style.visibility</p:attrName>
                                        </p:attrNameLst>
                                      </p:cBhvr>
                                      <p:to>
                                        <p:strVal val="visible"/>
                                      </p:to>
                                    </p:set>
                                    <p:anim calcmode="lin" valueType="num">
                                      <p:cBhvr>
                                        <p:cTn id="134" dur="2500" fill="hold"/>
                                        <p:tgtEl>
                                          <p:spTgt spid="763"/>
                                        </p:tgtEl>
                                        <p:attrNameLst>
                                          <p:attrName>ppt_w</p:attrName>
                                        </p:attrNameLst>
                                      </p:cBhvr>
                                      <p:tavLst>
                                        <p:tav tm="0">
                                          <p:val>
                                            <p:fltVal val="0"/>
                                          </p:val>
                                        </p:tav>
                                        <p:tav tm="100000">
                                          <p:val>
                                            <p:strVal val="#ppt_w"/>
                                          </p:val>
                                        </p:tav>
                                      </p:tavLst>
                                    </p:anim>
                                    <p:anim calcmode="lin" valueType="num">
                                      <p:cBhvr>
                                        <p:cTn id="135" dur="2500" fill="hold"/>
                                        <p:tgtEl>
                                          <p:spTgt spid="763"/>
                                        </p:tgtEl>
                                        <p:attrNameLst>
                                          <p:attrName>ppt_h</p:attrName>
                                        </p:attrNameLst>
                                      </p:cBhvr>
                                      <p:tavLst>
                                        <p:tav tm="0">
                                          <p:val>
                                            <p:fltVal val="0"/>
                                          </p:val>
                                        </p:tav>
                                        <p:tav tm="100000">
                                          <p:val>
                                            <p:strVal val="#ppt_h"/>
                                          </p:val>
                                        </p:tav>
                                      </p:tavLst>
                                    </p:anim>
                                  </p:childTnLst>
                                </p:cTn>
                              </p:par>
                            </p:childTnLst>
                          </p:cTn>
                        </p:par>
                        <p:par>
                          <p:cTn id="136" fill="hold">
                            <p:stCondLst>
                              <p:cond delay="5000"/>
                            </p:stCondLst>
                            <p:childTnLst>
                              <p:par>
                                <p:cTn id="137" presetClass="entr" nodeType="afterEffect" presetSubtype="16" presetID="23" grpId="31" fill="hold">
                                  <p:stCondLst>
                                    <p:cond delay="0"/>
                                  </p:stCondLst>
                                  <p:iterate type="el" backwards="0">
                                    <p:tmAbs val="0"/>
                                  </p:iterate>
                                  <p:childTnLst>
                                    <p:set>
                                      <p:cBhvr>
                                        <p:cTn id="138" fill="hold"/>
                                        <p:tgtEl>
                                          <p:spTgt spid="764"/>
                                        </p:tgtEl>
                                        <p:attrNameLst>
                                          <p:attrName>style.visibility</p:attrName>
                                        </p:attrNameLst>
                                      </p:cBhvr>
                                      <p:to>
                                        <p:strVal val="visible"/>
                                      </p:to>
                                    </p:set>
                                    <p:anim calcmode="lin" valueType="num">
                                      <p:cBhvr>
                                        <p:cTn id="139" dur="2500" fill="hold"/>
                                        <p:tgtEl>
                                          <p:spTgt spid="764"/>
                                        </p:tgtEl>
                                        <p:attrNameLst>
                                          <p:attrName>ppt_w</p:attrName>
                                        </p:attrNameLst>
                                      </p:cBhvr>
                                      <p:tavLst>
                                        <p:tav tm="0">
                                          <p:val>
                                            <p:fltVal val="0"/>
                                          </p:val>
                                        </p:tav>
                                        <p:tav tm="100000">
                                          <p:val>
                                            <p:strVal val="#ppt_w"/>
                                          </p:val>
                                        </p:tav>
                                      </p:tavLst>
                                    </p:anim>
                                    <p:anim calcmode="lin" valueType="num">
                                      <p:cBhvr>
                                        <p:cTn id="140" dur="2500" fill="hold"/>
                                        <p:tgtEl>
                                          <p:spTgt spid="7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37" grpId="9"/>
      <p:bldP build="whole" bldLvl="1" animBg="1" rev="0" advAuto="0" spid="750" grpId="19"/>
      <p:bldP build="whole" bldLvl="1" animBg="1" rev="0" advAuto="0" spid="726" grpId="8"/>
      <p:bldP build="whole" bldLvl="1" animBg="1" rev="0" advAuto="0" spid="757" grpId="26"/>
      <p:bldP build="whole" bldLvl="1" animBg="1" rev="0" advAuto="0" spid="729" grpId="7"/>
      <p:bldP build="whole" bldLvl="1" animBg="1" rev="0" advAuto="0" spid="728" grpId="6"/>
      <p:bldP build="whole" bldLvl="1" animBg="1" rev="0" advAuto="0" spid="754" grpId="23"/>
      <p:bldP build="whole" bldLvl="1" animBg="1" rev="0" advAuto="0" spid="748" grpId="17"/>
      <p:bldP build="whole" bldLvl="1" animBg="1" rev="0" advAuto="0" spid="753" grpId="22"/>
      <p:bldP build="whole" bldLvl="1" animBg="1" rev="0" advAuto="0" spid="738" grpId="10"/>
      <p:bldP build="whole" bldLvl="1" animBg="1" rev="0" advAuto="0" spid="755" grpId="24"/>
      <p:bldP build="whole" bldLvl="1" animBg="1" rev="0" advAuto="0" spid="758" grpId="27"/>
      <p:bldP build="whole" bldLvl="1" animBg="1" rev="0" advAuto="0" spid="759" grpId="28"/>
      <p:bldP build="whole" bldLvl="1" animBg="1" rev="0" advAuto="0" spid="731" grpId="2"/>
      <p:bldP build="whole" bldLvl="1" animBg="1" rev="0" advAuto="0" spid="751" grpId="20"/>
      <p:bldP build="whole" bldLvl="1" animBg="1" rev="0" advAuto="0" spid="746" grpId="15"/>
      <p:bldP build="whole" bldLvl="1" animBg="1" rev="0" advAuto="0" spid="763" grpId="30"/>
      <p:bldP build="whole" bldLvl="1" animBg="1" rev="0" advAuto="0" spid="745" grpId="14"/>
      <p:bldP build="whole" bldLvl="1" animBg="1" rev="0" advAuto="0" spid="744" grpId="13"/>
      <p:bldP build="whole" bldLvl="1" animBg="1" rev="0" advAuto="0" spid="732" grpId="4"/>
      <p:bldP build="whole" bldLvl="1" animBg="1" rev="0" advAuto="0" spid="733" grpId="3"/>
      <p:bldP build="whole" bldLvl="1" animBg="1" rev="0" advAuto="0" spid="730" grpId="5"/>
      <p:bldP build="whole" bldLvl="1" animBg="1" rev="0" advAuto="0" spid="743" grpId="12"/>
      <p:bldP build="whole" bldLvl="1" animBg="1" rev="0" advAuto="0" spid="756" grpId="25"/>
      <p:bldP build="whole" bldLvl="1" animBg="1" rev="0" advAuto="0" spid="749" grpId="18"/>
      <p:bldP build="whole" bldLvl="1" animBg="1" rev="0" advAuto="0" spid="747" grpId="16"/>
      <p:bldP build="whole" bldLvl="1" animBg="1" rev="0" advAuto="0" spid="764" grpId="31"/>
      <p:bldP build="whole" bldLvl="1" animBg="1" rev="0" advAuto="0" spid="742" grpId="11"/>
      <p:bldP build="whole" bldLvl="1" animBg="1" rev="0" advAuto="0" spid="762" grpId="29"/>
      <p:bldP build="whole" bldLvl="1" animBg="1" rev="0" advAuto="0" spid="752" grpId="21"/>
      <p:bldP build="whole" bldLvl="1" animBg="1" rev="0" advAuto="0" spid="727" grpId="1"/>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8" name="The voice of our people The lived experience of our congregation…"/>
          <p:cNvSpPr txBox="1"/>
          <p:nvPr/>
        </p:nvSpPr>
        <p:spPr>
          <a:xfrm>
            <a:off x="838200" y="3319462"/>
            <a:ext cx="17441945" cy="7077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17361" indent="-617361" defTabSz="584200">
              <a:lnSpc>
                <a:spcPct val="100000"/>
              </a:lnSpc>
              <a:spcBef>
                <a:spcPts val="4800"/>
              </a:spcBef>
              <a:buSzPct val="75000"/>
              <a:buChar char="•"/>
              <a:defRPr sz="6000">
                <a:solidFill>
                  <a:srgbClr val="37547E"/>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The voice of our people</a:t>
            </a:r>
            <a:br>
              <a:rPr>
                <a:latin typeface="Mulish ExtraLight Black"/>
                <a:ea typeface="Mulish ExtraLight Black"/>
                <a:cs typeface="Mulish ExtraLight Black"/>
                <a:sym typeface="Mulish ExtraLight Black"/>
              </a:rPr>
            </a:br>
            <a:r>
              <a:rPr i="1">
                <a:latin typeface="Mulish ExtraLight Regular"/>
                <a:ea typeface="Mulish ExtraLight Regular"/>
                <a:cs typeface="Mulish ExtraLight Regular"/>
                <a:sym typeface="Mulish ExtraLight Regular"/>
              </a:rPr>
              <a:t>The lived experience of our congregation</a:t>
            </a:r>
          </a:p>
          <a:p>
            <a:pPr marL="617361" indent="-617361" defTabSz="584200">
              <a:lnSpc>
                <a:spcPct val="100000"/>
              </a:lnSpc>
              <a:spcBef>
                <a:spcPts val="4800"/>
              </a:spcBef>
              <a:buSzPct val="75000"/>
              <a:buChar char="•"/>
              <a:defRPr sz="6000">
                <a:solidFill>
                  <a:srgbClr val="37547E"/>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The impression on those we want to reach</a:t>
            </a:r>
            <a:br/>
            <a:r>
              <a:rPr i="1">
                <a:latin typeface="Mulish ExtraLight Regular"/>
                <a:ea typeface="Mulish ExtraLight Regular"/>
                <a:cs typeface="Mulish ExtraLight Regular"/>
                <a:sym typeface="Mulish ExtraLight Regular"/>
              </a:rPr>
              <a:t>The experience of those beyond our church</a:t>
            </a:r>
          </a:p>
          <a:p>
            <a:pPr marL="617361" indent="-617361" defTabSz="584200">
              <a:lnSpc>
                <a:spcPct val="100000"/>
              </a:lnSpc>
              <a:spcBef>
                <a:spcPts val="4800"/>
              </a:spcBef>
              <a:buSzPct val="75000"/>
              <a:buChar char="•"/>
              <a:defRPr sz="6000">
                <a:solidFill>
                  <a:srgbClr val="37547E"/>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The Salvation Army Journey</a:t>
            </a:r>
            <a:br/>
            <a:r>
              <a:rPr i="1">
                <a:latin typeface="Mulish ExtraLight Regular"/>
                <a:ea typeface="Mulish ExtraLight Regular"/>
                <a:cs typeface="Mulish ExtraLight Regular"/>
                <a:sym typeface="Mulish ExtraLight Regular"/>
              </a:rPr>
              <a:t>The path people travel among us</a:t>
            </a:r>
          </a:p>
        </p:txBody>
      </p:sp>
      <p:sp>
        <p:nvSpPr>
          <p:cNvPr id="769" name="Why does this matter?"/>
          <p:cNvSpPr txBox="1"/>
          <p:nvPr/>
        </p:nvSpPr>
        <p:spPr>
          <a:xfrm>
            <a:off x="2538976" y="324637"/>
            <a:ext cx="19306049"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solidFill>
                  <a:srgbClr val="37547E"/>
                </a:solidFill>
                <a:latin typeface="Mulish ExtraLight Black"/>
                <a:ea typeface="Mulish ExtraLight Black"/>
                <a:cs typeface="Mulish ExtraLight Black"/>
                <a:sym typeface="Mulish ExtraLight Black"/>
              </a:defRPr>
            </a:lvl1pPr>
          </a:lstStyle>
          <a:p>
            <a:pPr/>
            <a:r>
              <a:t>Why does this matter?</a:t>
            </a:r>
          </a:p>
        </p:txBody>
      </p:sp>
      <p:pic>
        <p:nvPicPr>
          <p:cNvPr id="770" name="Logo.png" descr="Logo.png"/>
          <p:cNvPicPr>
            <a:picLocks noChangeAspect="1"/>
          </p:cNvPicPr>
          <p:nvPr/>
        </p:nvPicPr>
        <p:blipFill>
          <a:blip r:embed="rId2">
            <a:extLst/>
          </a:blip>
          <a:stretch>
            <a:fillRect/>
          </a:stretch>
        </p:blipFill>
        <p:spPr>
          <a:xfrm>
            <a:off x="17821631" y="7367595"/>
            <a:ext cx="6361979" cy="6144589"/>
          </a:xfrm>
          <a:prstGeom prst="rect">
            <a:avLst/>
          </a:prstGeom>
          <a:ln w="12700">
            <a:miter lim="400000"/>
          </a:ln>
        </p:spPr>
      </p:pic>
      <p:sp>
        <p:nvSpPr>
          <p:cNvPr id="771" name="What is it revealing?">
            <a:hlinkClick r:id="rId3" invalidUrl="" action="ppaction://hlinksldjump" tgtFrame="" tooltip="" history="1" highlightClick="0" endSnd="0"/>
          </p:cNvPr>
          <p:cNvSpPr txBox="1"/>
          <p:nvPr/>
        </p:nvSpPr>
        <p:spPr>
          <a:xfrm>
            <a:off x="19913491" y="7936900"/>
            <a:ext cx="2178257" cy="866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584200">
              <a:spcBef>
                <a:spcPts val="0"/>
              </a:spcBef>
              <a:defRPr sz="2400">
                <a:solidFill>
                  <a:srgbClr val="FFFFFF"/>
                </a:solidFill>
                <a:latin typeface="Mulish ExtraLight Black"/>
                <a:ea typeface="Mulish ExtraLight Black"/>
                <a:cs typeface="Mulish ExtraLight Black"/>
                <a:sym typeface="Mulish ExtraLight Black"/>
              </a:defRPr>
            </a:lvl1pPr>
          </a:lstStyle>
          <a:p>
            <a:pPr/>
            <a:r>
              <a:t>What is it revealing?</a:t>
            </a:r>
          </a:p>
        </p:txBody>
      </p:sp>
      <p:sp>
        <p:nvSpPr>
          <p:cNvPr id="772" name="Where to next?"/>
          <p:cNvSpPr txBox="1"/>
          <p:nvPr/>
        </p:nvSpPr>
        <p:spPr>
          <a:xfrm>
            <a:off x="19801961" y="9806841"/>
            <a:ext cx="2401318" cy="172783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584200">
              <a:lnSpc>
                <a:spcPct val="80000"/>
              </a:lnSpc>
              <a:spcBef>
                <a:spcPts val="0"/>
              </a:spcBef>
              <a:defRPr sz="3800">
                <a:latin typeface="Mulish ExtraLight Black"/>
                <a:ea typeface="Mulish ExtraLight Black"/>
                <a:cs typeface="Mulish ExtraLight Black"/>
                <a:sym typeface="Mulish ExtraLight Black"/>
              </a:defRPr>
            </a:pPr>
            <a:r>
              <a:t>Where</a:t>
            </a:r>
            <a:br/>
            <a:r>
              <a:t>to</a:t>
            </a:r>
            <a:br/>
            <a:r>
              <a:t>next?</a:t>
            </a:r>
          </a:p>
        </p:txBody>
      </p:sp>
      <p:sp>
        <p:nvSpPr>
          <p:cNvPr id="773" name="How can we make progress?">
            <a:hlinkClick r:id="rId4" invalidUrl="" action="ppaction://hlinksldjump" tgtFrame="" tooltip="" history="1" highlightClick="0" endSnd="0"/>
          </p:cNvPr>
          <p:cNvSpPr txBox="1"/>
          <p:nvPr/>
        </p:nvSpPr>
        <p:spPr>
          <a:xfrm>
            <a:off x="22142618" y="11325441"/>
            <a:ext cx="1683958" cy="120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584200">
              <a:spcBef>
                <a:spcPts val="0"/>
              </a:spcBef>
              <a:defRPr sz="2400">
                <a:solidFill>
                  <a:srgbClr val="FFFFFF"/>
                </a:solidFill>
                <a:latin typeface="Mulish ExtraLight Black"/>
                <a:ea typeface="Mulish ExtraLight Black"/>
                <a:cs typeface="Mulish ExtraLight Black"/>
                <a:sym typeface="Mulish ExtraLight Black"/>
              </a:defRPr>
            </a:pPr>
            <a:r>
              <a:t>How can</a:t>
            </a:r>
            <a:br/>
            <a:r>
              <a:t>we make progress?</a:t>
            </a:r>
          </a:p>
        </p:txBody>
      </p:sp>
      <p:sp>
        <p:nvSpPr>
          <p:cNvPr id="774" name="Why does this matter?">
            <a:hlinkClick r:id="rId5" invalidUrl="" action="ppaction://hlinksldjump" tgtFrame="" tooltip="" history="1" highlightClick="0" endSnd="0"/>
          </p:cNvPr>
          <p:cNvSpPr txBox="1"/>
          <p:nvPr/>
        </p:nvSpPr>
        <p:spPr>
          <a:xfrm>
            <a:off x="18204964" y="11325441"/>
            <a:ext cx="1594266" cy="120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584200">
              <a:spcBef>
                <a:spcPts val="0"/>
              </a:spcBef>
              <a:defRPr sz="2400">
                <a:solidFill>
                  <a:srgbClr val="FFFFFF"/>
                </a:solidFill>
                <a:latin typeface="Mulish ExtraLight Black"/>
                <a:ea typeface="Mulish ExtraLight Black"/>
                <a:cs typeface="Mulish ExtraLight Black"/>
                <a:sym typeface="Mulish ExtraLight Black"/>
              </a:defRPr>
            </a:lvl1pPr>
          </a:lstStyle>
          <a:p>
            <a:pPr/>
            <a:r>
              <a:t>Why does this matter?</a:t>
            </a:r>
          </a:p>
        </p:txBody>
      </p:sp>
      <p:sp>
        <p:nvSpPr>
          <p:cNvPr id="775" name="Our Strength…"/>
          <p:cNvSpPr/>
          <p:nvPr/>
        </p:nvSpPr>
        <p:spPr>
          <a:xfrm>
            <a:off x="989249" y="2121636"/>
            <a:ext cx="22405502" cy="9472728"/>
          </a:xfrm>
          <a:prstGeom prst="roundRect">
            <a:avLst>
              <a:gd name="adj" fmla="val 15000"/>
            </a:avLst>
          </a:prstGeom>
          <a:solidFill>
            <a:srgbClr val="FFFFFF"/>
          </a:solidFill>
          <a:ln w="101600">
            <a:solidFill>
              <a:srgbClr val="37547E"/>
            </a:solidFill>
            <a:miter lim="400000"/>
          </a:ln>
          <a:effectLst>
            <a:outerShdw sx="100000" sy="100000" kx="0" ky="0" algn="b" rotWithShape="0" blurRad="190500" dist="190500" dir="2145768">
              <a:srgbClr val="000000">
                <a:alpha val="50000"/>
              </a:srgbClr>
            </a:outerShdw>
          </a:effectLst>
          <a:extLst>
            <a:ext uri="{C572A759-6A51-4108-AA02-DFA0A04FC94B}">
              <ma14:wrappingTextBoxFlag xmlns:ma14="http://schemas.microsoft.com/office/mac/drawingml/2011/main" val="1"/>
            </a:ext>
          </a:extLst>
        </p:spPr>
        <p:txBody>
          <a:bodyPr lIns="304800" tIns="304800" rIns="304800" bIns="304800" anchor="ctr"/>
          <a:lstStyle/>
          <a:p>
            <a:pPr defTabSz="825500">
              <a:lnSpc>
                <a:spcPct val="100000"/>
              </a:lnSpc>
              <a:spcBef>
                <a:spcPts val="0"/>
              </a:spcBef>
              <a:defRPr sz="6000">
                <a:solidFill>
                  <a:srgbClr val="37547E"/>
                </a:solidFill>
                <a:latin typeface="Mulish ExtraLight Black"/>
                <a:ea typeface="Mulish ExtraLight Black"/>
                <a:cs typeface="Mulish ExtraLight Black"/>
                <a:sym typeface="Mulish ExtraLight Black"/>
              </a:defRPr>
            </a:pPr>
            <a:r>
              <a:t>Our Strength</a:t>
            </a:r>
          </a:p>
          <a:p>
            <a:pPr defTabSz="825500">
              <a:lnSpc>
                <a:spcPct val="100000"/>
              </a:lnSpc>
              <a:spcBef>
                <a:spcPts val="0"/>
              </a:spcBef>
              <a:defRPr sz="3200">
                <a:solidFill>
                  <a:srgbClr val="37547E"/>
                </a:solidFill>
                <a:latin typeface="Mulish ExtraLight Regular"/>
                <a:ea typeface="Mulish ExtraLight Regular"/>
                <a:cs typeface="Mulish ExtraLight Regular"/>
                <a:sym typeface="Mulish ExtraLight Regular"/>
              </a:defRPr>
            </a:pPr>
            <a:r>
              <a:t>We are grateful that this is a people who still care.</a:t>
            </a:r>
          </a:p>
          <a:p>
            <a:pPr defTabSz="825500">
              <a:lnSpc>
                <a:spcPct val="100000"/>
              </a:lnSpc>
              <a:spcBef>
                <a:spcPts val="0"/>
              </a:spcBef>
              <a:defRPr sz="3200">
                <a:solidFill>
                  <a:srgbClr val="37547E"/>
                </a:solidFill>
                <a:latin typeface="Mulish ExtraLight Regular"/>
                <a:ea typeface="Mulish ExtraLight Regular"/>
                <a:cs typeface="Mulish ExtraLight Regular"/>
                <a:sym typeface="Mulish ExtraLight Regular"/>
              </a:defRPr>
            </a:pPr>
            <a:r>
              <a:t>We see it in the way people pray for one another, in the instinct to move toward those in need, and in the desire to help people find life in Christ. We feel that our leaders genuinely care about people — not just programs or outcomes — and that matters deeply to us…</a:t>
            </a:r>
          </a:p>
          <a:p>
            <a:pPr defTabSz="825500">
              <a:lnSpc>
                <a:spcPct val="100000"/>
              </a:lnSpc>
              <a:spcBef>
                <a:spcPts val="0"/>
              </a:spcBef>
              <a:defRPr sz="3200">
                <a:solidFill>
                  <a:srgbClr val="37547E"/>
                </a:solidFill>
                <a:latin typeface="Mulish ExtraLight Regular"/>
                <a:ea typeface="Mulish ExtraLight Regular"/>
                <a:cs typeface="Mulish ExtraLight Regular"/>
                <a:sym typeface="Mulish ExtraLight Regular"/>
              </a:defRPr>
            </a:pPr>
          </a:p>
          <a:p>
            <a:pPr defTabSz="825500">
              <a:lnSpc>
                <a:spcPct val="100000"/>
              </a:lnSpc>
              <a:spcBef>
                <a:spcPts val="0"/>
              </a:spcBef>
              <a:defRPr sz="6000">
                <a:solidFill>
                  <a:srgbClr val="37547E"/>
                </a:solidFill>
                <a:latin typeface="Mulish ExtraLight Black"/>
                <a:ea typeface="Mulish ExtraLight Black"/>
                <a:cs typeface="Mulish ExtraLight Black"/>
                <a:sym typeface="Mulish ExtraLight Black"/>
              </a:defRPr>
            </a:pPr>
            <a:r>
              <a:t>Our Struggle</a:t>
            </a:r>
          </a:p>
          <a:p>
            <a:pPr defTabSz="825500">
              <a:lnSpc>
                <a:spcPct val="100000"/>
              </a:lnSpc>
              <a:spcBef>
                <a:spcPts val="0"/>
              </a:spcBef>
              <a:defRPr sz="3200">
                <a:solidFill>
                  <a:srgbClr val="37547E"/>
                </a:solidFill>
                <a:latin typeface="Mulish ExtraLight Regular"/>
                <a:ea typeface="Mulish ExtraLight Regular"/>
                <a:cs typeface="Mulish ExtraLight Regular"/>
                <a:sym typeface="Mulish ExtraLight Regular"/>
              </a:defRPr>
            </a:pPr>
            <a:r>
              <a:t>At the same time, many of us quietly struggle to find places where we can be deeply known, trusted, and formed over time…</a:t>
            </a:r>
          </a:p>
          <a:p>
            <a:pPr defTabSz="825500">
              <a:lnSpc>
                <a:spcPct val="100000"/>
              </a:lnSpc>
              <a:spcBef>
                <a:spcPts val="0"/>
              </a:spcBef>
              <a:defRPr sz="3200">
                <a:solidFill>
                  <a:srgbClr val="37547E"/>
                </a:solidFill>
                <a:latin typeface="Mulish ExtraLight Regular"/>
                <a:ea typeface="Mulish ExtraLight Regular"/>
                <a:cs typeface="Mulish ExtraLight Regular"/>
                <a:sym typeface="Mulish ExtraLight Regular"/>
              </a:defRPr>
            </a:pPr>
          </a:p>
          <a:p>
            <a:pPr defTabSz="825500">
              <a:lnSpc>
                <a:spcPct val="100000"/>
              </a:lnSpc>
              <a:spcBef>
                <a:spcPts val="0"/>
              </a:spcBef>
              <a:defRPr sz="3200">
                <a:solidFill>
                  <a:srgbClr val="37547E"/>
                </a:solidFill>
                <a:latin typeface="Mulish ExtraLight Regular"/>
                <a:ea typeface="Mulish ExtraLight Regular"/>
                <a:cs typeface="Mulish ExtraLight Regular"/>
                <a:sym typeface="Mulish ExtraLight Regular"/>
              </a:defRPr>
            </a:pPr>
            <a:r>
              <a:t>We often experience warmth, activity, and mission, yet still feel uncertain where we truly belong beyond the larger gathering or the immediate demands of ministry. Some of us long for friendships within the church that feel dependable enough to carry real life — not just shared tasks or polite conversations…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770"/>
                                        </p:tgtEl>
                                        <p:attrNameLst>
                                          <p:attrName>style.visibility</p:attrName>
                                        </p:attrNameLst>
                                      </p:cBhvr>
                                      <p:to>
                                        <p:strVal val="visible"/>
                                      </p:to>
                                    </p:set>
                                    <p:anim calcmode="lin" valueType="num">
                                      <p:cBhvr>
                                        <p:cTn id="7" dur="2500" fill="hold"/>
                                        <p:tgtEl>
                                          <p:spTgt spid="770"/>
                                        </p:tgtEl>
                                        <p:attrNameLst>
                                          <p:attrName>ppt_w</p:attrName>
                                        </p:attrNameLst>
                                      </p:cBhvr>
                                      <p:tavLst>
                                        <p:tav tm="0">
                                          <p:val>
                                            <p:fltVal val="0"/>
                                          </p:val>
                                        </p:tav>
                                        <p:tav tm="100000">
                                          <p:val>
                                            <p:strVal val="#ppt_w"/>
                                          </p:val>
                                        </p:tav>
                                      </p:tavLst>
                                    </p:anim>
                                    <p:anim calcmode="lin" valueType="num">
                                      <p:cBhvr>
                                        <p:cTn id="8" dur="2500" fill="hold"/>
                                        <p:tgtEl>
                                          <p:spTgt spid="770"/>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Class="entr" nodeType="afterEffect" presetSubtype="16" presetID="23" grpId="2" fill="hold">
                                  <p:stCondLst>
                                    <p:cond delay="0"/>
                                  </p:stCondLst>
                                  <p:iterate type="el" backwards="0">
                                    <p:tmAbs val="0"/>
                                  </p:iterate>
                                  <p:childTnLst>
                                    <p:set>
                                      <p:cBhvr>
                                        <p:cTn id="11" fill="hold"/>
                                        <p:tgtEl>
                                          <p:spTgt spid="771"/>
                                        </p:tgtEl>
                                        <p:attrNameLst>
                                          <p:attrName>style.visibility</p:attrName>
                                        </p:attrNameLst>
                                      </p:cBhvr>
                                      <p:to>
                                        <p:strVal val="visible"/>
                                      </p:to>
                                    </p:set>
                                    <p:anim calcmode="lin" valueType="num">
                                      <p:cBhvr>
                                        <p:cTn id="12" dur="2500" fill="hold"/>
                                        <p:tgtEl>
                                          <p:spTgt spid="771"/>
                                        </p:tgtEl>
                                        <p:attrNameLst>
                                          <p:attrName>ppt_w</p:attrName>
                                        </p:attrNameLst>
                                      </p:cBhvr>
                                      <p:tavLst>
                                        <p:tav tm="0">
                                          <p:val>
                                            <p:fltVal val="0"/>
                                          </p:val>
                                        </p:tav>
                                        <p:tav tm="100000">
                                          <p:val>
                                            <p:strVal val="#ppt_w"/>
                                          </p:val>
                                        </p:tav>
                                      </p:tavLst>
                                    </p:anim>
                                    <p:anim calcmode="lin" valueType="num">
                                      <p:cBhvr>
                                        <p:cTn id="13" dur="2500" fill="hold"/>
                                        <p:tgtEl>
                                          <p:spTgt spid="771"/>
                                        </p:tgtEl>
                                        <p:attrNameLst>
                                          <p:attrName>ppt_h</p:attrName>
                                        </p:attrNameLst>
                                      </p:cBhvr>
                                      <p:tavLst>
                                        <p:tav tm="0">
                                          <p:val>
                                            <p:fltVal val="0"/>
                                          </p:val>
                                        </p:tav>
                                        <p:tav tm="100000">
                                          <p:val>
                                            <p:strVal val="#ppt_h"/>
                                          </p:val>
                                        </p:tav>
                                      </p:tavLst>
                                    </p:anim>
                                  </p:childTnLst>
                                </p:cTn>
                              </p:par>
                            </p:childTnLst>
                          </p:cTn>
                        </p:par>
                        <p:par>
                          <p:cTn id="14" fill="hold">
                            <p:stCondLst>
                              <p:cond delay="5000"/>
                            </p:stCondLst>
                            <p:childTnLst>
                              <p:par>
                                <p:cTn id="15" presetClass="entr" nodeType="afterEffect" presetSubtype="16" presetID="23" grpId="3" fill="hold">
                                  <p:stCondLst>
                                    <p:cond delay="0"/>
                                  </p:stCondLst>
                                  <p:iterate type="el" backwards="0">
                                    <p:tmAbs val="0"/>
                                  </p:iterate>
                                  <p:childTnLst>
                                    <p:set>
                                      <p:cBhvr>
                                        <p:cTn id="16" fill="hold"/>
                                        <p:tgtEl>
                                          <p:spTgt spid="772"/>
                                        </p:tgtEl>
                                        <p:attrNameLst>
                                          <p:attrName>style.visibility</p:attrName>
                                        </p:attrNameLst>
                                      </p:cBhvr>
                                      <p:to>
                                        <p:strVal val="visible"/>
                                      </p:to>
                                    </p:set>
                                    <p:anim calcmode="lin" valueType="num">
                                      <p:cBhvr>
                                        <p:cTn id="17" dur="2500" fill="hold"/>
                                        <p:tgtEl>
                                          <p:spTgt spid="772"/>
                                        </p:tgtEl>
                                        <p:attrNameLst>
                                          <p:attrName>ppt_w</p:attrName>
                                        </p:attrNameLst>
                                      </p:cBhvr>
                                      <p:tavLst>
                                        <p:tav tm="0">
                                          <p:val>
                                            <p:fltVal val="0"/>
                                          </p:val>
                                        </p:tav>
                                        <p:tav tm="100000">
                                          <p:val>
                                            <p:strVal val="#ppt_w"/>
                                          </p:val>
                                        </p:tav>
                                      </p:tavLst>
                                    </p:anim>
                                    <p:anim calcmode="lin" valueType="num">
                                      <p:cBhvr>
                                        <p:cTn id="18" dur="2500" fill="hold"/>
                                        <p:tgtEl>
                                          <p:spTgt spid="772"/>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4" fill="hold">
                                  <p:stCondLst>
                                    <p:cond delay="0"/>
                                  </p:stCondLst>
                                  <p:iterate type="el" backwards="0">
                                    <p:tmAbs val="0"/>
                                  </p:iterate>
                                  <p:childTnLst>
                                    <p:set>
                                      <p:cBhvr>
                                        <p:cTn id="22" fill="hold"/>
                                        <p:tgtEl>
                                          <p:spTgt spid="775"/>
                                        </p:tgtEl>
                                        <p:attrNameLst>
                                          <p:attrName>style.visibility</p:attrName>
                                        </p:attrNameLst>
                                      </p:cBhvr>
                                      <p:to>
                                        <p:strVal val="visible"/>
                                      </p:to>
                                    </p:set>
                                    <p:anim calcmode="lin" valueType="num">
                                      <p:cBhvr>
                                        <p:cTn id="23" dur="1000" fill="hold"/>
                                        <p:tgtEl>
                                          <p:spTgt spid="775"/>
                                        </p:tgtEl>
                                        <p:attrNameLst>
                                          <p:attrName>ppt_w</p:attrName>
                                        </p:attrNameLst>
                                      </p:cBhvr>
                                      <p:tavLst>
                                        <p:tav tm="0">
                                          <p:val>
                                            <p:fltVal val="0"/>
                                          </p:val>
                                        </p:tav>
                                        <p:tav tm="100000">
                                          <p:val>
                                            <p:strVal val="#ppt_w"/>
                                          </p:val>
                                        </p:tav>
                                      </p:tavLst>
                                    </p:anim>
                                    <p:anim calcmode="lin" valueType="num">
                                      <p:cBhvr>
                                        <p:cTn id="24" dur="1000" fill="hold"/>
                                        <p:tgtEl>
                                          <p:spTgt spid="77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71" grpId="2"/>
      <p:bldP build="whole" bldLvl="1" animBg="1" rev="0" advAuto="0" spid="772" grpId="3"/>
      <p:bldP build="whole" bldLvl="1" animBg="1" rev="0" advAuto="0" spid="775" grpId="4"/>
      <p:bldP build="whole" bldLvl="1" animBg="1" rev="0" advAuto="0" spid="770" grpId="1"/>
    </p:bld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7" name="The voice of our people The lived experience of our congregation…"/>
          <p:cNvSpPr txBox="1"/>
          <p:nvPr/>
        </p:nvSpPr>
        <p:spPr>
          <a:xfrm>
            <a:off x="838200" y="3319462"/>
            <a:ext cx="17441945" cy="7077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17361" indent="-617361" defTabSz="584200">
              <a:lnSpc>
                <a:spcPct val="100000"/>
              </a:lnSpc>
              <a:spcBef>
                <a:spcPts val="4800"/>
              </a:spcBef>
              <a:buSzPct val="75000"/>
              <a:buChar char="•"/>
              <a:defRPr sz="6000">
                <a:solidFill>
                  <a:srgbClr val="37547E"/>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The voice of our people</a:t>
            </a:r>
            <a:br>
              <a:rPr>
                <a:latin typeface="Mulish ExtraLight Black"/>
                <a:ea typeface="Mulish ExtraLight Black"/>
                <a:cs typeface="Mulish ExtraLight Black"/>
                <a:sym typeface="Mulish ExtraLight Black"/>
              </a:rPr>
            </a:br>
            <a:r>
              <a:rPr i="1">
                <a:latin typeface="Mulish ExtraLight Regular"/>
                <a:ea typeface="Mulish ExtraLight Regular"/>
                <a:cs typeface="Mulish ExtraLight Regular"/>
                <a:sym typeface="Mulish ExtraLight Regular"/>
              </a:rPr>
              <a:t>The lived experience of our congregation</a:t>
            </a:r>
          </a:p>
          <a:p>
            <a:pPr marL="617361" indent="-617361" defTabSz="584200">
              <a:lnSpc>
                <a:spcPct val="100000"/>
              </a:lnSpc>
              <a:spcBef>
                <a:spcPts val="4800"/>
              </a:spcBef>
              <a:buSzPct val="75000"/>
              <a:buChar char="•"/>
              <a:defRPr sz="6000">
                <a:solidFill>
                  <a:srgbClr val="37547E"/>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The impression on those we want to reach</a:t>
            </a:r>
            <a:br/>
            <a:r>
              <a:rPr i="1">
                <a:latin typeface="Mulish ExtraLight Regular"/>
                <a:ea typeface="Mulish ExtraLight Regular"/>
                <a:cs typeface="Mulish ExtraLight Regular"/>
                <a:sym typeface="Mulish ExtraLight Regular"/>
              </a:rPr>
              <a:t>The experience of those beyond our church</a:t>
            </a:r>
          </a:p>
          <a:p>
            <a:pPr marL="617361" indent="-617361" defTabSz="584200">
              <a:lnSpc>
                <a:spcPct val="100000"/>
              </a:lnSpc>
              <a:spcBef>
                <a:spcPts val="4800"/>
              </a:spcBef>
              <a:buSzPct val="75000"/>
              <a:buChar char="•"/>
              <a:defRPr sz="6000">
                <a:solidFill>
                  <a:srgbClr val="37547E"/>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The Salvation Army Journey</a:t>
            </a:r>
            <a:br/>
            <a:r>
              <a:rPr i="1">
                <a:latin typeface="Mulish ExtraLight Regular"/>
                <a:ea typeface="Mulish ExtraLight Regular"/>
                <a:cs typeface="Mulish ExtraLight Regular"/>
                <a:sym typeface="Mulish ExtraLight Regular"/>
              </a:rPr>
              <a:t>The path people travel among us</a:t>
            </a:r>
          </a:p>
        </p:txBody>
      </p:sp>
      <p:sp>
        <p:nvSpPr>
          <p:cNvPr id="778" name="Why does this matter?"/>
          <p:cNvSpPr txBox="1"/>
          <p:nvPr/>
        </p:nvSpPr>
        <p:spPr>
          <a:xfrm>
            <a:off x="2538976" y="324637"/>
            <a:ext cx="19306049"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solidFill>
                  <a:srgbClr val="37547E"/>
                </a:solidFill>
                <a:latin typeface="Mulish ExtraLight Black"/>
                <a:ea typeface="Mulish ExtraLight Black"/>
                <a:cs typeface="Mulish ExtraLight Black"/>
                <a:sym typeface="Mulish ExtraLight Black"/>
              </a:defRPr>
            </a:lvl1pPr>
          </a:lstStyle>
          <a:p>
            <a:pPr/>
            <a:r>
              <a:t>Why does this matter?</a:t>
            </a:r>
          </a:p>
        </p:txBody>
      </p:sp>
      <p:pic>
        <p:nvPicPr>
          <p:cNvPr id="779" name="Logo.png" descr="Logo.png"/>
          <p:cNvPicPr>
            <a:picLocks noChangeAspect="1"/>
          </p:cNvPicPr>
          <p:nvPr/>
        </p:nvPicPr>
        <p:blipFill>
          <a:blip r:embed="rId2">
            <a:extLst/>
          </a:blip>
          <a:stretch>
            <a:fillRect/>
          </a:stretch>
        </p:blipFill>
        <p:spPr>
          <a:xfrm>
            <a:off x="17821631" y="7367595"/>
            <a:ext cx="6361979" cy="6144589"/>
          </a:xfrm>
          <a:prstGeom prst="rect">
            <a:avLst/>
          </a:prstGeom>
          <a:ln w="12700">
            <a:miter lim="400000"/>
          </a:ln>
        </p:spPr>
      </p:pic>
      <p:sp>
        <p:nvSpPr>
          <p:cNvPr id="780" name="What is it revealing?"/>
          <p:cNvSpPr txBox="1"/>
          <p:nvPr/>
        </p:nvSpPr>
        <p:spPr>
          <a:xfrm>
            <a:off x="19913491" y="7936900"/>
            <a:ext cx="2178257" cy="866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584200">
              <a:spcBef>
                <a:spcPts val="0"/>
              </a:spcBef>
              <a:defRPr sz="2400">
                <a:solidFill>
                  <a:srgbClr val="FFFFFF"/>
                </a:solidFill>
                <a:latin typeface="Mulish ExtraLight Black"/>
                <a:ea typeface="Mulish ExtraLight Black"/>
                <a:cs typeface="Mulish ExtraLight Black"/>
                <a:sym typeface="Mulish ExtraLight Black"/>
              </a:defRPr>
            </a:lvl1pPr>
          </a:lstStyle>
          <a:p>
            <a:pPr/>
            <a:r>
              <a:t>What is it revealing?</a:t>
            </a:r>
          </a:p>
        </p:txBody>
      </p:sp>
      <p:sp>
        <p:nvSpPr>
          <p:cNvPr id="781" name="Where to next?"/>
          <p:cNvSpPr txBox="1"/>
          <p:nvPr/>
        </p:nvSpPr>
        <p:spPr>
          <a:xfrm>
            <a:off x="19801961" y="9806841"/>
            <a:ext cx="2401318" cy="172783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584200">
              <a:lnSpc>
                <a:spcPct val="80000"/>
              </a:lnSpc>
              <a:spcBef>
                <a:spcPts val="0"/>
              </a:spcBef>
              <a:defRPr sz="3800">
                <a:latin typeface="Mulish ExtraLight Black"/>
                <a:ea typeface="Mulish ExtraLight Black"/>
                <a:cs typeface="Mulish ExtraLight Black"/>
                <a:sym typeface="Mulish ExtraLight Black"/>
              </a:defRPr>
            </a:pPr>
            <a:r>
              <a:t>Where</a:t>
            </a:r>
            <a:br/>
            <a:r>
              <a:t>to</a:t>
            </a:r>
            <a:br/>
            <a:r>
              <a:t>next?</a:t>
            </a:r>
          </a:p>
        </p:txBody>
      </p:sp>
      <p:sp>
        <p:nvSpPr>
          <p:cNvPr id="782" name="How can we make progress?">
            <a:hlinkClick r:id="rId3" invalidUrl="" action="ppaction://hlinksldjump" tgtFrame="" tooltip="" history="1" highlightClick="0" endSnd="0"/>
          </p:cNvPr>
          <p:cNvSpPr txBox="1"/>
          <p:nvPr/>
        </p:nvSpPr>
        <p:spPr>
          <a:xfrm>
            <a:off x="22142618" y="11325441"/>
            <a:ext cx="1683958" cy="120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584200">
              <a:spcBef>
                <a:spcPts val="0"/>
              </a:spcBef>
              <a:defRPr sz="2400">
                <a:solidFill>
                  <a:srgbClr val="FFFFFF"/>
                </a:solidFill>
                <a:latin typeface="Mulish ExtraLight Black"/>
                <a:ea typeface="Mulish ExtraLight Black"/>
                <a:cs typeface="Mulish ExtraLight Black"/>
                <a:sym typeface="Mulish ExtraLight Black"/>
              </a:defRPr>
            </a:pPr>
            <a:r>
              <a:t>How can</a:t>
            </a:r>
            <a:br/>
            <a:r>
              <a:t>we make progress?</a:t>
            </a:r>
          </a:p>
        </p:txBody>
      </p:sp>
      <p:sp>
        <p:nvSpPr>
          <p:cNvPr id="783" name="Why does this matter?">
            <a:hlinkClick r:id="rId4" invalidUrl="" action="ppaction://hlinksldjump" tgtFrame="" tooltip="" history="1" highlightClick="0" endSnd="0"/>
          </p:cNvPr>
          <p:cNvSpPr txBox="1"/>
          <p:nvPr/>
        </p:nvSpPr>
        <p:spPr>
          <a:xfrm>
            <a:off x="18204964" y="11325441"/>
            <a:ext cx="1594266" cy="120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584200">
              <a:spcBef>
                <a:spcPts val="0"/>
              </a:spcBef>
              <a:defRPr sz="2400">
                <a:solidFill>
                  <a:srgbClr val="FFFFFF"/>
                </a:solidFill>
                <a:latin typeface="Mulish ExtraLight Black"/>
                <a:ea typeface="Mulish ExtraLight Black"/>
                <a:cs typeface="Mulish ExtraLight Black"/>
                <a:sym typeface="Mulish ExtraLight Black"/>
              </a:defRPr>
            </a:lvl1pPr>
          </a:lstStyle>
          <a:p>
            <a:pPr/>
            <a:r>
              <a:t>Why does this matter?</a:t>
            </a:r>
          </a:p>
        </p:txBody>
      </p:sp>
      <p:sp>
        <p:nvSpPr>
          <p:cNvPr id="784" name="What draws us near…"/>
          <p:cNvSpPr/>
          <p:nvPr/>
        </p:nvSpPr>
        <p:spPr>
          <a:xfrm>
            <a:off x="957762" y="2121636"/>
            <a:ext cx="22468476" cy="9472728"/>
          </a:xfrm>
          <a:prstGeom prst="roundRect">
            <a:avLst>
              <a:gd name="adj" fmla="val 15000"/>
            </a:avLst>
          </a:prstGeom>
          <a:solidFill>
            <a:srgbClr val="FFFFFF"/>
          </a:solidFill>
          <a:ln w="101600">
            <a:solidFill>
              <a:srgbClr val="37547E"/>
            </a:solidFill>
            <a:miter lim="400000"/>
          </a:ln>
          <a:effectLst>
            <a:outerShdw sx="100000" sy="100000" kx="0" ky="0" algn="b" rotWithShape="0" blurRad="190500" dist="190500" dir="2145768">
              <a:srgbClr val="000000">
                <a:alpha val="50000"/>
              </a:srgbClr>
            </a:outerShdw>
          </a:effectLst>
          <a:extLst>
            <a:ext uri="{C572A759-6A51-4108-AA02-DFA0A04FC94B}">
              <ma14:wrappingTextBoxFlag xmlns:ma14="http://schemas.microsoft.com/office/mac/drawingml/2011/main" val="1"/>
            </a:ext>
          </a:extLst>
        </p:spPr>
        <p:txBody>
          <a:bodyPr lIns="304800" tIns="304800" rIns="304800" bIns="304800" anchor="ctr"/>
          <a:lstStyle/>
          <a:p>
            <a:pPr defTabSz="825500">
              <a:lnSpc>
                <a:spcPct val="100000"/>
              </a:lnSpc>
              <a:spcBef>
                <a:spcPts val="0"/>
              </a:spcBef>
              <a:defRPr sz="6000">
                <a:solidFill>
                  <a:srgbClr val="37547E"/>
                </a:solidFill>
                <a:latin typeface="Mulish ExtraLight Black"/>
                <a:ea typeface="Mulish ExtraLight Black"/>
                <a:cs typeface="Mulish ExtraLight Black"/>
                <a:sym typeface="Mulish ExtraLight Black"/>
              </a:defRPr>
            </a:pPr>
            <a:r>
              <a:t>What draws us near</a:t>
            </a:r>
          </a:p>
          <a:p>
            <a:pPr defTabSz="825500">
              <a:lnSpc>
                <a:spcPct val="100000"/>
              </a:lnSpc>
              <a:spcBef>
                <a:spcPts val="0"/>
              </a:spcBef>
              <a:defRPr sz="3200">
                <a:solidFill>
                  <a:srgbClr val="37547E"/>
                </a:solidFill>
                <a:latin typeface="Mulish ExtraLight Regular"/>
                <a:ea typeface="Mulish ExtraLight Regular"/>
                <a:cs typeface="Mulish ExtraLight Regular"/>
                <a:sym typeface="Mulish ExtraLight Regular"/>
              </a:defRPr>
            </a:pPr>
            <a:r>
              <a:t>What we notice first is that you seem to care.</a:t>
            </a:r>
          </a:p>
          <a:p>
            <a:pPr defTabSz="825500">
              <a:lnSpc>
                <a:spcPct val="100000"/>
              </a:lnSpc>
              <a:spcBef>
                <a:spcPts val="0"/>
              </a:spcBef>
              <a:defRPr sz="3200">
                <a:solidFill>
                  <a:srgbClr val="37547E"/>
                </a:solidFill>
                <a:latin typeface="Mulish ExtraLight Regular"/>
                <a:ea typeface="Mulish ExtraLight Regular"/>
                <a:cs typeface="Mulish ExtraLight Regular"/>
                <a:sym typeface="Mulish ExtraLight Regular"/>
              </a:defRPr>
            </a:pPr>
            <a:r>
              <a:t>Many churches feel distant, self-protective, or preoccupied with themselves. But the Salvation Army often appears willing to move toward people in need rather than away from them. We see practical help, concern for struggling people, and a willingness to pray, listen, and respond…</a:t>
            </a:r>
          </a:p>
          <a:p>
            <a:pPr defTabSz="825500">
              <a:lnSpc>
                <a:spcPct val="100000"/>
              </a:lnSpc>
              <a:spcBef>
                <a:spcPts val="0"/>
              </a:spcBef>
              <a:defRPr sz="3200">
                <a:solidFill>
                  <a:srgbClr val="37547E"/>
                </a:solidFill>
                <a:latin typeface="Mulish ExtraLight Regular"/>
                <a:ea typeface="Mulish ExtraLight Regular"/>
                <a:cs typeface="Mulish ExtraLight Regular"/>
                <a:sym typeface="Mulish ExtraLight Regular"/>
              </a:defRPr>
            </a:pPr>
          </a:p>
          <a:p>
            <a:pPr defTabSz="825500">
              <a:lnSpc>
                <a:spcPct val="100000"/>
              </a:lnSpc>
              <a:spcBef>
                <a:spcPts val="0"/>
              </a:spcBef>
              <a:defRPr sz="6000">
                <a:solidFill>
                  <a:srgbClr val="37547E"/>
                </a:solidFill>
                <a:latin typeface="Mulish ExtraLight Black"/>
                <a:ea typeface="Mulish ExtraLight Black"/>
                <a:cs typeface="Mulish ExtraLight Black"/>
                <a:sym typeface="Mulish ExtraLight Black"/>
              </a:defRPr>
            </a:pPr>
            <a:r>
              <a:t>What gives us pause</a:t>
            </a:r>
          </a:p>
          <a:p>
            <a:pPr defTabSz="825500">
              <a:lnSpc>
                <a:spcPct val="100000"/>
              </a:lnSpc>
              <a:spcBef>
                <a:spcPts val="0"/>
              </a:spcBef>
              <a:defRPr sz="3200">
                <a:solidFill>
                  <a:srgbClr val="37547E"/>
                </a:solidFill>
                <a:latin typeface="Mulish ExtraLight Regular"/>
                <a:ea typeface="Mulish ExtraLight Regular"/>
                <a:cs typeface="Mulish ExtraLight Regular"/>
                <a:sym typeface="Mulish ExtraLight Regular"/>
              </a:defRPr>
            </a:pPr>
            <a:r>
              <a:t>At the same time, some of us are unsure whether we could truly belong here over time.</a:t>
            </a:r>
          </a:p>
          <a:p>
            <a:pPr defTabSz="825500">
              <a:lnSpc>
                <a:spcPct val="100000"/>
              </a:lnSpc>
              <a:spcBef>
                <a:spcPts val="0"/>
              </a:spcBef>
              <a:defRPr sz="3200">
                <a:solidFill>
                  <a:srgbClr val="37547E"/>
                </a:solidFill>
                <a:latin typeface="Mulish ExtraLight Regular"/>
                <a:ea typeface="Mulish ExtraLight Regular"/>
                <a:cs typeface="Mulish ExtraLight Regular"/>
                <a:sym typeface="Mulish ExtraLight Regular"/>
              </a:defRPr>
            </a:pPr>
            <a:r>
              <a:t>Some of us who come needing support worry that we may receive help without ever really becoming part of a trusted community. We wonder where people talk honestly about life, where friendships become dependable, and where struggling people are patiently formed rather than simply assisted…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779"/>
                                        </p:tgtEl>
                                        <p:attrNameLst>
                                          <p:attrName>style.visibility</p:attrName>
                                        </p:attrNameLst>
                                      </p:cBhvr>
                                      <p:to>
                                        <p:strVal val="visible"/>
                                      </p:to>
                                    </p:set>
                                    <p:anim calcmode="lin" valueType="num">
                                      <p:cBhvr>
                                        <p:cTn id="7" dur="2500" fill="hold"/>
                                        <p:tgtEl>
                                          <p:spTgt spid="779"/>
                                        </p:tgtEl>
                                        <p:attrNameLst>
                                          <p:attrName>ppt_w</p:attrName>
                                        </p:attrNameLst>
                                      </p:cBhvr>
                                      <p:tavLst>
                                        <p:tav tm="0">
                                          <p:val>
                                            <p:fltVal val="0"/>
                                          </p:val>
                                        </p:tav>
                                        <p:tav tm="100000">
                                          <p:val>
                                            <p:strVal val="#ppt_w"/>
                                          </p:val>
                                        </p:tav>
                                      </p:tavLst>
                                    </p:anim>
                                    <p:anim calcmode="lin" valueType="num">
                                      <p:cBhvr>
                                        <p:cTn id="8" dur="2500" fill="hold"/>
                                        <p:tgtEl>
                                          <p:spTgt spid="779"/>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Class="entr" nodeType="afterEffect" presetSubtype="16" presetID="23" grpId="2" fill="hold">
                                  <p:stCondLst>
                                    <p:cond delay="0"/>
                                  </p:stCondLst>
                                  <p:iterate type="el" backwards="0">
                                    <p:tmAbs val="0"/>
                                  </p:iterate>
                                  <p:childTnLst>
                                    <p:set>
                                      <p:cBhvr>
                                        <p:cTn id="11" fill="hold"/>
                                        <p:tgtEl>
                                          <p:spTgt spid="780"/>
                                        </p:tgtEl>
                                        <p:attrNameLst>
                                          <p:attrName>style.visibility</p:attrName>
                                        </p:attrNameLst>
                                      </p:cBhvr>
                                      <p:to>
                                        <p:strVal val="visible"/>
                                      </p:to>
                                    </p:set>
                                    <p:anim calcmode="lin" valueType="num">
                                      <p:cBhvr>
                                        <p:cTn id="12" dur="2500" fill="hold"/>
                                        <p:tgtEl>
                                          <p:spTgt spid="780"/>
                                        </p:tgtEl>
                                        <p:attrNameLst>
                                          <p:attrName>ppt_w</p:attrName>
                                        </p:attrNameLst>
                                      </p:cBhvr>
                                      <p:tavLst>
                                        <p:tav tm="0">
                                          <p:val>
                                            <p:fltVal val="0"/>
                                          </p:val>
                                        </p:tav>
                                        <p:tav tm="100000">
                                          <p:val>
                                            <p:strVal val="#ppt_w"/>
                                          </p:val>
                                        </p:tav>
                                      </p:tavLst>
                                    </p:anim>
                                    <p:anim calcmode="lin" valueType="num">
                                      <p:cBhvr>
                                        <p:cTn id="13" dur="2500" fill="hold"/>
                                        <p:tgtEl>
                                          <p:spTgt spid="780"/>
                                        </p:tgtEl>
                                        <p:attrNameLst>
                                          <p:attrName>ppt_h</p:attrName>
                                        </p:attrNameLst>
                                      </p:cBhvr>
                                      <p:tavLst>
                                        <p:tav tm="0">
                                          <p:val>
                                            <p:fltVal val="0"/>
                                          </p:val>
                                        </p:tav>
                                        <p:tav tm="100000">
                                          <p:val>
                                            <p:strVal val="#ppt_h"/>
                                          </p:val>
                                        </p:tav>
                                      </p:tavLst>
                                    </p:anim>
                                  </p:childTnLst>
                                </p:cTn>
                              </p:par>
                            </p:childTnLst>
                          </p:cTn>
                        </p:par>
                        <p:par>
                          <p:cTn id="14" fill="hold">
                            <p:stCondLst>
                              <p:cond delay="5000"/>
                            </p:stCondLst>
                            <p:childTnLst>
                              <p:par>
                                <p:cTn id="15" presetClass="entr" nodeType="afterEffect" presetSubtype="16" presetID="23" grpId="3" fill="hold">
                                  <p:stCondLst>
                                    <p:cond delay="0"/>
                                  </p:stCondLst>
                                  <p:iterate type="el" backwards="0">
                                    <p:tmAbs val="0"/>
                                  </p:iterate>
                                  <p:childTnLst>
                                    <p:set>
                                      <p:cBhvr>
                                        <p:cTn id="16" fill="hold"/>
                                        <p:tgtEl>
                                          <p:spTgt spid="781"/>
                                        </p:tgtEl>
                                        <p:attrNameLst>
                                          <p:attrName>style.visibility</p:attrName>
                                        </p:attrNameLst>
                                      </p:cBhvr>
                                      <p:to>
                                        <p:strVal val="visible"/>
                                      </p:to>
                                    </p:set>
                                    <p:anim calcmode="lin" valueType="num">
                                      <p:cBhvr>
                                        <p:cTn id="17" dur="2500" fill="hold"/>
                                        <p:tgtEl>
                                          <p:spTgt spid="781"/>
                                        </p:tgtEl>
                                        <p:attrNameLst>
                                          <p:attrName>ppt_w</p:attrName>
                                        </p:attrNameLst>
                                      </p:cBhvr>
                                      <p:tavLst>
                                        <p:tav tm="0">
                                          <p:val>
                                            <p:fltVal val="0"/>
                                          </p:val>
                                        </p:tav>
                                        <p:tav tm="100000">
                                          <p:val>
                                            <p:strVal val="#ppt_w"/>
                                          </p:val>
                                        </p:tav>
                                      </p:tavLst>
                                    </p:anim>
                                    <p:anim calcmode="lin" valueType="num">
                                      <p:cBhvr>
                                        <p:cTn id="18" dur="2500" fill="hold"/>
                                        <p:tgtEl>
                                          <p:spTgt spid="781"/>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4" fill="hold">
                                  <p:stCondLst>
                                    <p:cond delay="0"/>
                                  </p:stCondLst>
                                  <p:iterate type="el" backwards="0">
                                    <p:tmAbs val="0"/>
                                  </p:iterate>
                                  <p:childTnLst>
                                    <p:set>
                                      <p:cBhvr>
                                        <p:cTn id="22" fill="hold"/>
                                        <p:tgtEl>
                                          <p:spTgt spid="784"/>
                                        </p:tgtEl>
                                        <p:attrNameLst>
                                          <p:attrName>style.visibility</p:attrName>
                                        </p:attrNameLst>
                                      </p:cBhvr>
                                      <p:to>
                                        <p:strVal val="visible"/>
                                      </p:to>
                                    </p:set>
                                    <p:anim calcmode="lin" valueType="num">
                                      <p:cBhvr>
                                        <p:cTn id="23" dur="1000" fill="hold"/>
                                        <p:tgtEl>
                                          <p:spTgt spid="784"/>
                                        </p:tgtEl>
                                        <p:attrNameLst>
                                          <p:attrName>ppt_w</p:attrName>
                                        </p:attrNameLst>
                                      </p:cBhvr>
                                      <p:tavLst>
                                        <p:tav tm="0">
                                          <p:val>
                                            <p:fltVal val="0"/>
                                          </p:val>
                                        </p:tav>
                                        <p:tav tm="100000">
                                          <p:val>
                                            <p:strVal val="#ppt_w"/>
                                          </p:val>
                                        </p:tav>
                                      </p:tavLst>
                                    </p:anim>
                                    <p:anim calcmode="lin" valueType="num">
                                      <p:cBhvr>
                                        <p:cTn id="24" dur="1000" fill="hold"/>
                                        <p:tgtEl>
                                          <p:spTgt spid="7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84" grpId="4"/>
      <p:bldP build="whole" bldLvl="1" animBg="1" rev="0" advAuto="0" spid="781" grpId="3"/>
      <p:bldP build="whole" bldLvl="1" animBg="1" rev="0" advAuto="0" spid="779" grpId="1"/>
      <p:bldP build="whole" bldLvl="1" animBg="1" rev="0" advAuto="0" spid="780" grpId="2"/>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6" name="The voice of our people The lived experience of our congregation…"/>
          <p:cNvSpPr txBox="1"/>
          <p:nvPr/>
        </p:nvSpPr>
        <p:spPr>
          <a:xfrm>
            <a:off x="838200" y="3319462"/>
            <a:ext cx="17441945" cy="7077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17361" indent="-617361" defTabSz="584200">
              <a:lnSpc>
                <a:spcPct val="100000"/>
              </a:lnSpc>
              <a:spcBef>
                <a:spcPts val="4800"/>
              </a:spcBef>
              <a:buSzPct val="75000"/>
              <a:buChar char="•"/>
              <a:defRPr sz="6000">
                <a:solidFill>
                  <a:srgbClr val="37547E"/>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The voice of our people</a:t>
            </a:r>
            <a:br>
              <a:rPr>
                <a:latin typeface="Mulish ExtraLight Black"/>
                <a:ea typeface="Mulish ExtraLight Black"/>
                <a:cs typeface="Mulish ExtraLight Black"/>
                <a:sym typeface="Mulish ExtraLight Black"/>
              </a:rPr>
            </a:br>
            <a:r>
              <a:rPr i="1">
                <a:latin typeface="Mulish ExtraLight Regular"/>
                <a:ea typeface="Mulish ExtraLight Regular"/>
                <a:cs typeface="Mulish ExtraLight Regular"/>
                <a:sym typeface="Mulish ExtraLight Regular"/>
              </a:rPr>
              <a:t>The lived experience of our congregation</a:t>
            </a:r>
          </a:p>
          <a:p>
            <a:pPr marL="617361" indent="-617361" defTabSz="584200">
              <a:lnSpc>
                <a:spcPct val="100000"/>
              </a:lnSpc>
              <a:spcBef>
                <a:spcPts val="4800"/>
              </a:spcBef>
              <a:buSzPct val="75000"/>
              <a:buChar char="•"/>
              <a:defRPr sz="6000">
                <a:solidFill>
                  <a:srgbClr val="37547E"/>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The impression on those we want to reach</a:t>
            </a:r>
            <a:br/>
            <a:r>
              <a:rPr i="1">
                <a:latin typeface="Mulish ExtraLight Regular"/>
                <a:ea typeface="Mulish ExtraLight Regular"/>
                <a:cs typeface="Mulish ExtraLight Regular"/>
                <a:sym typeface="Mulish ExtraLight Regular"/>
              </a:rPr>
              <a:t>The experience of those beyond our church</a:t>
            </a:r>
          </a:p>
          <a:p>
            <a:pPr marL="617361" indent="-617361" defTabSz="584200">
              <a:lnSpc>
                <a:spcPct val="100000"/>
              </a:lnSpc>
              <a:spcBef>
                <a:spcPts val="4800"/>
              </a:spcBef>
              <a:buSzPct val="75000"/>
              <a:buChar char="•"/>
              <a:defRPr sz="6000">
                <a:solidFill>
                  <a:srgbClr val="37547E"/>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The Salvation Army Journey</a:t>
            </a:r>
            <a:br/>
            <a:r>
              <a:rPr i="1">
                <a:latin typeface="Mulish ExtraLight Regular"/>
                <a:ea typeface="Mulish ExtraLight Regular"/>
                <a:cs typeface="Mulish ExtraLight Regular"/>
                <a:sym typeface="Mulish ExtraLight Regular"/>
              </a:rPr>
              <a:t>The path people travel among us</a:t>
            </a:r>
          </a:p>
        </p:txBody>
      </p:sp>
      <p:sp>
        <p:nvSpPr>
          <p:cNvPr id="787" name="Why does this matter?"/>
          <p:cNvSpPr txBox="1"/>
          <p:nvPr/>
        </p:nvSpPr>
        <p:spPr>
          <a:xfrm>
            <a:off x="2538976" y="324637"/>
            <a:ext cx="19306049"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solidFill>
                  <a:srgbClr val="37547E"/>
                </a:solidFill>
                <a:latin typeface="Mulish ExtraLight Black"/>
                <a:ea typeface="Mulish ExtraLight Black"/>
                <a:cs typeface="Mulish ExtraLight Black"/>
                <a:sym typeface="Mulish ExtraLight Black"/>
              </a:defRPr>
            </a:lvl1pPr>
          </a:lstStyle>
          <a:p>
            <a:pPr/>
            <a:r>
              <a:t>Why does this matter?</a:t>
            </a:r>
          </a:p>
        </p:txBody>
      </p:sp>
      <p:pic>
        <p:nvPicPr>
          <p:cNvPr id="788" name="Logo.png" descr="Logo.png"/>
          <p:cNvPicPr>
            <a:picLocks noChangeAspect="1"/>
          </p:cNvPicPr>
          <p:nvPr/>
        </p:nvPicPr>
        <p:blipFill>
          <a:blip r:embed="rId2">
            <a:extLst/>
          </a:blip>
          <a:stretch>
            <a:fillRect/>
          </a:stretch>
        </p:blipFill>
        <p:spPr>
          <a:xfrm>
            <a:off x="17821631" y="7367595"/>
            <a:ext cx="6361979" cy="6144589"/>
          </a:xfrm>
          <a:prstGeom prst="rect">
            <a:avLst/>
          </a:prstGeom>
          <a:ln w="12700">
            <a:miter lim="400000"/>
          </a:ln>
        </p:spPr>
      </p:pic>
      <p:sp>
        <p:nvSpPr>
          <p:cNvPr id="789" name="What is it revealing?"/>
          <p:cNvSpPr txBox="1"/>
          <p:nvPr/>
        </p:nvSpPr>
        <p:spPr>
          <a:xfrm>
            <a:off x="19913491" y="7936900"/>
            <a:ext cx="2178257" cy="866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584200">
              <a:spcBef>
                <a:spcPts val="0"/>
              </a:spcBef>
              <a:defRPr sz="2400">
                <a:solidFill>
                  <a:srgbClr val="FFFFFF"/>
                </a:solidFill>
                <a:latin typeface="Mulish ExtraLight Black"/>
                <a:ea typeface="Mulish ExtraLight Black"/>
                <a:cs typeface="Mulish ExtraLight Black"/>
                <a:sym typeface="Mulish ExtraLight Black"/>
              </a:defRPr>
            </a:lvl1pPr>
          </a:lstStyle>
          <a:p>
            <a:pPr/>
            <a:r>
              <a:t>What is it revealing?</a:t>
            </a:r>
          </a:p>
        </p:txBody>
      </p:sp>
      <p:sp>
        <p:nvSpPr>
          <p:cNvPr id="790" name="Where to next?"/>
          <p:cNvSpPr txBox="1"/>
          <p:nvPr/>
        </p:nvSpPr>
        <p:spPr>
          <a:xfrm>
            <a:off x="19801961" y="9806841"/>
            <a:ext cx="2401318" cy="172783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584200">
              <a:lnSpc>
                <a:spcPct val="80000"/>
              </a:lnSpc>
              <a:spcBef>
                <a:spcPts val="0"/>
              </a:spcBef>
              <a:defRPr sz="3800">
                <a:latin typeface="Mulish ExtraLight Black"/>
                <a:ea typeface="Mulish ExtraLight Black"/>
                <a:cs typeface="Mulish ExtraLight Black"/>
                <a:sym typeface="Mulish ExtraLight Black"/>
              </a:defRPr>
            </a:pPr>
            <a:r>
              <a:t>Where</a:t>
            </a:r>
            <a:br/>
            <a:r>
              <a:t>to</a:t>
            </a:r>
            <a:br/>
            <a:r>
              <a:t>next?</a:t>
            </a:r>
          </a:p>
        </p:txBody>
      </p:sp>
      <p:sp>
        <p:nvSpPr>
          <p:cNvPr id="791" name="How can we make progress?">
            <a:hlinkClick r:id="rId3" invalidUrl="" action="ppaction://hlinksldjump" tgtFrame="" tooltip="" history="1" highlightClick="0" endSnd="0"/>
          </p:cNvPr>
          <p:cNvSpPr txBox="1"/>
          <p:nvPr/>
        </p:nvSpPr>
        <p:spPr>
          <a:xfrm>
            <a:off x="22142618" y="11325441"/>
            <a:ext cx="1683958" cy="120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584200">
              <a:spcBef>
                <a:spcPts val="0"/>
              </a:spcBef>
              <a:defRPr sz="2400">
                <a:solidFill>
                  <a:srgbClr val="FFFFFF"/>
                </a:solidFill>
                <a:latin typeface="Mulish ExtraLight Black"/>
                <a:ea typeface="Mulish ExtraLight Black"/>
                <a:cs typeface="Mulish ExtraLight Black"/>
                <a:sym typeface="Mulish ExtraLight Black"/>
              </a:defRPr>
            </a:pPr>
            <a:r>
              <a:t>How can</a:t>
            </a:r>
            <a:br/>
            <a:r>
              <a:t>we make progress?</a:t>
            </a:r>
          </a:p>
        </p:txBody>
      </p:sp>
      <p:sp>
        <p:nvSpPr>
          <p:cNvPr id="792" name="Why does this matter?">
            <a:hlinkClick r:id="rId4" invalidUrl="" action="ppaction://hlinksldjump" tgtFrame="" tooltip="" history="1" highlightClick="0" endSnd="0"/>
          </p:cNvPr>
          <p:cNvSpPr txBox="1"/>
          <p:nvPr/>
        </p:nvSpPr>
        <p:spPr>
          <a:xfrm>
            <a:off x="18204964" y="11325441"/>
            <a:ext cx="1594266" cy="120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584200">
              <a:spcBef>
                <a:spcPts val="0"/>
              </a:spcBef>
              <a:defRPr sz="2400">
                <a:solidFill>
                  <a:srgbClr val="FFFFFF"/>
                </a:solidFill>
                <a:latin typeface="Mulish ExtraLight Black"/>
                <a:ea typeface="Mulish ExtraLight Black"/>
                <a:cs typeface="Mulish ExtraLight Black"/>
                <a:sym typeface="Mulish ExtraLight Black"/>
              </a:defRPr>
            </a:lvl1pPr>
          </a:lstStyle>
          <a:p>
            <a:pPr/>
            <a:r>
              <a:t>Why does this matter?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788"/>
                                        </p:tgtEl>
                                        <p:attrNameLst>
                                          <p:attrName>style.visibility</p:attrName>
                                        </p:attrNameLst>
                                      </p:cBhvr>
                                      <p:to>
                                        <p:strVal val="visible"/>
                                      </p:to>
                                    </p:set>
                                    <p:anim calcmode="lin" valueType="num">
                                      <p:cBhvr>
                                        <p:cTn id="7" dur="2500" fill="hold"/>
                                        <p:tgtEl>
                                          <p:spTgt spid="788"/>
                                        </p:tgtEl>
                                        <p:attrNameLst>
                                          <p:attrName>ppt_w</p:attrName>
                                        </p:attrNameLst>
                                      </p:cBhvr>
                                      <p:tavLst>
                                        <p:tav tm="0">
                                          <p:val>
                                            <p:fltVal val="0"/>
                                          </p:val>
                                        </p:tav>
                                        <p:tav tm="100000">
                                          <p:val>
                                            <p:strVal val="#ppt_w"/>
                                          </p:val>
                                        </p:tav>
                                      </p:tavLst>
                                    </p:anim>
                                    <p:anim calcmode="lin" valueType="num">
                                      <p:cBhvr>
                                        <p:cTn id="8" dur="2500" fill="hold"/>
                                        <p:tgtEl>
                                          <p:spTgt spid="788"/>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Class="entr" nodeType="afterEffect" presetSubtype="16" presetID="23" grpId="2" fill="hold">
                                  <p:stCondLst>
                                    <p:cond delay="0"/>
                                  </p:stCondLst>
                                  <p:iterate type="el" backwards="0">
                                    <p:tmAbs val="0"/>
                                  </p:iterate>
                                  <p:childTnLst>
                                    <p:set>
                                      <p:cBhvr>
                                        <p:cTn id="11" fill="hold"/>
                                        <p:tgtEl>
                                          <p:spTgt spid="789"/>
                                        </p:tgtEl>
                                        <p:attrNameLst>
                                          <p:attrName>style.visibility</p:attrName>
                                        </p:attrNameLst>
                                      </p:cBhvr>
                                      <p:to>
                                        <p:strVal val="visible"/>
                                      </p:to>
                                    </p:set>
                                    <p:anim calcmode="lin" valueType="num">
                                      <p:cBhvr>
                                        <p:cTn id="12" dur="2500" fill="hold"/>
                                        <p:tgtEl>
                                          <p:spTgt spid="789"/>
                                        </p:tgtEl>
                                        <p:attrNameLst>
                                          <p:attrName>ppt_w</p:attrName>
                                        </p:attrNameLst>
                                      </p:cBhvr>
                                      <p:tavLst>
                                        <p:tav tm="0">
                                          <p:val>
                                            <p:fltVal val="0"/>
                                          </p:val>
                                        </p:tav>
                                        <p:tav tm="100000">
                                          <p:val>
                                            <p:strVal val="#ppt_w"/>
                                          </p:val>
                                        </p:tav>
                                      </p:tavLst>
                                    </p:anim>
                                    <p:anim calcmode="lin" valueType="num">
                                      <p:cBhvr>
                                        <p:cTn id="13" dur="2500" fill="hold"/>
                                        <p:tgtEl>
                                          <p:spTgt spid="789"/>
                                        </p:tgtEl>
                                        <p:attrNameLst>
                                          <p:attrName>ppt_h</p:attrName>
                                        </p:attrNameLst>
                                      </p:cBhvr>
                                      <p:tavLst>
                                        <p:tav tm="0">
                                          <p:val>
                                            <p:fltVal val="0"/>
                                          </p:val>
                                        </p:tav>
                                        <p:tav tm="100000">
                                          <p:val>
                                            <p:strVal val="#ppt_h"/>
                                          </p:val>
                                        </p:tav>
                                      </p:tavLst>
                                    </p:anim>
                                  </p:childTnLst>
                                </p:cTn>
                              </p:par>
                            </p:childTnLst>
                          </p:cTn>
                        </p:par>
                        <p:par>
                          <p:cTn id="14" fill="hold">
                            <p:stCondLst>
                              <p:cond delay="5000"/>
                            </p:stCondLst>
                            <p:childTnLst>
                              <p:par>
                                <p:cTn id="15" presetClass="entr" nodeType="afterEffect" presetSubtype="16" presetID="23" grpId="3" fill="hold">
                                  <p:stCondLst>
                                    <p:cond delay="0"/>
                                  </p:stCondLst>
                                  <p:iterate type="el" backwards="0">
                                    <p:tmAbs val="0"/>
                                  </p:iterate>
                                  <p:childTnLst>
                                    <p:set>
                                      <p:cBhvr>
                                        <p:cTn id="16" fill="hold"/>
                                        <p:tgtEl>
                                          <p:spTgt spid="790"/>
                                        </p:tgtEl>
                                        <p:attrNameLst>
                                          <p:attrName>style.visibility</p:attrName>
                                        </p:attrNameLst>
                                      </p:cBhvr>
                                      <p:to>
                                        <p:strVal val="visible"/>
                                      </p:to>
                                    </p:set>
                                    <p:anim calcmode="lin" valueType="num">
                                      <p:cBhvr>
                                        <p:cTn id="17" dur="2500" fill="hold"/>
                                        <p:tgtEl>
                                          <p:spTgt spid="790"/>
                                        </p:tgtEl>
                                        <p:attrNameLst>
                                          <p:attrName>ppt_w</p:attrName>
                                        </p:attrNameLst>
                                      </p:cBhvr>
                                      <p:tavLst>
                                        <p:tav tm="0">
                                          <p:val>
                                            <p:fltVal val="0"/>
                                          </p:val>
                                        </p:tav>
                                        <p:tav tm="100000">
                                          <p:val>
                                            <p:strVal val="#ppt_w"/>
                                          </p:val>
                                        </p:tav>
                                      </p:tavLst>
                                    </p:anim>
                                    <p:anim calcmode="lin" valueType="num">
                                      <p:cBhvr>
                                        <p:cTn id="18" dur="2500" fill="hold"/>
                                        <p:tgtEl>
                                          <p:spTgt spid="7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0" grpId="3"/>
      <p:bldP build="whole" bldLvl="1" animBg="1" rev="0" advAuto="0" spid="788" grpId="1"/>
      <p:bldP build="whole" bldLvl="1" animBg="1" rev="0" advAuto="0" spid="789" grpId="2"/>
    </p:bld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4" name="The lens of reality Themes emerging from our responses…"/>
          <p:cNvSpPr txBox="1"/>
          <p:nvPr/>
        </p:nvSpPr>
        <p:spPr>
          <a:xfrm>
            <a:off x="838200" y="3319462"/>
            <a:ext cx="16213495" cy="7077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17361" indent="-617361" defTabSz="584200">
              <a:lnSpc>
                <a:spcPct val="100000"/>
              </a:lnSpc>
              <a:spcBef>
                <a:spcPts val="4800"/>
              </a:spcBef>
              <a:buSzPct val="75000"/>
              <a:buChar char="•"/>
              <a:defRPr sz="6000">
                <a:solidFill>
                  <a:srgbClr val="477B3A"/>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The lens of reality</a:t>
            </a:r>
            <a:br>
              <a:rPr>
                <a:latin typeface="Mulish ExtraLight Black"/>
                <a:ea typeface="Mulish ExtraLight Black"/>
                <a:cs typeface="Mulish ExtraLight Black"/>
                <a:sym typeface="Mulish ExtraLight Black"/>
              </a:rPr>
            </a:br>
            <a:r>
              <a:rPr i="1">
                <a:latin typeface="Mulish ExtraLight Regular"/>
                <a:ea typeface="Mulish ExtraLight Regular"/>
                <a:cs typeface="Mulish ExtraLight Regular"/>
                <a:sym typeface="Mulish ExtraLight Regular"/>
              </a:rPr>
              <a:t>Themes emerging from our responses</a:t>
            </a:r>
            <a:endParaRPr i="1">
              <a:latin typeface="Mulish ExtraLight Regular"/>
              <a:ea typeface="Mulish ExtraLight Regular"/>
              <a:cs typeface="Mulish ExtraLight Regular"/>
              <a:sym typeface="Mulish ExtraLight Regular"/>
            </a:endParaRPr>
          </a:p>
          <a:p>
            <a:pPr marL="617361" indent="-617361" defTabSz="584200">
              <a:lnSpc>
                <a:spcPct val="100000"/>
              </a:lnSpc>
              <a:spcBef>
                <a:spcPts val="4800"/>
              </a:spcBef>
              <a:buSzPct val="75000"/>
              <a:buChar char="•"/>
              <a:defRPr sz="6000">
                <a:solidFill>
                  <a:srgbClr val="477B3A"/>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The lens of Scripture</a:t>
            </a:r>
            <a:br/>
            <a:r>
              <a:rPr i="1">
                <a:latin typeface="Mulish ExtraLight Regular"/>
                <a:ea typeface="Mulish ExtraLight Regular"/>
                <a:cs typeface="Mulish ExtraLight Regular"/>
                <a:sym typeface="Mulish ExtraLight Regular"/>
              </a:rPr>
              <a:t>What we have, and have not yet, grasped</a:t>
            </a:r>
          </a:p>
          <a:p>
            <a:pPr marL="617361" indent="-617361" defTabSz="584200">
              <a:lnSpc>
                <a:spcPct val="100000"/>
              </a:lnSpc>
              <a:spcBef>
                <a:spcPts val="4800"/>
              </a:spcBef>
              <a:buSzPct val="75000"/>
              <a:buChar char="•"/>
              <a:defRPr sz="6000">
                <a:solidFill>
                  <a:srgbClr val="477B3A"/>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The lens of our aspirations</a:t>
            </a:r>
            <a:br/>
            <a:r>
              <a:rPr i="1">
                <a:latin typeface="Mulish ExtraLight Regular"/>
                <a:ea typeface="Mulish ExtraLight Regular"/>
                <a:cs typeface="Mulish ExtraLight Regular"/>
                <a:sym typeface="Mulish ExtraLight Regular"/>
              </a:rPr>
              <a:t>What is, compared to what we hope to be</a:t>
            </a:r>
          </a:p>
        </p:txBody>
      </p:sp>
      <p:sp>
        <p:nvSpPr>
          <p:cNvPr id="795" name="What is it revealing?"/>
          <p:cNvSpPr txBox="1"/>
          <p:nvPr/>
        </p:nvSpPr>
        <p:spPr>
          <a:xfrm>
            <a:off x="2538976" y="324637"/>
            <a:ext cx="19306049"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solidFill>
                  <a:srgbClr val="477B3A"/>
                </a:solidFill>
                <a:latin typeface="Mulish ExtraLight Black"/>
                <a:ea typeface="Mulish ExtraLight Black"/>
                <a:cs typeface="Mulish ExtraLight Black"/>
                <a:sym typeface="Mulish ExtraLight Black"/>
              </a:defRPr>
            </a:lvl1pPr>
          </a:lstStyle>
          <a:p>
            <a:pPr/>
            <a:r>
              <a:t>What is it revealing?</a:t>
            </a:r>
          </a:p>
        </p:txBody>
      </p:sp>
      <p:pic>
        <p:nvPicPr>
          <p:cNvPr id="796" name="Logo.png" descr="Logo.png"/>
          <p:cNvPicPr>
            <a:picLocks noChangeAspect="1"/>
          </p:cNvPicPr>
          <p:nvPr/>
        </p:nvPicPr>
        <p:blipFill>
          <a:blip r:embed="rId2">
            <a:extLst/>
          </a:blip>
          <a:stretch>
            <a:fillRect/>
          </a:stretch>
        </p:blipFill>
        <p:spPr>
          <a:xfrm>
            <a:off x="17821631" y="7367595"/>
            <a:ext cx="6361979" cy="6144589"/>
          </a:xfrm>
          <a:prstGeom prst="rect">
            <a:avLst/>
          </a:prstGeom>
          <a:ln w="12700">
            <a:miter lim="400000"/>
          </a:ln>
        </p:spPr>
      </p:pic>
      <p:sp>
        <p:nvSpPr>
          <p:cNvPr id="797" name="What is it revealing?">
            <a:hlinkClick r:id="rId3" invalidUrl="" action="ppaction://hlinksldjump" tgtFrame="" tooltip="" history="1" highlightClick="0" endSnd="0"/>
          </p:cNvPr>
          <p:cNvSpPr txBox="1"/>
          <p:nvPr/>
        </p:nvSpPr>
        <p:spPr>
          <a:xfrm>
            <a:off x="19913491" y="7936900"/>
            <a:ext cx="2178257" cy="866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584200">
              <a:spcBef>
                <a:spcPts val="0"/>
              </a:spcBef>
              <a:defRPr sz="2400">
                <a:solidFill>
                  <a:srgbClr val="FFFFFF"/>
                </a:solidFill>
                <a:latin typeface="Mulish ExtraLight Black"/>
                <a:ea typeface="Mulish ExtraLight Black"/>
                <a:cs typeface="Mulish ExtraLight Black"/>
                <a:sym typeface="Mulish ExtraLight Black"/>
              </a:defRPr>
            </a:lvl1pPr>
          </a:lstStyle>
          <a:p>
            <a:pPr/>
            <a:r>
              <a:t>What is it revealing?</a:t>
            </a:r>
          </a:p>
        </p:txBody>
      </p:sp>
      <p:sp>
        <p:nvSpPr>
          <p:cNvPr id="798" name="Where to next?"/>
          <p:cNvSpPr txBox="1"/>
          <p:nvPr/>
        </p:nvSpPr>
        <p:spPr>
          <a:xfrm>
            <a:off x="19801961" y="9806841"/>
            <a:ext cx="2401318" cy="172783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584200">
              <a:lnSpc>
                <a:spcPct val="80000"/>
              </a:lnSpc>
              <a:spcBef>
                <a:spcPts val="0"/>
              </a:spcBef>
              <a:defRPr sz="3800">
                <a:latin typeface="Mulish ExtraLight Black"/>
                <a:ea typeface="Mulish ExtraLight Black"/>
                <a:cs typeface="Mulish ExtraLight Black"/>
                <a:sym typeface="Mulish ExtraLight Black"/>
              </a:defRPr>
            </a:pPr>
            <a:r>
              <a:t>Where</a:t>
            </a:r>
            <a:br/>
            <a:r>
              <a:t>to</a:t>
            </a:r>
            <a:br/>
            <a:r>
              <a:t>next?</a:t>
            </a:r>
          </a:p>
        </p:txBody>
      </p:sp>
      <p:sp>
        <p:nvSpPr>
          <p:cNvPr id="799" name="Why does this matter?">
            <a:hlinkClick r:id="rId4" invalidUrl="" action="ppaction://hlinksldjump" tgtFrame="" tooltip="" history="1" highlightClick="0" endSnd="0"/>
          </p:cNvPr>
          <p:cNvSpPr txBox="1"/>
          <p:nvPr/>
        </p:nvSpPr>
        <p:spPr>
          <a:xfrm>
            <a:off x="18204965" y="11325441"/>
            <a:ext cx="1594266" cy="120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584200">
              <a:spcBef>
                <a:spcPts val="0"/>
              </a:spcBef>
              <a:defRPr sz="2400">
                <a:solidFill>
                  <a:srgbClr val="FFFFFF"/>
                </a:solidFill>
                <a:latin typeface="Mulish ExtraLight Black"/>
                <a:ea typeface="Mulish ExtraLight Black"/>
                <a:cs typeface="Mulish ExtraLight Black"/>
                <a:sym typeface="Mulish ExtraLight Black"/>
              </a:defRPr>
            </a:lvl1pPr>
          </a:lstStyle>
          <a:p>
            <a:pPr/>
            <a:r>
              <a:t>Why does this matter?</a:t>
            </a:r>
          </a:p>
        </p:txBody>
      </p:sp>
      <p:sp>
        <p:nvSpPr>
          <p:cNvPr id="800" name="How can we make progress?">
            <a:hlinkClick r:id="rId5" invalidUrl="" action="ppaction://hlinksldjump" tgtFrame="" tooltip="" history="1" highlightClick="0" endSnd="0"/>
          </p:cNvPr>
          <p:cNvSpPr txBox="1"/>
          <p:nvPr/>
        </p:nvSpPr>
        <p:spPr>
          <a:xfrm>
            <a:off x="22142618" y="11325441"/>
            <a:ext cx="1683958" cy="120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584200">
              <a:spcBef>
                <a:spcPts val="0"/>
              </a:spcBef>
              <a:defRPr sz="2400">
                <a:solidFill>
                  <a:srgbClr val="FFFFFF"/>
                </a:solidFill>
                <a:latin typeface="Mulish ExtraLight Black"/>
                <a:ea typeface="Mulish ExtraLight Black"/>
                <a:cs typeface="Mulish ExtraLight Black"/>
                <a:sym typeface="Mulish ExtraLight Black"/>
              </a:defRPr>
            </a:pPr>
            <a:r>
              <a:t>How can</a:t>
            </a:r>
            <a:br/>
            <a:r>
              <a:t>we make progress?</a:t>
            </a:r>
          </a:p>
        </p:txBody>
      </p:sp>
      <p:sp>
        <p:nvSpPr>
          <p:cNvPr id="801" name="Maximum Factor: Need-oriented Evangelism…"/>
          <p:cNvSpPr/>
          <p:nvPr/>
        </p:nvSpPr>
        <p:spPr>
          <a:xfrm>
            <a:off x="957762" y="2121636"/>
            <a:ext cx="22468476" cy="9472728"/>
          </a:xfrm>
          <a:prstGeom prst="roundRect">
            <a:avLst>
              <a:gd name="adj" fmla="val 15000"/>
            </a:avLst>
          </a:prstGeom>
          <a:solidFill>
            <a:srgbClr val="FFFFFF"/>
          </a:solidFill>
          <a:ln w="101600">
            <a:solidFill>
              <a:srgbClr val="477B3A"/>
            </a:solidFill>
            <a:miter lim="400000"/>
          </a:ln>
          <a:effectLst>
            <a:outerShdw sx="100000" sy="100000" kx="0" ky="0" algn="b" rotWithShape="0" blurRad="190500" dist="190500" dir="2145768">
              <a:srgbClr val="000000">
                <a:alpha val="50000"/>
              </a:srgbClr>
            </a:outerShdw>
          </a:effectLst>
          <a:extLst>
            <a:ext uri="{C572A759-6A51-4108-AA02-DFA0A04FC94B}">
              <ma14:wrappingTextBoxFlag xmlns:ma14="http://schemas.microsoft.com/office/mac/drawingml/2011/main" val="1"/>
            </a:ext>
          </a:extLst>
        </p:spPr>
        <p:txBody>
          <a:bodyPr lIns="304800" tIns="304800" rIns="304800" bIns="304800" anchor="ctr"/>
          <a:lstStyle/>
          <a:p>
            <a:pPr defTabSz="825500">
              <a:lnSpc>
                <a:spcPct val="100000"/>
              </a:lnSpc>
              <a:spcBef>
                <a:spcPts val="1400"/>
              </a:spcBef>
              <a:defRPr sz="6000">
                <a:solidFill>
                  <a:srgbClr val="477B3A"/>
                </a:solidFill>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Maximum Factor:</a:t>
            </a:r>
            <a:r>
              <a:t> Need-oriented Evangelism</a:t>
            </a:r>
          </a:p>
          <a:p>
            <a:pPr defTabSz="825500">
              <a:lnSpc>
                <a:spcPct val="100000"/>
              </a:lnSpc>
              <a:spcBef>
                <a:spcPts val="1400"/>
              </a:spcBef>
              <a:defRPr sz="3800">
                <a:solidFill>
                  <a:srgbClr val="477B3A"/>
                </a:solidFill>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Highest Theme:</a:t>
            </a:r>
            <a:r>
              <a:t> We Move Toward Need with Prayerful Compassion</a:t>
            </a:r>
          </a:p>
          <a:p>
            <a:pPr defTabSz="825500">
              <a:lnSpc>
                <a:spcPct val="100000"/>
              </a:lnSpc>
              <a:spcBef>
                <a:spcPts val="1400"/>
              </a:spcBef>
              <a:defRPr sz="3800">
                <a:solidFill>
                  <a:srgbClr val="477B3A"/>
                </a:solidFill>
                <a:latin typeface="Mulish ExtraLight Regular"/>
                <a:ea typeface="Mulish ExtraLight Regular"/>
                <a:cs typeface="Mulish ExtraLight Regular"/>
                <a:sym typeface="Mulish ExtraLight Regular"/>
              </a:defRPr>
            </a:pPr>
          </a:p>
          <a:p>
            <a:pPr defTabSz="825500">
              <a:lnSpc>
                <a:spcPct val="100000"/>
              </a:lnSpc>
              <a:spcBef>
                <a:spcPts val="1400"/>
              </a:spcBef>
              <a:defRPr sz="6000">
                <a:solidFill>
                  <a:srgbClr val="477B3A"/>
                </a:solidFill>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Minimum Factor:</a:t>
            </a:r>
            <a:r>
              <a:t> Holistic Small Groups</a:t>
            </a:r>
          </a:p>
          <a:p>
            <a:pPr defTabSz="825500">
              <a:lnSpc>
                <a:spcPct val="100000"/>
              </a:lnSpc>
              <a:spcBef>
                <a:spcPts val="1400"/>
              </a:spcBef>
              <a:defRPr sz="3800">
                <a:solidFill>
                  <a:srgbClr val="477B3A"/>
                </a:solidFill>
                <a:latin typeface="Mulish ExtraLight Regular"/>
                <a:ea typeface="Mulish ExtraLight Regular"/>
                <a:cs typeface="Mulish ExtraLight Regular"/>
                <a:sym typeface="Mulish ExtraLight Regular"/>
              </a:defRPr>
            </a:pPr>
            <a:r>
              <a:rPr>
                <a:latin typeface="Mulish ExtraLight Black"/>
                <a:ea typeface="Mulish ExtraLight Black"/>
                <a:cs typeface="Mulish ExtraLight Black"/>
                <a:sym typeface="Mulish ExtraLight Black"/>
              </a:rPr>
              <a:t>Lowest Theme:</a:t>
            </a:r>
            <a:r>
              <a:t> We Struggle to Form Reliable Communities of Shared Growth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796"/>
                                        </p:tgtEl>
                                        <p:attrNameLst>
                                          <p:attrName>style.visibility</p:attrName>
                                        </p:attrNameLst>
                                      </p:cBhvr>
                                      <p:to>
                                        <p:strVal val="visible"/>
                                      </p:to>
                                    </p:set>
                                    <p:anim calcmode="lin" valueType="num">
                                      <p:cBhvr>
                                        <p:cTn id="7" dur="2500" fill="hold"/>
                                        <p:tgtEl>
                                          <p:spTgt spid="796"/>
                                        </p:tgtEl>
                                        <p:attrNameLst>
                                          <p:attrName>ppt_w</p:attrName>
                                        </p:attrNameLst>
                                      </p:cBhvr>
                                      <p:tavLst>
                                        <p:tav tm="0">
                                          <p:val>
                                            <p:fltVal val="0"/>
                                          </p:val>
                                        </p:tav>
                                        <p:tav tm="100000">
                                          <p:val>
                                            <p:strVal val="#ppt_w"/>
                                          </p:val>
                                        </p:tav>
                                      </p:tavLst>
                                    </p:anim>
                                    <p:anim calcmode="lin" valueType="num">
                                      <p:cBhvr>
                                        <p:cTn id="8" dur="2500" fill="hold"/>
                                        <p:tgtEl>
                                          <p:spTgt spid="796"/>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Class="entr" nodeType="afterEffect" presetSubtype="16" presetID="23" grpId="2" fill="hold">
                                  <p:stCondLst>
                                    <p:cond delay="0"/>
                                  </p:stCondLst>
                                  <p:iterate type="el" backwards="0">
                                    <p:tmAbs val="0"/>
                                  </p:iterate>
                                  <p:childTnLst>
                                    <p:set>
                                      <p:cBhvr>
                                        <p:cTn id="11" fill="hold"/>
                                        <p:tgtEl>
                                          <p:spTgt spid="797"/>
                                        </p:tgtEl>
                                        <p:attrNameLst>
                                          <p:attrName>style.visibility</p:attrName>
                                        </p:attrNameLst>
                                      </p:cBhvr>
                                      <p:to>
                                        <p:strVal val="visible"/>
                                      </p:to>
                                    </p:set>
                                    <p:anim calcmode="lin" valueType="num">
                                      <p:cBhvr>
                                        <p:cTn id="12" dur="2500" fill="hold"/>
                                        <p:tgtEl>
                                          <p:spTgt spid="797"/>
                                        </p:tgtEl>
                                        <p:attrNameLst>
                                          <p:attrName>ppt_w</p:attrName>
                                        </p:attrNameLst>
                                      </p:cBhvr>
                                      <p:tavLst>
                                        <p:tav tm="0">
                                          <p:val>
                                            <p:fltVal val="0"/>
                                          </p:val>
                                        </p:tav>
                                        <p:tav tm="100000">
                                          <p:val>
                                            <p:strVal val="#ppt_w"/>
                                          </p:val>
                                        </p:tav>
                                      </p:tavLst>
                                    </p:anim>
                                    <p:anim calcmode="lin" valueType="num">
                                      <p:cBhvr>
                                        <p:cTn id="13" dur="2500" fill="hold"/>
                                        <p:tgtEl>
                                          <p:spTgt spid="797"/>
                                        </p:tgtEl>
                                        <p:attrNameLst>
                                          <p:attrName>ppt_h</p:attrName>
                                        </p:attrNameLst>
                                      </p:cBhvr>
                                      <p:tavLst>
                                        <p:tav tm="0">
                                          <p:val>
                                            <p:fltVal val="0"/>
                                          </p:val>
                                        </p:tav>
                                        <p:tav tm="100000">
                                          <p:val>
                                            <p:strVal val="#ppt_h"/>
                                          </p:val>
                                        </p:tav>
                                      </p:tavLst>
                                    </p:anim>
                                  </p:childTnLst>
                                </p:cTn>
                              </p:par>
                            </p:childTnLst>
                          </p:cTn>
                        </p:par>
                        <p:par>
                          <p:cTn id="14" fill="hold">
                            <p:stCondLst>
                              <p:cond delay="5000"/>
                            </p:stCondLst>
                            <p:childTnLst>
                              <p:par>
                                <p:cTn id="15" presetClass="entr" nodeType="afterEffect" presetSubtype="16" presetID="23" grpId="3" fill="hold">
                                  <p:stCondLst>
                                    <p:cond delay="0"/>
                                  </p:stCondLst>
                                  <p:iterate type="el" backwards="0">
                                    <p:tmAbs val="0"/>
                                  </p:iterate>
                                  <p:childTnLst>
                                    <p:set>
                                      <p:cBhvr>
                                        <p:cTn id="16" fill="hold"/>
                                        <p:tgtEl>
                                          <p:spTgt spid="798"/>
                                        </p:tgtEl>
                                        <p:attrNameLst>
                                          <p:attrName>style.visibility</p:attrName>
                                        </p:attrNameLst>
                                      </p:cBhvr>
                                      <p:to>
                                        <p:strVal val="visible"/>
                                      </p:to>
                                    </p:set>
                                    <p:anim calcmode="lin" valueType="num">
                                      <p:cBhvr>
                                        <p:cTn id="17" dur="2500" fill="hold"/>
                                        <p:tgtEl>
                                          <p:spTgt spid="798"/>
                                        </p:tgtEl>
                                        <p:attrNameLst>
                                          <p:attrName>ppt_w</p:attrName>
                                        </p:attrNameLst>
                                      </p:cBhvr>
                                      <p:tavLst>
                                        <p:tav tm="0">
                                          <p:val>
                                            <p:fltVal val="0"/>
                                          </p:val>
                                        </p:tav>
                                        <p:tav tm="100000">
                                          <p:val>
                                            <p:strVal val="#ppt_w"/>
                                          </p:val>
                                        </p:tav>
                                      </p:tavLst>
                                    </p:anim>
                                    <p:anim calcmode="lin" valueType="num">
                                      <p:cBhvr>
                                        <p:cTn id="18" dur="2500" fill="hold"/>
                                        <p:tgtEl>
                                          <p:spTgt spid="798"/>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4" fill="hold">
                                  <p:stCondLst>
                                    <p:cond delay="0"/>
                                  </p:stCondLst>
                                  <p:iterate type="el" backwards="0">
                                    <p:tmAbs val="0"/>
                                  </p:iterate>
                                  <p:childTnLst>
                                    <p:set>
                                      <p:cBhvr>
                                        <p:cTn id="22" fill="hold"/>
                                        <p:tgtEl>
                                          <p:spTgt spid="801"/>
                                        </p:tgtEl>
                                        <p:attrNameLst>
                                          <p:attrName>style.visibility</p:attrName>
                                        </p:attrNameLst>
                                      </p:cBhvr>
                                      <p:to>
                                        <p:strVal val="visible"/>
                                      </p:to>
                                    </p:set>
                                    <p:anim calcmode="lin" valueType="num">
                                      <p:cBhvr>
                                        <p:cTn id="23" dur="1000" fill="hold"/>
                                        <p:tgtEl>
                                          <p:spTgt spid="801"/>
                                        </p:tgtEl>
                                        <p:attrNameLst>
                                          <p:attrName>ppt_w</p:attrName>
                                        </p:attrNameLst>
                                      </p:cBhvr>
                                      <p:tavLst>
                                        <p:tav tm="0">
                                          <p:val>
                                            <p:fltVal val="0"/>
                                          </p:val>
                                        </p:tav>
                                        <p:tav tm="100000">
                                          <p:val>
                                            <p:strVal val="#ppt_w"/>
                                          </p:val>
                                        </p:tav>
                                      </p:tavLst>
                                    </p:anim>
                                    <p:anim calcmode="lin" valueType="num">
                                      <p:cBhvr>
                                        <p:cTn id="24" dur="1000" fill="hold"/>
                                        <p:tgtEl>
                                          <p:spTgt spid="80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01" grpId="4"/>
      <p:bldP build="whole" bldLvl="1" animBg="1" rev="0" advAuto="0" spid="797" grpId="2"/>
      <p:bldP build="whole" bldLvl="1" animBg="1" rev="0" advAuto="0" spid="796" grpId="1"/>
      <p:bldP build="whole" bldLvl="1" animBg="1" rev="0" advAuto="0" spid="798" grpId="3"/>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3" name="The lens of reality Themes emerging from our responses…"/>
          <p:cNvSpPr txBox="1"/>
          <p:nvPr/>
        </p:nvSpPr>
        <p:spPr>
          <a:xfrm>
            <a:off x="838200" y="3319462"/>
            <a:ext cx="16213495" cy="7077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17361" indent="-617361" defTabSz="584200">
              <a:lnSpc>
                <a:spcPct val="100000"/>
              </a:lnSpc>
              <a:spcBef>
                <a:spcPts val="4800"/>
              </a:spcBef>
              <a:buSzPct val="75000"/>
              <a:buChar char="•"/>
              <a:defRPr sz="6000">
                <a:solidFill>
                  <a:srgbClr val="477B3A"/>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The lens of reality</a:t>
            </a:r>
            <a:br>
              <a:rPr>
                <a:latin typeface="Mulish ExtraLight Black"/>
                <a:ea typeface="Mulish ExtraLight Black"/>
                <a:cs typeface="Mulish ExtraLight Black"/>
                <a:sym typeface="Mulish ExtraLight Black"/>
              </a:rPr>
            </a:br>
            <a:r>
              <a:rPr i="1">
                <a:latin typeface="Mulish ExtraLight Regular"/>
                <a:ea typeface="Mulish ExtraLight Regular"/>
                <a:cs typeface="Mulish ExtraLight Regular"/>
                <a:sym typeface="Mulish ExtraLight Regular"/>
              </a:rPr>
              <a:t>Themes emerging from our responses</a:t>
            </a:r>
            <a:endParaRPr i="1">
              <a:latin typeface="Mulish ExtraLight Regular"/>
              <a:ea typeface="Mulish ExtraLight Regular"/>
              <a:cs typeface="Mulish ExtraLight Regular"/>
              <a:sym typeface="Mulish ExtraLight Regular"/>
            </a:endParaRPr>
          </a:p>
          <a:p>
            <a:pPr marL="617361" indent="-617361" defTabSz="584200">
              <a:lnSpc>
                <a:spcPct val="100000"/>
              </a:lnSpc>
              <a:spcBef>
                <a:spcPts val="4800"/>
              </a:spcBef>
              <a:buSzPct val="75000"/>
              <a:buChar char="•"/>
              <a:defRPr sz="6000">
                <a:solidFill>
                  <a:srgbClr val="477B3A"/>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The lens of Scripture</a:t>
            </a:r>
            <a:br/>
            <a:r>
              <a:rPr i="1">
                <a:latin typeface="Mulish ExtraLight Regular"/>
                <a:ea typeface="Mulish ExtraLight Regular"/>
                <a:cs typeface="Mulish ExtraLight Regular"/>
                <a:sym typeface="Mulish ExtraLight Regular"/>
              </a:rPr>
              <a:t>What we have, and have not yet, grasped</a:t>
            </a:r>
          </a:p>
          <a:p>
            <a:pPr marL="617361" indent="-617361" defTabSz="584200">
              <a:lnSpc>
                <a:spcPct val="100000"/>
              </a:lnSpc>
              <a:spcBef>
                <a:spcPts val="4800"/>
              </a:spcBef>
              <a:buSzPct val="75000"/>
              <a:buChar char="•"/>
              <a:defRPr sz="6000">
                <a:solidFill>
                  <a:srgbClr val="477B3A"/>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The lens of our aspirations</a:t>
            </a:r>
            <a:br/>
            <a:r>
              <a:rPr i="1">
                <a:latin typeface="Mulish ExtraLight Regular"/>
                <a:ea typeface="Mulish ExtraLight Regular"/>
                <a:cs typeface="Mulish ExtraLight Regular"/>
                <a:sym typeface="Mulish ExtraLight Regular"/>
              </a:rPr>
              <a:t>What is, compared to what we hope to be</a:t>
            </a:r>
          </a:p>
        </p:txBody>
      </p:sp>
      <p:sp>
        <p:nvSpPr>
          <p:cNvPr id="804" name="What is it revealing?"/>
          <p:cNvSpPr txBox="1"/>
          <p:nvPr/>
        </p:nvSpPr>
        <p:spPr>
          <a:xfrm>
            <a:off x="2538976" y="324637"/>
            <a:ext cx="19306049"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solidFill>
                  <a:srgbClr val="477B3A"/>
                </a:solidFill>
                <a:latin typeface="Mulish ExtraLight Black"/>
                <a:ea typeface="Mulish ExtraLight Black"/>
                <a:cs typeface="Mulish ExtraLight Black"/>
                <a:sym typeface="Mulish ExtraLight Black"/>
              </a:defRPr>
            </a:lvl1pPr>
          </a:lstStyle>
          <a:p>
            <a:pPr/>
            <a:r>
              <a:t>What is it revealing?</a:t>
            </a:r>
          </a:p>
        </p:txBody>
      </p:sp>
      <p:pic>
        <p:nvPicPr>
          <p:cNvPr id="805" name="Logo.png" descr="Logo.png"/>
          <p:cNvPicPr>
            <a:picLocks noChangeAspect="1"/>
          </p:cNvPicPr>
          <p:nvPr/>
        </p:nvPicPr>
        <p:blipFill>
          <a:blip r:embed="rId2">
            <a:extLst/>
          </a:blip>
          <a:stretch>
            <a:fillRect/>
          </a:stretch>
        </p:blipFill>
        <p:spPr>
          <a:xfrm>
            <a:off x="17821631" y="7367595"/>
            <a:ext cx="6361979" cy="6144589"/>
          </a:xfrm>
          <a:prstGeom prst="rect">
            <a:avLst/>
          </a:prstGeom>
          <a:ln w="12700">
            <a:miter lim="400000"/>
          </a:ln>
        </p:spPr>
      </p:pic>
      <p:sp>
        <p:nvSpPr>
          <p:cNvPr id="806" name="What is it revealing?"/>
          <p:cNvSpPr txBox="1"/>
          <p:nvPr/>
        </p:nvSpPr>
        <p:spPr>
          <a:xfrm>
            <a:off x="19913491" y="7936900"/>
            <a:ext cx="2178257" cy="866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584200">
              <a:spcBef>
                <a:spcPts val="0"/>
              </a:spcBef>
              <a:defRPr sz="2400">
                <a:solidFill>
                  <a:srgbClr val="FFFFFF"/>
                </a:solidFill>
                <a:latin typeface="Mulish ExtraLight Black"/>
                <a:ea typeface="Mulish ExtraLight Black"/>
                <a:cs typeface="Mulish ExtraLight Black"/>
                <a:sym typeface="Mulish ExtraLight Black"/>
              </a:defRPr>
            </a:lvl1pPr>
          </a:lstStyle>
          <a:p>
            <a:pPr/>
            <a:r>
              <a:t>What is it revealing?</a:t>
            </a:r>
          </a:p>
        </p:txBody>
      </p:sp>
      <p:sp>
        <p:nvSpPr>
          <p:cNvPr id="807" name="Where to next?"/>
          <p:cNvSpPr txBox="1"/>
          <p:nvPr/>
        </p:nvSpPr>
        <p:spPr>
          <a:xfrm>
            <a:off x="19801961" y="9806841"/>
            <a:ext cx="2401318" cy="172783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584200">
              <a:lnSpc>
                <a:spcPct val="80000"/>
              </a:lnSpc>
              <a:spcBef>
                <a:spcPts val="0"/>
              </a:spcBef>
              <a:defRPr sz="3800">
                <a:latin typeface="Mulish ExtraLight Black"/>
                <a:ea typeface="Mulish ExtraLight Black"/>
                <a:cs typeface="Mulish ExtraLight Black"/>
                <a:sym typeface="Mulish ExtraLight Black"/>
              </a:defRPr>
            </a:pPr>
            <a:r>
              <a:t>Where</a:t>
            </a:r>
            <a:br/>
            <a:r>
              <a:t>to</a:t>
            </a:r>
            <a:br/>
            <a:r>
              <a:t>next?</a:t>
            </a:r>
          </a:p>
        </p:txBody>
      </p:sp>
      <p:sp>
        <p:nvSpPr>
          <p:cNvPr id="808" name="Why does this matter?">
            <a:hlinkClick r:id="rId3" invalidUrl="" action="ppaction://hlinksldjump" tgtFrame="" tooltip="" history="1" highlightClick="0" endSnd="0"/>
          </p:cNvPr>
          <p:cNvSpPr txBox="1"/>
          <p:nvPr/>
        </p:nvSpPr>
        <p:spPr>
          <a:xfrm>
            <a:off x="18204964" y="11325441"/>
            <a:ext cx="1594266" cy="120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584200">
              <a:spcBef>
                <a:spcPts val="0"/>
              </a:spcBef>
              <a:defRPr sz="2400">
                <a:solidFill>
                  <a:srgbClr val="FFFFFF"/>
                </a:solidFill>
                <a:latin typeface="Mulish ExtraLight Black"/>
                <a:ea typeface="Mulish ExtraLight Black"/>
                <a:cs typeface="Mulish ExtraLight Black"/>
                <a:sym typeface="Mulish ExtraLight Black"/>
              </a:defRPr>
            </a:lvl1pPr>
          </a:lstStyle>
          <a:p>
            <a:pPr/>
            <a:r>
              <a:t>Why does this matter?</a:t>
            </a:r>
          </a:p>
        </p:txBody>
      </p:sp>
      <p:sp>
        <p:nvSpPr>
          <p:cNvPr id="809" name="How can we make progress?">
            <a:hlinkClick r:id="rId4" invalidUrl="" action="ppaction://hlinksldjump" tgtFrame="" tooltip="" history="1" highlightClick="0" endSnd="0"/>
          </p:cNvPr>
          <p:cNvSpPr txBox="1"/>
          <p:nvPr/>
        </p:nvSpPr>
        <p:spPr>
          <a:xfrm>
            <a:off x="22142618" y="11325441"/>
            <a:ext cx="1683958" cy="120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584200">
              <a:spcBef>
                <a:spcPts val="0"/>
              </a:spcBef>
              <a:defRPr sz="2400">
                <a:solidFill>
                  <a:srgbClr val="FFFFFF"/>
                </a:solidFill>
                <a:latin typeface="Mulish ExtraLight Black"/>
                <a:ea typeface="Mulish ExtraLight Black"/>
                <a:cs typeface="Mulish ExtraLight Black"/>
                <a:sym typeface="Mulish ExtraLight Black"/>
              </a:defRPr>
            </a:pPr>
            <a:r>
              <a:t>How can</a:t>
            </a:r>
            <a:br/>
            <a:r>
              <a:t>we make progress?</a:t>
            </a:r>
          </a:p>
        </p:txBody>
      </p:sp>
      <p:sp>
        <p:nvSpPr>
          <p:cNvPr id="810" name="The global Salvation Army profile reveals a movement rich in compassion, prayer, and outward mission, yet carrying signs of strain in the deeper relational and formative structures needed to sustain that mission over time.…"/>
          <p:cNvSpPr/>
          <p:nvPr/>
        </p:nvSpPr>
        <p:spPr>
          <a:xfrm>
            <a:off x="957762" y="2121636"/>
            <a:ext cx="22468476" cy="9472728"/>
          </a:xfrm>
          <a:prstGeom prst="roundRect">
            <a:avLst>
              <a:gd name="adj" fmla="val 15000"/>
            </a:avLst>
          </a:prstGeom>
          <a:solidFill>
            <a:srgbClr val="FFFFFF"/>
          </a:solidFill>
          <a:ln w="101600">
            <a:solidFill>
              <a:srgbClr val="477B3A"/>
            </a:solidFill>
            <a:miter lim="400000"/>
          </a:ln>
          <a:effectLst>
            <a:outerShdw sx="100000" sy="100000" kx="0" ky="0" algn="b" rotWithShape="0" blurRad="190500" dist="190500" dir="2145768">
              <a:srgbClr val="000000">
                <a:alpha val="50000"/>
              </a:srgbClr>
            </a:outerShdw>
          </a:effectLst>
          <a:extLst>
            <a:ext uri="{C572A759-6A51-4108-AA02-DFA0A04FC94B}">
              <ma14:wrappingTextBoxFlag xmlns:ma14="http://schemas.microsoft.com/office/mac/drawingml/2011/main" val="1"/>
            </a:ext>
          </a:extLst>
        </p:spPr>
        <p:txBody>
          <a:bodyPr lIns="304800" tIns="304800" rIns="304800" bIns="304800" anchor="ctr"/>
          <a:lstStyle/>
          <a:p>
            <a:pPr defTabSz="825500">
              <a:lnSpc>
                <a:spcPct val="100000"/>
              </a:lnSpc>
              <a:spcBef>
                <a:spcPts val="1400"/>
              </a:spcBef>
              <a:defRPr sz="3800">
                <a:solidFill>
                  <a:srgbClr val="477B3A"/>
                </a:solidFill>
                <a:latin typeface="Mulish ExtraLight Regular"/>
                <a:ea typeface="Mulish ExtraLight Regular"/>
                <a:cs typeface="Mulish ExtraLight Regular"/>
                <a:sym typeface="Mulish ExtraLight Regular"/>
              </a:defRPr>
            </a:pPr>
            <a:r>
              <a:t>The global Salvation Army profile reveals a movement rich in compassion, prayer, and outward mission, yet carrying signs of strain in the deeper relational and formative structures needed to sustain that mission over time.</a:t>
            </a:r>
          </a:p>
          <a:p>
            <a:pPr defTabSz="825500">
              <a:lnSpc>
                <a:spcPct val="100000"/>
              </a:lnSpc>
              <a:spcBef>
                <a:spcPts val="1400"/>
              </a:spcBef>
              <a:defRPr sz="3800">
                <a:solidFill>
                  <a:srgbClr val="477B3A"/>
                </a:solidFill>
                <a:latin typeface="Mulish ExtraLight Regular"/>
                <a:ea typeface="Mulish ExtraLight Regular"/>
                <a:cs typeface="Mulish ExtraLight Regular"/>
                <a:sym typeface="Mulish ExtraLight Regular"/>
              </a:defRPr>
            </a:pPr>
            <a:r>
              <a:t>The Scriptures repeatedly refuse to separate those two realities.</a:t>
            </a:r>
          </a:p>
          <a:p>
            <a:pPr defTabSz="825500">
              <a:lnSpc>
                <a:spcPct val="100000"/>
              </a:lnSpc>
              <a:spcBef>
                <a:spcPts val="1400"/>
              </a:spcBef>
              <a:defRPr sz="3800">
                <a:solidFill>
                  <a:srgbClr val="477B3A"/>
                </a:solidFill>
                <a:latin typeface="Mulish ExtraLight Regular"/>
                <a:ea typeface="Mulish ExtraLight Regular"/>
                <a:cs typeface="Mulish ExtraLight Regular"/>
                <a:sym typeface="Mulish ExtraLight Regular"/>
              </a:defRPr>
            </a:pPr>
            <a:r>
              <a:t>The biblical vision is never:</a:t>
            </a:r>
          </a:p>
          <a:p>
            <a:pPr defTabSz="825500">
              <a:lnSpc>
                <a:spcPct val="100000"/>
              </a:lnSpc>
              <a:spcBef>
                <a:spcPts val="1400"/>
              </a:spcBef>
              <a:defRPr sz="3800">
                <a:solidFill>
                  <a:srgbClr val="477B3A"/>
                </a:solidFill>
                <a:latin typeface="Mulish ExtraLight Regular"/>
                <a:ea typeface="Mulish ExtraLight Regular"/>
                <a:cs typeface="Mulish ExtraLight Regular"/>
                <a:sym typeface="Mulish ExtraLight Regular"/>
              </a:defRPr>
            </a:pPr>
            <a:r>
              <a:t>mission without formation,</a:t>
            </a:r>
          </a:p>
          <a:p>
            <a:pPr defTabSz="825500">
              <a:lnSpc>
                <a:spcPct val="100000"/>
              </a:lnSpc>
              <a:spcBef>
                <a:spcPts val="1400"/>
              </a:spcBef>
              <a:defRPr sz="3800">
                <a:solidFill>
                  <a:srgbClr val="477B3A"/>
                </a:solidFill>
                <a:latin typeface="Mulish ExtraLight Regular"/>
                <a:ea typeface="Mulish ExtraLight Regular"/>
                <a:cs typeface="Mulish ExtraLight Regular"/>
                <a:sym typeface="Mulish ExtraLight Regular"/>
              </a:defRPr>
            </a:pPr>
            <a:r>
              <a:t>compassion without community,</a:t>
            </a:r>
          </a:p>
          <a:p>
            <a:pPr defTabSz="825500">
              <a:lnSpc>
                <a:spcPct val="100000"/>
              </a:lnSpc>
              <a:spcBef>
                <a:spcPts val="1400"/>
              </a:spcBef>
              <a:defRPr sz="3800">
                <a:solidFill>
                  <a:srgbClr val="477B3A"/>
                </a:solidFill>
                <a:latin typeface="Mulish ExtraLight Regular"/>
                <a:ea typeface="Mulish ExtraLight Regular"/>
                <a:cs typeface="Mulish ExtraLight Regular"/>
                <a:sym typeface="Mulish ExtraLight Regular"/>
              </a:defRPr>
            </a:pPr>
            <a:r>
              <a:t>or sacrifice without shared life.</a:t>
            </a:r>
          </a:p>
          <a:p>
            <a:pPr defTabSz="825500">
              <a:lnSpc>
                <a:spcPct val="100000"/>
              </a:lnSpc>
              <a:spcBef>
                <a:spcPts val="1400"/>
              </a:spcBef>
              <a:defRPr sz="3800">
                <a:solidFill>
                  <a:srgbClr val="477B3A"/>
                </a:solidFill>
                <a:latin typeface="Mulish ExtraLight Regular"/>
                <a:ea typeface="Mulish ExtraLight Regular"/>
                <a:cs typeface="Mulish ExtraLight Regular"/>
                <a:sym typeface="Mulish ExtraLight Regular"/>
              </a:defRPr>
            </a:pPr>
            <a:r>
              <a:t>The people of God are called not only to move toward the world in mercy, but also to become the kind of community capable of carrying mercy faithfully across generations.</a:t>
            </a:r>
          </a:p>
          <a:p>
            <a:pPr defTabSz="825500">
              <a:lnSpc>
                <a:spcPct val="100000"/>
              </a:lnSpc>
              <a:spcBef>
                <a:spcPts val="1400"/>
              </a:spcBef>
              <a:defRPr sz="3800">
                <a:solidFill>
                  <a:srgbClr val="477B3A"/>
                </a:solidFill>
                <a:latin typeface="Mulish ExtraLight Regular"/>
                <a:ea typeface="Mulish ExtraLight Regular"/>
                <a:cs typeface="Mulish ExtraLight Regular"/>
                <a:sym typeface="Mulish ExtraLight Regular"/>
              </a:defRPr>
            </a:pPr>
            <a:r>
              <a:t>What follows are several Scripture reflections that speak directly into the tensions emerging from the data…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805"/>
                                        </p:tgtEl>
                                        <p:attrNameLst>
                                          <p:attrName>style.visibility</p:attrName>
                                        </p:attrNameLst>
                                      </p:cBhvr>
                                      <p:to>
                                        <p:strVal val="visible"/>
                                      </p:to>
                                    </p:set>
                                    <p:anim calcmode="lin" valueType="num">
                                      <p:cBhvr>
                                        <p:cTn id="7" dur="2500" fill="hold"/>
                                        <p:tgtEl>
                                          <p:spTgt spid="805"/>
                                        </p:tgtEl>
                                        <p:attrNameLst>
                                          <p:attrName>ppt_w</p:attrName>
                                        </p:attrNameLst>
                                      </p:cBhvr>
                                      <p:tavLst>
                                        <p:tav tm="0">
                                          <p:val>
                                            <p:fltVal val="0"/>
                                          </p:val>
                                        </p:tav>
                                        <p:tav tm="100000">
                                          <p:val>
                                            <p:strVal val="#ppt_w"/>
                                          </p:val>
                                        </p:tav>
                                      </p:tavLst>
                                    </p:anim>
                                    <p:anim calcmode="lin" valueType="num">
                                      <p:cBhvr>
                                        <p:cTn id="8" dur="2500" fill="hold"/>
                                        <p:tgtEl>
                                          <p:spTgt spid="805"/>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Class="entr" nodeType="afterEffect" presetSubtype="16" presetID="23" grpId="2" fill="hold">
                                  <p:stCondLst>
                                    <p:cond delay="0"/>
                                  </p:stCondLst>
                                  <p:iterate type="el" backwards="0">
                                    <p:tmAbs val="0"/>
                                  </p:iterate>
                                  <p:childTnLst>
                                    <p:set>
                                      <p:cBhvr>
                                        <p:cTn id="11" fill="hold"/>
                                        <p:tgtEl>
                                          <p:spTgt spid="806"/>
                                        </p:tgtEl>
                                        <p:attrNameLst>
                                          <p:attrName>style.visibility</p:attrName>
                                        </p:attrNameLst>
                                      </p:cBhvr>
                                      <p:to>
                                        <p:strVal val="visible"/>
                                      </p:to>
                                    </p:set>
                                    <p:anim calcmode="lin" valueType="num">
                                      <p:cBhvr>
                                        <p:cTn id="12" dur="2500" fill="hold"/>
                                        <p:tgtEl>
                                          <p:spTgt spid="806"/>
                                        </p:tgtEl>
                                        <p:attrNameLst>
                                          <p:attrName>ppt_w</p:attrName>
                                        </p:attrNameLst>
                                      </p:cBhvr>
                                      <p:tavLst>
                                        <p:tav tm="0">
                                          <p:val>
                                            <p:fltVal val="0"/>
                                          </p:val>
                                        </p:tav>
                                        <p:tav tm="100000">
                                          <p:val>
                                            <p:strVal val="#ppt_w"/>
                                          </p:val>
                                        </p:tav>
                                      </p:tavLst>
                                    </p:anim>
                                    <p:anim calcmode="lin" valueType="num">
                                      <p:cBhvr>
                                        <p:cTn id="13" dur="2500" fill="hold"/>
                                        <p:tgtEl>
                                          <p:spTgt spid="806"/>
                                        </p:tgtEl>
                                        <p:attrNameLst>
                                          <p:attrName>ppt_h</p:attrName>
                                        </p:attrNameLst>
                                      </p:cBhvr>
                                      <p:tavLst>
                                        <p:tav tm="0">
                                          <p:val>
                                            <p:fltVal val="0"/>
                                          </p:val>
                                        </p:tav>
                                        <p:tav tm="100000">
                                          <p:val>
                                            <p:strVal val="#ppt_h"/>
                                          </p:val>
                                        </p:tav>
                                      </p:tavLst>
                                    </p:anim>
                                  </p:childTnLst>
                                </p:cTn>
                              </p:par>
                            </p:childTnLst>
                          </p:cTn>
                        </p:par>
                        <p:par>
                          <p:cTn id="14" fill="hold">
                            <p:stCondLst>
                              <p:cond delay="5000"/>
                            </p:stCondLst>
                            <p:childTnLst>
                              <p:par>
                                <p:cTn id="15" presetClass="entr" nodeType="afterEffect" presetSubtype="16" presetID="23" grpId="3" fill="hold">
                                  <p:stCondLst>
                                    <p:cond delay="0"/>
                                  </p:stCondLst>
                                  <p:iterate type="el" backwards="0">
                                    <p:tmAbs val="0"/>
                                  </p:iterate>
                                  <p:childTnLst>
                                    <p:set>
                                      <p:cBhvr>
                                        <p:cTn id="16" fill="hold"/>
                                        <p:tgtEl>
                                          <p:spTgt spid="807"/>
                                        </p:tgtEl>
                                        <p:attrNameLst>
                                          <p:attrName>style.visibility</p:attrName>
                                        </p:attrNameLst>
                                      </p:cBhvr>
                                      <p:to>
                                        <p:strVal val="visible"/>
                                      </p:to>
                                    </p:set>
                                    <p:anim calcmode="lin" valueType="num">
                                      <p:cBhvr>
                                        <p:cTn id="17" dur="2500" fill="hold"/>
                                        <p:tgtEl>
                                          <p:spTgt spid="807"/>
                                        </p:tgtEl>
                                        <p:attrNameLst>
                                          <p:attrName>ppt_w</p:attrName>
                                        </p:attrNameLst>
                                      </p:cBhvr>
                                      <p:tavLst>
                                        <p:tav tm="0">
                                          <p:val>
                                            <p:fltVal val="0"/>
                                          </p:val>
                                        </p:tav>
                                        <p:tav tm="100000">
                                          <p:val>
                                            <p:strVal val="#ppt_w"/>
                                          </p:val>
                                        </p:tav>
                                      </p:tavLst>
                                    </p:anim>
                                    <p:anim calcmode="lin" valueType="num">
                                      <p:cBhvr>
                                        <p:cTn id="18" dur="2500" fill="hold"/>
                                        <p:tgtEl>
                                          <p:spTgt spid="807"/>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4" fill="hold">
                                  <p:stCondLst>
                                    <p:cond delay="0"/>
                                  </p:stCondLst>
                                  <p:iterate type="el" backwards="0">
                                    <p:tmAbs val="0"/>
                                  </p:iterate>
                                  <p:childTnLst>
                                    <p:set>
                                      <p:cBhvr>
                                        <p:cTn id="22" fill="hold"/>
                                        <p:tgtEl>
                                          <p:spTgt spid="810"/>
                                        </p:tgtEl>
                                        <p:attrNameLst>
                                          <p:attrName>style.visibility</p:attrName>
                                        </p:attrNameLst>
                                      </p:cBhvr>
                                      <p:to>
                                        <p:strVal val="visible"/>
                                      </p:to>
                                    </p:set>
                                    <p:anim calcmode="lin" valueType="num">
                                      <p:cBhvr>
                                        <p:cTn id="23" dur="1000" fill="hold"/>
                                        <p:tgtEl>
                                          <p:spTgt spid="810"/>
                                        </p:tgtEl>
                                        <p:attrNameLst>
                                          <p:attrName>ppt_w</p:attrName>
                                        </p:attrNameLst>
                                      </p:cBhvr>
                                      <p:tavLst>
                                        <p:tav tm="0">
                                          <p:val>
                                            <p:fltVal val="0"/>
                                          </p:val>
                                        </p:tav>
                                        <p:tav tm="100000">
                                          <p:val>
                                            <p:strVal val="#ppt_w"/>
                                          </p:val>
                                        </p:tav>
                                      </p:tavLst>
                                    </p:anim>
                                    <p:anim calcmode="lin" valueType="num">
                                      <p:cBhvr>
                                        <p:cTn id="24" dur="1000" fill="hold"/>
                                        <p:tgtEl>
                                          <p:spTgt spid="8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0" grpId="4"/>
      <p:bldP build="whole" bldLvl="1" animBg="1" rev="0" advAuto="0" spid="805" grpId="1"/>
      <p:bldP build="whole" bldLvl="1" animBg="1" rev="0" advAuto="0" spid="807" grpId="3"/>
      <p:bldP build="whole" bldLvl="1" animBg="1" rev="0" advAuto="0" spid="806" grpId="2"/>
    </p:bldLst>
  </p:timing>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2" name="The lens of reality Themes emerging from our responses…"/>
          <p:cNvSpPr txBox="1"/>
          <p:nvPr/>
        </p:nvSpPr>
        <p:spPr>
          <a:xfrm>
            <a:off x="838200" y="3319462"/>
            <a:ext cx="16213495" cy="7077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17361" indent="-617361" defTabSz="584200">
              <a:lnSpc>
                <a:spcPct val="100000"/>
              </a:lnSpc>
              <a:spcBef>
                <a:spcPts val="4800"/>
              </a:spcBef>
              <a:buSzPct val="75000"/>
              <a:buChar char="•"/>
              <a:defRPr sz="6000">
                <a:solidFill>
                  <a:srgbClr val="477B3A"/>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The lens of reality</a:t>
            </a:r>
            <a:br>
              <a:rPr>
                <a:latin typeface="Mulish ExtraLight Black"/>
                <a:ea typeface="Mulish ExtraLight Black"/>
                <a:cs typeface="Mulish ExtraLight Black"/>
                <a:sym typeface="Mulish ExtraLight Black"/>
              </a:rPr>
            </a:br>
            <a:r>
              <a:rPr i="1">
                <a:latin typeface="Mulish ExtraLight Regular"/>
                <a:ea typeface="Mulish ExtraLight Regular"/>
                <a:cs typeface="Mulish ExtraLight Regular"/>
                <a:sym typeface="Mulish ExtraLight Regular"/>
              </a:rPr>
              <a:t>Themes emerging from our responses</a:t>
            </a:r>
            <a:endParaRPr i="1">
              <a:latin typeface="Mulish ExtraLight Regular"/>
              <a:ea typeface="Mulish ExtraLight Regular"/>
              <a:cs typeface="Mulish ExtraLight Regular"/>
              <a:sym typeface="Mulish ExtraLight Regular"/>
            </a:endParaRPr>
          </a:p>
          <a:p>
            <a:pPr marL="617361" indent="-617361" defTabSz="584200">
              <a:lnSpc>
                <a:spcPct val="100000"/>
              </a:lnSpc>
              <a:spcBef>
                <a:spcPts val="4800"/>
              </a:spcBef>
              <a:buSzPct val="75000"/>
              <a:buChar char="•"/>
              <a:defRPr sz="6000">
                <a:solidFill>
                  <a:srgbClr val="477B3A"/>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The lens of Scripture</a:t>
            </a:r>
            <a:br/>
            <a:r>
              <a:rPr i="1">
                <a:latin typeface="Mulish ExtraLight Regular"/>
                <a:ea typeface="Mulish ExtraLight Regular"/>
                <a:cs typeface="Mulish ExtraLight Regular"/>
                <a:sym typeface="Mulish ExtraLight Regular"/>
              </a:rPr>
              <a:t>What we have, and have not yet, grasped</a:t>
            </a:r>
          </a:p>
          <a:p>
            <a:pPr marL="617361" indent="-617361" defTabSz="584200">
              <a:lnSpc>
                <a:spcPct val="100000"/>
              </a:lnSpc>
              <a:spcBef>
                <a:spcPts val="4800"/>
              </a:spcBef>
              <a:buSzPct val="75000"/>
              <a:buChar char="•"/>
              <a:defRPr sz="6000">
                <a:solidFill>
                  <a:srgbClr val="477B3A"/>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The lens of our aspirations</a:t>
            </a:r>
            <a:br/>
            <a:r>
              <a:rPr i="1">
                <a:latin typeface="Mulish ExtraLight Regular"/>
                <a:ea typeface="Mulish ExtraLight Regular"/>
                <a:cs typeface="Mulish ExtraLight Regular"/>
                <a:sym typeface="Mulish ExtraLight Regular"/>
              </a:rPr>
              <a:t>What is, compared to what we hope to be</a:t>
            </a:r>
          </a:p>
        </p:txBody>
      </p:sp>
      <p:sp>
        <p:nvSpPr>
          <p:cNvPr id="813" name="What is it revealing?"/>
          <p:cNvSpPr txBox="1"/>
          <p:nvPr/>
        </p:nvSpPr>
        <p:spPr>
          <a:xfrm>
            <a:off x="2538976" y="324637"/>
            <a:ext cx="19306049"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solidFill>
                  <a:srgbClr val="477B3A"/>
                </a:solidFill>
                <a:latin typeface="Mulish ExtraLight Black"/>
                <a:ea typeface="Mulish ExtraLight Black"/>
                <a:cs typeface="Mulish ExtraLight Black"/>
                <a:sym typeface="Mulish ExtraLight Black"/>
              </a:defRPr>
            </a:lvl1pPr>
          </a:lstStyle>
          <a:p>
            <a:pPr/>
            <a:r>
              <a:t>What is it revealing?</a:t>
            </a:r>
          </a:p>
        </p:txBody>
      </p:sp>
      <p:pic>
        <p:nvPicPr>
          <p:cNvPr id="814" name="Logo.png" descr="Logo.png"/>
          <p:cNvPicPr>
            <a:picLocks noChangeAspect="1"/>
          </p:cNvPicPr>
          <p:nvPr/>
        </p:nvPicPr>
        <p:blipFill>
          <a:blip r:embed="rId2">
            <a:extLst/>
          </a:blip>
          <a:stretch>
            <a:fillRect/>
          </a:stretch>
        </p:blipFill>
        <p:spPr>
          <a:xfrm>
            <a:off x="17821631" y="7367595"/>
            <a:ext cx="6361979" cy="6144589"/>
          </a:xfrm>
          <a:prstGeom prst="rect">
            <a:avLst/>
          </a:prstGeom>
          <a:ln w="12700">
            <a:miter lim="400000"/>
          </a:ln>
        </p:spPr>
      </p:pic>
      <p:sp>
        <p:nvSpPr>
          <p:cNvPr id="815" name="What is it revealing?"/>
          <p:cNvSpPr txBox="1"/>
          <p:nvPr/>
        </p:nvSpPr>
        <p:spPr>
          <a:xfrm>
            <a:off x="19913491" y="7936900"/>
            <a:ext cx="2178257" cy="866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584200">
              <a:spcBef>
                <a:spcPts val="0"/>
              </a:spcBef>
              <a:defRPr sz="2400">
                <a:solidFill>
                  <a:srgbClr val="FFFFFF"/>
                </a:solidFill>
                <a:latin typeface="Mulish ExtraLight Black"/>
                <a:ea typeface="Mulish ExtraLight Black"/>
                <a:cs typeface="Mulish ExtraLight Black"/>
                <a:sym typeface="Mulish ExtraLight Black"/>
              </a:defRPr>
            </a:lvl1pPr>
          </a:lstStyle>
          <a:p>
            <a:pPr/>
            <a:r>
              <a:t>What is it revealing?</a:t>
            </a:r>
          </a:p>
        </p:txBody>
      </p:sp>
      <p:sp>
        <p:nvSpPr>
          <p:cNvPr id="816" name="Where to next?"/>
          <p:cNvSpPr txBox="1"/>
          <p:nvPr/>
        </p:nvSpPr>
        <p:spPr>
          <a:xfrm>
            <a:off x="19801961" y="9806841"/>
            <a:ext cx="2401318" cy="172783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584200">
              <a:lnSpc>
                <a:spcPct val="80000"/>
              </a:lnSpc>
              <a:spcBef>
                <a:spcPts val="0"/>
              </a:spcBef>
              <a:defRPr sz="3800">
                <a:latin typeface="Mulish ExtraLight Black"/>
                <a:ea typeface="Mulish ExtraLight Black"/>
                <a:cs typeface="Mulish ExtraLight Black"/>
                <a:sym typeface="Mulish ExtraLight Black"/>
              </a:defRPr>
            </a:pPr>
            <a:r>
              <a:t>Where</a:t>
            </a:r>
            <a:br/>
            <a:r>
              <a:t>to</a:t>
            </a:r>
            <a:br/>
            <a:r>
              <a:t>next?</a:t>
            </a:r>
          </a:p>
        </p:txBody>
      </p:sp>
      <p:sp>
        <p:nvSpPr>
          <p:cNvPr id="817" name="Why does this matter?">
            <a:hlinkClick r:id="rId3" invalidUrl="" action="ppaction://hlinksldjump" tgtFrame="" tooltip="" history="1" highlightClick="0" endSnd="0"/>
          </p:cNvPr>
          <p:cNvSpPr txBox="1"/>
          <p:nvPr/>
        </p:nvSpPr>
        <p:spPr>
          <a:xfrm>
            <a:off x="18204964" y="11325441"/>
            <a:ext cx="1594266" cy="120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584200">
              <a:spcBef>
                <a:spcPts val="0"/>
              </a:spcBef>
              <a:defRPr sz="2400">
                <a:solidFill>
                  <a:srgbClr val="FFFFFF"/>
                </a:solidFill>
                <a:latin typeface="Mulish ExtraLight Black"/>
                <a:ea typeface="Mulish ExtraLight Black"/>
                <a:cs typeface="Mulish ExtraLight Black"/>
                <a:sym typeface="Mulish ExtraLight Black"/>
              </a:defRPr>
            </a:lvl1pPr>
          </a:lstStyle>
          <a:p>
            <a:pPr/>
            <a:r>
              <a:t>Why does this matter?</a:t>
            </a:r>
          </a:p>
        </p:txBody>
      </p:sp>
      <p:sp>
        <p:nvSpPr>
          <p:cNvPr id="818" name="How can we make progress?">
            <a:hlinkClick r:id="rId4" invalidUrl="" action="ppaction://hlinksldjump" tgtFrame="" tooltip="" history="1" highlightClick="0" endSnd="0"/>
          </p:cNvPr>
          <p:cNvSpPr txBox="1"/>
          <p:nvPr/>
        </p:nvSpPr>
        <p:spPr>
          <a:xfrm>
            <a:off x="22142618" y="11325441"/>
            <a:ext cx="1683958" cy="120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584200">
              <a:spcBef>
                <a:spcPts val="0"/>
              </a:spcBef>
              <a:defRPr sz="2400">
                <a:solidFill>
                  <a:srgbClr val="FFFFFF"/>
                </a:solidFill>
                <a:latin typeface="Mulish ExtraLight Black"/>
                <a:ea typeface="Mulish ExtraLight Black"/>
                <a:cs typeface="Mulish ExtraLight Black"/>
                <a:sym typeface="Mulish ExtraLight Black"/>
              </a:defRPr>
            </a:pPr>
            <a:r>
              <a:t>How can</a:t>
            </a:r>
            <a:br/>
            <a:r>
              <a:t>we make progress?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814"/>
                                        </p:tgtEl>
                                        <p:attrNameLst>
                                          <p:attrName>style.visibility</p:attrName>
                                        </p:attrNameLst>
                                      </p:cBhvr>
                                      <p:to>
                                        <p:strVal val="visible"/>
                                      </p:to>
                                    </p:set>
                                    <p:anim calcmode="lin" valueType="num">
                                      <p:cBhvr>
                                        <p:cTn id="7" dur="2500" fill="hold"/>
                                        <p:tgtEl>
                                          <p:spTgt spid="814"/>
                                        </p:tgtEl>
                                        <p:attrNameLst>
                                          <p:attrName>ppt_w</p:attrName>
                                        </p:attrNameLst>
                                      </p:cBhvr>
                                      <p:tavLst>
                                        <p:tav tm="0">
                                          <p:val>
                                            <p:fltVal val="0"/>
                                          </p:val>
                                        </p:tav>
                                        <p:tav tm="100000">
                                          <p:val>
                                            <p:strVal val="#ppt_w"/>
                                          </p:val>
                                        </p:tav>
                                      </p:tavLst>
                                    </p:anim>
                                    <p:anim calcmode="lin" valueType="num">
                                      <p:cBhvr>
                                        <p:cTn id="8" dur="2500" fill="hold"/>
                                        <p:tgtEl>
                                          <p:spTgt spid="814"/>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Class="entr" nodeType="afterEffect" presetSubtype="16" presetID="23" grpId="2" fill="hold">
                                  <p:stCondLst>
                                    <p:cond delay="0"/>
                                  </p:stCondLst>
                                  <p:iterate type="el" backwards="0">
                                    <p:tmAbs val="0"/>
                                  </p:iterate>
                                  <p:childTnLst>
                                    <p:set>
                                      <p:cBhvr>
                                        <p:cTn id="11" fill="hold"/>
                                        <p:tgtEl>
                                          <p:spTgt spid="815"/>
                                        </p:tgtEl>
                                        <p:attrNameLst>
                                          <p:attrName>style.visibility</p:attrName>
                                        </p:attrNameLst>
                                      </p:cBhvr>
                                      <p:to>
                                        <p:strVal val="visible"/>
                                      </p:to>
                                    </p:set>
                                    <p:anim calcmode="lin" valueType="num">
                                      <p:cBhvr>
                                        <p:cTn id="12" dur="2500" fill="hold"/>
                                        <p:tgtEl>
                                          <p:spTgt spid="815"/>
                                        </p:tgtEl>
                                        <p:attrNameLst>
                                          <p:attrName>ppt_w</p:attrName>
                                        </p:attrNameLst>
                                      </p:cBhvr>
                                      <p:tavLst>
                                        <p:tav tm="0">
                                          <p:val>
                                            <p:fltVal val="0"/>
                                          </p:val>
                                        </p:tav>
                                        <p:tav tm="100000">
                                          <p:val>
                                            <p:strVal val="#ppt_w"/>
                                          </p:val>
                                        </p:tav>
                                      </p:tavLst>
                                    </p:anim>
                                    <p:anim calcmode="lin" valueType="num">
                                      <p:cBhvr>
                                        <p:cTn id="13" dur="2500" fill="hold"/>
                                        <p:tgtEl>
                                          <p:spTgt spid="815"/>
                                        </p:tgtEl>
                                        <p:attrNameLst>
                                          <p:attrName>ppt_h</p:attrName>
                                        </p:attrNameLst>
                                      </p:cBhvr>
                                      <p:tavLst>
                                        <p:tav tm="0">
                                          <p:val>
                                            <p:fltVal val="0"/>
                                          </p:val>
                                        </p:tav>
                                        <p:tav tm="100000">
                                          <p:val>
                                            <p:strVal val="#ppt_h"/>
                                          </p:val>
                                        </p:tav>
                                      </p:tavLst>
                                    </p:anim>
                                  </p:childTnLst>
                                </p:cTn>
                              </p:par>
                            </p:childTnLst>
                          </p:cTn>
                        </p:par>
                        <p:par>
                          <p:cTn id="14" fill="hold">
                            <p:stCondLst>
                              <p:cond delay="5000"/>
                            </p:stCondLst>
                            <p:childTnLst>
                              <p:par>
                                <p:cTn id="15" presetClass="entr" nodeType="afterEffect" presetSubtype="16" presetID="23" grpId="3" fill="hold">
                                  <p:stCondLst>
                                    <p:cond delay="0"/>
                                  </p:stCondLst>
                                  <p:iterate type="el" backwards="0">
                                    <p:tmAbs val="0"/>
                                  </p:iterate>
                                  <p:childTnLst>
                                    <p:set>
                                      <p:cBhvr>
                                        <p:cTn id="16" fill="hold"/>
                                        <p:tgtEl>
                                          <p:spTgt spid="816"/>
                                        </p:tgtEl>
                                        <p:attrNameLst>
                                          <p:attrName>style.visibility</p:attrName>
                                        </p:attrNameLst>
                                      </p:cBhvr>
                                      <p:to>
                                        <p:strVal val="visible"/>
                                      </p:to>
                                    </p:set>
                                    <p:anim calcmode="lin" valueType="num">
                                      <p:cBhvr>
                                        <p:cTn id="17" dur="2500" fill="hold"/>
                                        <p:tgtEl>
                                          <p:spTgt spid="816"/>
                                        </p:tgtEl>
                                        <p:attrNameLst>
                                          <p:attrName>ppt_w</p:attrName>
                                        </p:attrNameLst>
                                      </p:cBhvr>
                                      <p:tavLst>
                                        <p:tav tm="0">
                                          <p:val>
                                            <p:fltVal val="0"/>
                                          </p:val>
                                        </p:tav>
                                        <p:tav tm="100000">
                                          <p:val>
                                            <p:strVal val="#ppt_w"/>
                                          </p:val>
                                        </p:tav>
                                      </p:tavLst>
                                    </p:anim>
                                    <p:anim calcmode="lin" valueType="num">
                                      <p:cBhvr>
                                        <p:cTn id="18" dur="2500" fill="hold"/>
                                        <p:tgtEl>
                                          <p:spTgt spid="8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4" grpId="1"/>
      <p:bldP build="whole" bldLvl="1" animBg="1" rev="0" advAuto="0" spid="815" grpId="2"/>
      <p:bldP build="whole" bldLvl="1" animBg="1" rev="0" advAuto="0" spid="816" grpId="3"/>
    </p:bld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0" name="Attending to the vine Practices to nurture life among us…"/>
          <p:cNvSpPr txBox="1"/>
          <p:nvPr/>
        </p:nvSpPr>
        <p:spPr>
          <a:xfrm>
            <a:off x="837291" y="3319462"/>
            <a:ext cx="16810768" cy="7077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17361" indent="-617361" defTabSz="584200">
              <a:lnSpc>
                <a:spcPct val="100000"/>
              </a:lnSpc>
              <a:spcBef>
                <a:spcPts val="4800"/>
              </a:spcBef>
              <a:buSzPct val="75000"/>
              <a:buChar char="•"/>
              <a:defRPr sz="6000">
                <a:solidFill>
                  <a:srgbClr val="97403D"/>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Attending to the vine</a:t>
            </a:r>
            <a:br>
              <a:rPr>
                <a:latin typeface="Mulish ExtraLight Black"/>
                <a:ea typeface="Mulish ExtraLight Black"/>
                <a:cs typeface="Mulish ExtraLight Black"/>
                <a:sym typeface="Mulish ExtraLight Black"/>
              </a:rPr>
            </a:br>
            <a:r>
              <a:rPr i="1">
                <a:latin typeface="Mulish ExtraLight Regular"/>
                <a:ea typeface="Mulish ExtraLight Regular"/>
                <a:cs typeface="Mulish ExtraLight Regular"/>
                <a:sym typeface="Mulish ExtraLight Regular"/>
              </a:rPr>
              <a:t>Practices to nurture life among us</a:t>
            </a:r>
          </a:p>
          <a:p>
            <a:pPr marL="617361" indent="-617361" defTabSz="584200">
              <a:lnSpc>
                <a:spcPct val="100000"/>
              </a:lnSpc>
              <a:spcBef>
                <a:spcPts val="4800"/>
              </a:spcBef>
              <a:buSzPct val="75000"/>
              <a:buChar char="•"/>
              <a:defRPr sz="6000">
                <a:solidFill>
                  <a:srgbClr val="97403D"/>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Fixing our trellis</a:t>
            </a:r>
            <a:br>
              <a:rPr>
                <a:latin typeface="Mulish ExtraLight Black"/>
                <a:ea typeface="Mulish ExtraLight Black"/>
                <a:cs typeface="Mulish ExtraLight Black"/>
                <a:sym typeface="Mulish ExtraLight Black"/>
              </a:rPr>
            </a:br>
            <a:r>
              <a:rPr i="1">
                <a:latin typeface="Mulish ExtraLight Regular"/>
                <a:ea typeface="Mulish ExtraLight Regular"/>
                <a:cs typeface="Mulish ExtraLight Regular"/>
                <a:sym typeface="Mulish ExtraLight Regular"/>
              </a:rPr>
              <a:t>Structures to support life among us</a:t>
            </a:r>
          </a:p>
          <a:p>
            <a:pPr marL="617361" indent="-617361" defTabSz="584200">
              <a:lnSpc>
                <a:spcPct val="100000"/>
              </a:lnSpc>
              <a:spcBef>
                <a:spcPts val="4800"/>
              </a:spcBef>
              <a:buSzPct val="75000"/>
              <a:buChar char="•"/>
              <a:defRPr sz="6000">
                <a:solidFill>
                  <a:srgbClr val="97403D"/>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Walking the journey</a:t>
            </a:r>
            <a:br>
              <a:rPr>
                <a:latin typeface="Mulish ExtraLight Black"/>
                <a:ea typeface="Mulish ExtraLight Black"/>
                <a:cs typeface="Mulish ExtraLight Black"/>
                <a:sym typeface="Mulish ExtraLight Black"/>
              </a:rPr>
            </a:br>
            <a:r>
              <a:rPr i="1">
                <a:latin typeface="Mulish ExtraLight Regular"/>
                <a:ea typeface="Mulish ExtraLight Regular"/>
                <a:cs typeface="Mulish ExtraLight Regular"/>
                <a:sym typeface="Mulish ExtraLight Regular"/>
              </a:rPr>
              <a:t>Rhythms to sustain life among us</a:t>
            </a:r>
          </a:p>
        </p:txBody>
      </p:sp>
      <p:sp>
        <p:nvSpPr>
          <p:cNvPr id="821" name="How can we make progress?"/>
          <p:cNvSpPr txBox="1"/>
          <p:nvPr/>
        </p:nvSpPr>
        <p:spPr>
          <a:xfrm>
            <a:off x="2538976" y="324637"/>
            <a:ext cx="19306049"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solidFill>
                  <a:srgbClr val="97403D"/>
                </a:solidFill>
                <a:latin typeface="Mulish ExtraLight Black"/>
                <a:ea typeface="Mulish ExtraLight Black"/>
                <a:cs typeface="Mulish ExtraLight Black"/>
                <a:sym typeface="Mulish ExtraLight Black"/>
              </a:defRPr>
            </a:lvl1pPr>
          </a:lstStyle>
          <a:p>
            <a:pPr/>
            <a:r>
              <a:t>How can we make progress?</a:t>
            </a:r>
          </a:p>
        </p:txBody>
      </p:sp>
      <p:pic>
        <p:nvPicPr>
          <p:cNvPr id="822" name="Logo.png" descr="Logo.png"/>
          <p:cNvPicPr>
            <a:picLocks noChangeAspect="1"/>
          </p:cNvPicPr>
          <p:nvPr/>
        </p:nvPicPr>
        <p:blipFill>
          <a:blip r:embed="rId2">
            <a:extLst/>
          </a:blip>
          <a:stretch>
            <a:fillRect/>
          </a:stretch>
        </p:blipFill>
        <p:spPr>
          <a:xfrm>
            <a:off x="17821631" y="7367595"/>
            <a:ext cx="6361979" cy="6144589"/>
          </a:xfrm>
          <a:prstGeom prst="rect">
            <a:avLst/>
          </a:prstGeom>
          <a:ln w="12700">
            <a:miter lim="400000"/>
          </a:ln>
        </p:spPr>
      </p:pic>
      <p:sp>
        <p:nvSpPr>
          <p:cNvPr id="823" name="What is it revealing?">
            <a:hlinkClick r:id="rId3" invalidUrl="" action="ppaction://hlinksldjump" tgtFrame="" tooltip="" history="1" highlightClick="0" endSnd="0"/>
          </p:cNvPr>
          <p:cNvSpPr txBox="1"/>
          <p:nvPr/>
        </p:nvSpPr>
        <p:spPr>
          <a:xfrm>
            <a:off x="19913491" y="7936900"/>
            <a:ext cx="2178257" cy="866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584200">
              <a:spcBef>
                <a:spcPts val="0"/>
              </a:spcBef>
              <a:defRPr sz="2400">
                <a:solidFill>
                  <a:srgbClr val="FFFFFF"/>
                </a:solidFill>
                <a:latin typeface="Mulish ExtraLight Black"/>
                <a:ea typeface="Mulish ExtraLight Black"/>
                <a:cs typeface="Mulish ExtraLight Black"/>
                <a:sym typeface="Mulish ExtraLight Black"/>
              </a:defRPr>
            </a:lvl1pPr>
          </a:lstStyle>
          <a:p>
            <a:pPr/>
            <a:r>
              <a:t>What is it revealing?</a:t>
            </a:r>
          </a:p>
        </p:txBody>
      </p:sp>
      <p:sp>
        <p:nvSpPr>
          <p:cNvPr id="824" name="Where to next?"/>
          <p:cNvSpPr txBox="1"/>
          <p:nvPr/>
        </p:nvSpPr>
        <p:spPr>
          <a:xfrm>
            <a:off x="19801961" y="9806841"/>
            <a:ext cx="2401318" cy="172783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584200">
              <a:lnSpc>
                <a:spcPct val="80000"/>
              </a:lnSpc>
              <a:spcBef>
                <a:spcPts val="0"/>
              </a:spcBef>
              <a:defRPr sz="3800">
                <a:latin typeface="Mulish ExtraLight Black"/>
                <a:ea typeface="Mulish ExtraLight Black"/>
                <a:cs typeface="Mulish ExtraLight Black"/>
                <a:sym typeface="Mulish ExtraLight Black"/>
              </a:defRPr>
            </a:pPr>
            <a:r>
              <a:t>Where</a:t>
            </a:r>
            <a:br/>
            <a:r>
              <a:t>to</a:t>
            </a:r>
            <a:br/>
            <a:r>
              <a:t>next?</a:t>
            </a:r>
          </a:p>
        </p:txBody>
      </p:sp>
      <p:sp>
        <p:nvSpPr>
          <p:cNvPr id="825" name="How can we make progress?">
            <a:hlinkClick r:id="rId4" invalidUrl="" action="ppaction://hlinksldjump" tgtFrame="" tooltip="" history="1" highlightClick="0" endSnd="0"/>
          </p:cNvPr>
          <p:cNvSpPr txBox="1"/>
          <p:nvPr/>
        </p:nvSpPr>
        <p:spPr>
          <a:xfrm>
            <a:off x="22142618" y="11325441"/>
            <a:ext cx="1683958" cy="120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584200">
              <a:spcBef>
                <a:spcPts val="0"/>
              </a:spcBef>
              <a:defRPr sz="2400">
                <a:solidFill>
                  <a:srgbClr val="FFFFFF"/>
                </a:solidFill>
                <a:latin typeface="Mulish ExtraLight Black"/>
                <a:ea typeface="Mulish ExtraLight Black"/>
                <a:cs typeface="Mulish ExtraLight Black"/>
                <a:sym typeface="Mulish ExtraLight Black"/>
              </a:defRPr>
            </a:pPr>
            <a:r>
              <a:t>How can</a:t>
            </a:r>
            <a:br/>
            <a:r>
              <a:t>we make progress?</a:t>
            </a:r>
          </a:p>
        </p:txBody>
      </p:sp>
      <p:sp>
        <p:nvSpPr>
          <p:cNvPr id="826" name="Why does this matter?">
            <a:hlinkClick r:id="rId5" invalidUrl="" action="ppaction://hlinksldjump" tgtFrame="" tooltip="" history="1" highlightClick="0" endSnd="0"/>
          </p:cNvPr>
          <p:cNvSpPr txBox="1"/>
          <p:nvPr/>
        </p:nvSpPr>
        <p:spPr>
          <a:xfrm>
            <a:off x="18204964" y="11325441"/>
            <a:ext cx="1594266" cy="120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584200">
              <a:spcBef>
                <a:spcPts val="0"/>
              </a:spcBef>
              <a:defRPr sz="2400">
                <a:solidFill>
                  <a:srgbClr val="FFFFFF"/>
                </a:solidFill>
                <a:latin typeface="Mulish ExtraLight Black"/>
                <a:ea typeface="Mulish ExtraLight Black"/>
                <a:cs typeface="Mulish ExtraLight Black"/>
                <a:sym typeface="Mulish ExtraLight Black"/>
              </a:defRPr>
            </a:lvl1pPr>
          </a:lstStyle>
          <a:p>
            <a:pPr/>
            <a:r>
              <a:t>Why does this matter?</a:t>
            </a:r>
          </a:p>
        </p:txBody>
      </p:sp>
      <p:sp>
        <p:nvSpPr>
          <p:cNvPr id="827" name="Rectangle"/>
          <p:cNvSpPr/>
          <p:nvPr/>
        </p:nvSpPr>
        <p:spPr>
          <a:xfrm>
            <a:off x="20500115" y="4012610"/>
            <a:ext cx="1005012" cy="1209676"/>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828" name="1. What does Jesus delight in when He looks at you?…"/>
          <p:cNvSpPr/>
          <p:nvPr/>
        </p:nvSpPr>
        <p:spPr>
          <a:xfrm>
            <a:off x="957762" y="2121636"/>
            <a:ext cx="22468476" cy="9472728"/>
          </a:xfrm>
          <a:prstGeom prst="roundRect">
            <a:avLst>
              <a:gd name="adj" fmla="val 15000"/>
            </a:avLst>
          </a:prstGeom>
          <a:solidFill>
            <a:srgbClr val="FFFFFF"/>
          </a:solidFill>
          <a:ln w="101600">
            <a:solidFill>
              <a:srgbClr val="97403D"/>
            </a:solidFill>
            <a:miter lim="400000"/>
          </a:ln>
          <a:effectLst>
            <a:outerShdw sx="100000" sy="100000" kx="0" ky="0" algn="b" rotWithShape="0" blurRad="190500" dist="190500" dir="2145768">
              <a:srgbClr val="000000">
                <a:alpha val="50000"/>
              </a:srgbClr>
            </a:outerShdw>
          </a:effectLst>
          <a:extLst>
            <a:ext uri="{C572A759-6A51-4108-AA02-DFA0A04FC94B}">
              <ma14:wrappingTextBoxFlag xmlns:ma14="http://schemas.microsoft.com/office/mac/drawingml/2011/main" val="1"/>
            </a:ext>
          </a:extLst>
        </p:spPr>
        <p:txBody>
          <a:bodyPr lIns="304800" tIns="304800" rIns="304800" bIns="304800" anchor="ctr"/>
          <a:lstStyle/>
          <a:p>
            <a:pPr defTabSz="825500">
              <a:lnSpc>
                <a:spcPct val="100000"/>
              </a:lnSpc>
              <a:spcBef>
                <a:spcPts val="1400"/>
              </a:spcBef>
              <a:defRPr sz="3800">
                <a:solidFill>
                  <a:srgbClr val="97403D"/>
                </a:solidFill>
                <a:latin typeface="Mulish ExtraLight Black"/>
                <a:ea typeface="Mulish ExtraLight Black"/>
                <a:cs typeface="Mulish ExtraLight Black"/>
                <a:sym typeface="Mulish ExtraLight Black"/>
              </a:defRPr>
            </a:pPr>
            <a:r>
              <a:t>1. What does Jesus delight in when He looks at you?</a:t>
            </a:r>
          </a:p>
          <a:p>
            <a:pPr defTabSz="825500">
              <a:lnSpc>
                <a:spcPct val="100000"/>
              </a:lnSpc>
              <a:spcBef>
                <a:spcPts val="1400"/>
              </a:spcBef>
              <a:defRPr sz="3800">
                <a:solidFill>
                  <a:srgbClr val="97403D"/>
                </a:solidFill>
                <a:latin typeface="Mulish ExtraLight Regular"/>
                <a:ea typeface="Mulish ExtraLight Regular"/>
                <a:cs typeface="Mulish ExtraLight Regular"/>
                <a:sym typeface="Mulish ExtraLight Regular"/>
              </a:defRPr>
            </a:pPr>
            <a:r>
              <a:t>In what ways am I already helping carry the mission of Jesus through prayer, practical care, encouragement, generosity, or faithful service?</a:t>
            </a:r>
          </a:p>
          <a:p>
            <a:pPr defTabSz="825500">
              <a:lnSpc>
                <a:spcPct val="100000"/>
              </a:lnSpc>
              <a:spcBef>
                <a:spcPts val="1400"/>
              </a:spcBef>
              <a:defRPr sz="3800">
                <a:solidFill>
                  <a:srgbClr val="97403D"/>
                </a:solidFill>
                <a:latin typeface="Mulish ExtraLight Regular"/>
                <a:ea typeface="Mulish ExtraLight Regular"/>
                <a:cs typeface="Mulish ExtraLight Regular"/>
                <a:sym typeface="Mulish ExtraLight Regular"/>
              </a:defRPr>
            </a:pPr>
            <a:r>
              <a:t>…</a:t>
            </a:r>
          </a:p>
          <a:p>
            <a:pPr defTabSz="825500">
              <a:lnSpc>
                <a:spcPct val="100000"/>
              </a:lnSpc>
              <a:spcBef>
                <a:spcPts val="1400"/>
              </a:spcBef>
              <a:defRPr sz="3800">
                <a:solidFill>
                  <a:srgbClr val="97403D"/>
                </a:solidFill>
                <a:latin typeface="Mulish ExtraLight Black"/>
                <a:ea typeface="Mulish ExtraLight Black"/>
                <a:cs typeface="Mulish ExtraLight Black"/>
                <a:sym typeface="Mulish ExtraLight Black"/>
              </a:defRPr>
            </a:pPr>
            <a:r>
              <a:t>2. What is Jesus wanting to transform in your life right now?</a:t>
            </a:r>
          </a:p>
          <a:p>
            <a:pPr defTabSz="825500">
              <a:lnSpc>
                <a:spcPct val="100000"/>
              </a:lnSpc>
              <a:spcBef>
                <a:spcPts val="1400"/>
              </a:spcBef>
              <a:defRPr sz="3800">
                <a:solidFill>
                  <a:srgbClr val="97403D"/>
                </a:solidFill>
                <a:latin typeface="Mulish ExtraLight Regular"/>
                <a:ea typeface="Mulish ExtraLight Regular"/>
                <a:cs typeface="Mulish ExtraLight Regular"/>
                <a:sym typeface="Mulish ExtraLight Regular"/>
              </a:defRPr>
            </a:pPr>
            <a:r>
              <a:t>Am I becoming deeply rooted in relationships where I am honestly known, supported, challenged, and prayed for — or am I mostly carrying my life alone?</a:t>
            </a:r>
          </a:p>
          <a:p>
            <a:pPr defTabSz="825500">
              <a:lnSpc>
                <a:spcPct val="100000"/>
              </a:lnSpc>
              <a:spcBef>
                <a:spcPts val="1400"/>
              </a:spcBef>
              <a:defRPr sz="3800">
                <a:solidFill>
                  <a:srgbClr val="97403D"/>
                </a:solidFill>
                <a:latin typeface="Mulish ExtraLight Regular"/>
                <a:ea typeface="Mulish ExtraLight Regular"/>
                <a:cs typeface="Mulish ExtraLight Regular"/>
                <a:sym typeface="Mulish ExtraLight Regular"/>
              </a:defRPr>
            </a:pPr>
            <a:r>
              <a:t>…</a:t>
            </a:r>
          </a:p>
          <a:p>
            <a:pPr defTabSz="825500">
              <a:lnSpc>
                <a:spcPct val="100000"/>
              </a:lnSpc>
              <a:spcBef>
                <a:spcPts val="1400"/>
              </a:spcBef>
              <a:defRPr sz="3800">
                <a:solidFill>
                  <a:srgbClr val="97403D"/>
                </a:solidFill>
                <a:latin typeface="Mulish ExtraLight Black"/>
                <a:ea typeface="Mulish ExtraLight Black"/>
                <a:cs typeface="Mulish ExtraLight Black"/>
                <a:sym typeface="Mulish ExtraLight Black"/>
              </a:defRPr>
            </a:pPr>
            <a:r>
              <a:t>3. Who is Jesus inviting you to walk alongside?</a:t>
            </a:r>
          </a:p>
          <a:p>
            <a:pPr defTabSz="825500">
              <a:lnSpc>
                <a:spcPct val="100000"/>
              </a:lnSpc>
              <a:spcBef>
                <a:spcPts val="1400"/>
              </a:spcBef>
              <a:defRPr sz="3800">
                <a:solidFill>
                  <a:srgbClr val="97403D"/>
                </a:solidFill>
                <a:latin typeface="Mulish ExtraLight Regular"/>
                <a:ea typeface="Mulish ExtraLight Regular"/>
                <a:cs typeface="Mulish ExtraLight Regular"/>
                <a:sym typeface="Mulish ExtraLight Regular"/>
              </a:defRPr>
            </a:pPr>
            <a:r>
              <a:t>Who around me may need not only practical help, but deeper friendship, encouragement, prayer, and spiritual formation?</a:t>
            </a:r>
          </a:p>
          <a:p>
            <a:pPr defTabSz="825500">
              <a:lnSpc>
                <a:spcPct val="100000"/>
              </a:lnSpc>
              <a:spcBef>
                <a:spcPts val="1400"/>
              </a:spcBef>
              <a:defRPr sz="3800">
                <a:solidFill>
                  <a:srgbClr val="97403D"/>
                </a:solidFill>
                <a:latin typeface="Mulish ExtraLight Regular"/>
                <a:ea typeface="Mulish ExtraLight Regular"/>
                <a:cs typeface="Mulish ExtraLight Regular"/>
                <a:sym typeface="Mulish ExtraLight Regular"/>
              </a:defRPr>
            </a:pP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822"/>
                                        </p:tgtEl>
                                        <p:attrNameLst>
                                          <p:attrName>style.visibility</p:attrName>
                                        </p:attrNameLst>
                                      </p:cBhvr>
                                      <p:to>
                                        <p:strVal val="visible"/>
                                      </p:to>
                                    </p:set>
                                    <p:anim calcmode="lin" valueType="num">
                                      <p:cBhvr>
                                        <p:cTn id="7" dur="2500" fill="hold"/>
                                        <p:tgtEl>
                                          <p:spTgt spid="822"/>
                                        </p:tgtEl>
                                        <p:attrNameLst>
                                          <p:attrName>ppt_w</p:attrName>
                                        </p:attrNameLst>
                                      </p:cBhvr>
                                      <p:tavLst>
                                        <p:tav tm="0">
                                          <p:val>
                                            <p:fltVal val="0"/>
                                          </p:val>
                                        </p:tav>
                                        <p:tav tm="100000">
                                          <p:val>
                                            <p:strVal val="#ppt_w"/>
                                          </p:val>
                                        </p:tav>
                                      </p:tavLst>
                                    </p:anim>
                                    <p:anim calcmode="lin" valueType="num">
                                      <p:cBhvr>
                                        <p:cTn id="8" dur="2500" fill="hold"/>
                                        <p:tgtEl>
                                          <p:spTgt spid="822"/>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Class="entr" nodeType="afterEffect" presetSubtype="16" presetID="23" grpId="2" fill="hold">
                                  <p:stCondLst>
                                    <p:cond delay="0"/>
                                  </p:stCondLst>
                                  <p:iterate type="el" backwards="0">
                                    <p:tmAbs val="0"/>
                                  </p:iterate>
                                  <p:childTnLst>
                                    <p:set>
                                      <p:cBhvr>
                                        <p:cTn id="11" fill="hold"/>
                                        <p:tgtEl>
                                          <p:spTgt spid="823"/>
                                        </p:tgtEl>
                                        <p:attrNameLst>
                                          <p:attrName>style.visibility</p:attrName>
                                        </p:attrNameLst>
                                      </p:cBhvr>
                                      <p:to>
                                        <p:strVal val="visible"/>
                                      </p:to>
                                    </p:set>
                                    <p:anim calcmode="lin" valueType="num">
                                      <p:cBhvr>
                                        <p:cTn id="12" dur="2500" fill="hold"/>
                                        <p:tgtEl>
                                          <p:spTgt spid="823"/>
                                        </p:tgtEl>
                                        <p:attrNameLst>
                                          <p:attrName>ppt_w</p:attrName>
                                        </p:attrNameLst>
                                      </p:cBhvr>
                                      <p:tavLst>
                                        <p:tav tm="0">
                                          <p:val>
                                            <p:fltVal val="0"/>
                                          </p:val>
                                        </p:tav>
                                        <p:tav tm="100000">
                                          <p:val>
                                            <p:strVal val="#ppt_w"/>
                                          </p:val>
                                        </p:tav>
                                      </p:tavLst>
                                    </p:anim>
                                    <p:anim calcmode="lin" valueType="num">
                                      <p:cBhvr>
                                        <p:cTn id="13" dur="2500" fill="hold"/>
                                        <p:tgtEl>
                                          <p:spTgt spid="823"/>
                                        </p:tgtEl>
                                        <p:attrNameLst>
                                          <p:attrName>ppt_h</p:attrName>
                                        </p:attrNameLst>
                                      </p:cBhvr>
                                      <p:tavLst>
                                        <p:tav tm="0">
                                          <p:val>
                                            <p:fltVal val="0"/>
                                          </p:val>
                                        </p:tav>
                                        <p:tav tm="100000">
                                          <p:val>
                                            <p:strVal val="#ppt_h"/>
                                          </p:val>
                                        </p:tav>
                                      </p:tavLst>
                                    </p:anim>
                                  </p:childTnLst>
                                </p:cTn>
                              </p:par>
                            </p:childTnLst>
                          </p:cTn>
                        </p:par>
                        <p:par>
                          <p:cTn id="14" fill="hold">
                            <p:stCondLst>
                              <p:cond delay="5000"/>
                            </p:stCondLst>
                            <p:childTnLst>
                              <p:par>
                                <p:cTn id="15" presetClass="entr" nodeType="afterEffect" presetSubtype="16" presetID="23" grpId="3" fill="hold">
                                  <p:stCondLst>
                                    <p:cond delay="0"/>
                                  </p:stCondLst>
                                  <p:iterate type="el" backwards="0">
                                    <p:tmAbs val="0"/>
                                  </p:iterate>
                                  <p:childTnLst>
                                    <p:set>
                                      <p:cBhvr>
                                        <p:cTn id="16" fill="hold"/>
                                        <p:tgtEl>
                                          <p:spTgt spid="824"/>
                                        </p:tgtEl>
                                        <p:attrNameLst>
                                          <p:attrName>style.visibility</p:attrName>
                                        </p:attrNameLst>
                                      </p:cBhvr>
                                      <p:to>
                                        <p:strVal val="visible"/>
                                      </p:to>
                                    </p:set>
                                    <p:anim calcmode="lin" valueType="num">
                                      <p:cBhvr>
                                        <p:cTn id="17" dur="2500" fill="hold"/>
                                        <p:tgtEl>
                                          <p:spTgt spid="824"/>
                                        </p:tgtEl>
                                        <p:attrNameLst>
                                          <p:attrName>ppt_w</p:attrName>
                                        </p:attrNameLst>
                                      </p:cBhvr>
                                      <p:tavLst>
                                        <p:tav tm="0">
                                          <p:val>
                                            <p:fltVal val="0"/>
                                          </p:val>
                                        </p:tav>
                                        <p:tav tm="100000">
                                          <p:val>
                                            <p:strVal val="#ppt_w"/>
                                          </p:val>
                                        </p:tav>
                                      </p:tavLst>
                                    </p:anim>
                                    <p:anim calcmode="lin" valueType="num">
                                      <p:cBhvr>
                                        <p:cTn id="18" dur="2500" fill="hold"/>
                                        <p:tgtEl>
                                          <p:spTgt spid="824"/>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4" fill="hold">
                                  <p:stCondLst>
                                    <p:cond delay="0"/>
                                  </p:stCondLst>
                                  <p:iterate type="el" backwards="0">
                                    <p:tmAbs val="0"/>
                                  </p:iterate>
                                  <p:childTnLst>
                                    <p:set>
                                      <p:cBhvr>
                                        <p:cTn id="22" fill="hold"/>
                                        <p:tgtEl>
                                          <p:spTgt spid="828"/>
                                        </p:tgtEl>
                                        <p:attrNameLst>
                                          <p:attrName>style.visibility</p:attrName>
                                        </p:attrNameLst>
                                      </p:cBhvr>
                                      <p:to>
                                        <p:strVal val="visible"/>
                                      </p:to>
                                    </p:set>
                                    <p:anim calcmode="lin" valueType="num">
                                      <p:cBhvr>
                                        <p:cTn id="23" dur="1000" fill="hold"/>
                                        <p:tgtEl>
                                          <p:spTgt spid="828"/>
                                        </p:tgtEl>
                                        <p:attrNameLst>
                                          <p:attrName>ppt_w</p:attrName>
                                        </p:attrNameLst>
                                      </p:cBhvr>
                                      <p:tavLst>
                                        <p:tav tm="0">
                                          <p:val>
                                            <p:fltVal val="0"/>
                                          </p:val>
                                        </p:tav>
                                        <p:tav tm="100000">
                                          <p:val>
                                            <p:strVal val="#ppt_w"/>
                                          </p:val>
                                        </p:tav>
                                      </p:tavLst>
                                    </p:anim>
                                    <p:anim calcmode="lin" valueType="num">
                                      <p:cBhvr>
                                        <p:cTn id="24" dur="1000" fill="hold"/>
                                        <p:tgtEl>
                                          <p:spTgt spid="8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23" grpId="2"/>
      <p:bldP build="whole" bldLvl="1" animBg="1" rev="0" advAuto="0" spid="824" grpId="3"/>
      <p:bldP build="whole" bldLvl="1" animBg="1" rev="0" advAuto="0" spid="822" grpId="1"/>
      <p:bldP build="whole" bldLvl="1" animBg="1" rev="0" advAuto="0" spid="828" grpId="4"/>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NCD Before The Reformation"/>
          <p:cNvSpPr txBox="1"/>
          <p:nvPr/>
        </p:nvSpPr>
        <p:spPr>
          <a:xfrm>
            <a:off x="1797207" y="4979670"/>
            <a:ext cx="20789586" cy="375666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lnSpc>
                <a:spcPct val="80000"/>
              </a:lnSpc>
              <a:defRPr sz="12800">
                <a:latin typeface="Mulish ExtraLight Black"/>
                <a:ea typeface="Mulish ExtraLight Black"/>
                <a:cs typeface="Mulish ExtraLight Black"/>
                <a:sym typeface="Mulish ExtraLight Black"/>
              </a:defRPr>
            </a:pPr>
            <a:r>
              <a:t>NCD Before</a:t>
            </a:r>
            <a:br/>
            <a:r>
              <a:t>The Reformation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0" name="Attending to the vine Practices to nurture life among us…"/>
          <p:cNvSpPr txBox="1"/>
          <p:nvPr/>
        </p:nvSpPr>
        <p:spPr>
          <a:xfrm>
            <a:off x="837291" y="3319462"/>
            <a:ext cx="16810768" cy="7077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17361" indent="-617361" defTabSz="584200">
              <a:lnSpc>
                <a:spcPct val="100000"/>
              </a:lnSpc>
              <a:spcBef>
                <a:spcPts val="4800"/>
              </a:spcBef>
              <a:buSzPct val="75000"/>
              <a:buChar char="•"/>
              <a:defRPr sz="6000">
                <a:solidFill>
                  <a:srgbClr val="97403D"/>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Attending to the vine</a:t>
            </a:r>
            <a:br>
              <a:rPr>
                <a:latin typeface="Mulish ExtraLight Black"/>
                <a:ea typeface="Mulish ExtraLight Black"/>
                <a:cs typeface="Mulish ExtraLight Black"/>
                <a:sym typeface="Mulish ExtraLight Black"/>
              </a:rPr>
            </a:br>
            <a:r>
              <a:rPr i="1">
                <a:latin typeface="Mulish ExtraLight Regular"/>
                <a:ea typeface="Mulish ExtraLight Regular"/>
                <a:cs typeface="Mulish ExtraLight Regular"/>
                <a:sym typeface="Mulish ExtraLight Regular"/>
              </a:rPr>
              <a:t>Practices to nurture life among us</a:t>
            </a:r>
          </a:p>
          <a:p>
            <a:pPr marL="617361" indent="-617361" defTabSz="584200">
              <a:lnSpc>
                <a:spcPct val="100000"/>
              </a:lnSpc>
              <a:spcBef>
                <a:spcPts val="4800"/>
              </a:spcBef>
              <a:buSzPct val="75000"/>
              <a:buChar char="•"/>
              <a:defRPr sz="6000">
                <a:solidFill>
                  <a:srgbClr val="97403D"/>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Fixing our trellis</a:t>
            </a:r>
            <a:br>
              <a:rPr>
                <a:latin typeface="Mulish ExtraLight Black"/>
                <a:ea typeface="Mulish ExtraLight Black"/>
                <a:cs typeface="Mulish ExtraLight Black"/>
                <a:sym typeface="Mulish ExtraLight Black"/>
              </a:rPr>
            </a:br>
            <a:r>
              <a:rPr i="1">
                <a:latin typeface="Mulish ExtraLight Regular"/>
                <a:ea typeface="Mulish ExtraLight Regular"/>
                <a:cs typeface="Mulish ExtraLight Regular"/>
                <a:sym typeface="Mulish ExtraLight Regular"/>
              </a:rPr>
              <a:t>Structures to support life among us</a:t>
            </a:r>
          </a:p>
          <a:p>
            <a:pPr marL="617361" indent="-617361" defTabSz="584200">
              <a:lnSpc>
                <a:spcPct val="100000"/>
              </a:lnSpc>
              <a:spcBef>
                <a:spcPts val="4800"/>
              </a:spcBef>
              <a:buSzPct val="75000"/>
              <a:buChar char="•"/>
              <a:defRPr sz="6000">
                <a:solidFill>
                  <a:srgbClr val="97403D"/>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Walking the journey</a:t>
            </a:r>
            <a:br>
              <a:rPr>
                <a:latin typeface="Mulish ExtraLight Black"/>
                <a:ea typeface="Mulish ExtraLight Black"/>
                <a:cs typeface="Mulish ExtraLight Black"/>
                <a:sym typeface="Mulish ExtraLight Black"/>
              </a:rPr>
            </a:br>
            <a:r>
              <a:rPr i="1">
                <a:latin typeface="Mulish ExtraLight Regular"/>
                <a:ea typeface="Mulish ExtraLight Regular"/>
                <a:cs typeface="Mulish ExtraLight Regular"/>
                <a:sym typeface="Mulish ExtraLight Regular"/>
              </a:rPr>
              <a:t>Rhythms to sustain life among us</a:t>
            </a:r>
          </a:p>
        </p:txBody>
      </p:sp>
      <p:sp>
        <p:nvSpPr>
          <p:cNvPr id="831" name="How can we make progress?"/>
          <p:cNvSpPr txBox="1"/>
          <p:nvPr/>
        </p:nvSpPr>
        <p:spPr>
          <a:xfrm>
            <a:off x="2538976" y="324637"/>
            <a:ext cx="19306049"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solidFill>
                  <a:srgbClr val="97403D"/>
                </a:solidFill>
                <a:latin typeface="Mulish ExtraLight Black"/>
                <a:ea typeface="Mulish ExtraLight Black"/>
                <a:cs typeface="Mulish ExtraLight Black"/>
                <a:sym typeface="Mulish ExtraLight Black"/>
              </a:defRPr>
            </a:lvl1pPr>
          </a:lstStyle>
          <a:p>
            <a:pPr/>
            <a:r>
              <a:t>How can we make progress?</a:t>
            </a:r>
          </a:p>
        </p:txBody>
      </p:sp>
      <p:pic>
        <p:nvPicPr>
          <p:cNvPr id="832" name="Logo.png" descr="Logo.png"/>
          <p:cNvPicPr>
            <a:picLocks noChangeAspect="1"/>
          </p:cNvPicPr>
          <p:nvPr/>
        </p:nvPicPr>
        <p:blipFill>
          <a:blip r:embed="rId2">
            <a:extLst/>
          </a:blip>
          <a:stretch>
            <a:fillRect/>
          </a:stretch>
        </p:blipFill>
        <p:spPr>
          <a:xfrm>
            <a:off x="17821631" y="7367595"/>
            <a:ext cx="6361979" cy="6144589"/>
          </a:xfrm>
          <a:prstGeom prst="rect">
            <a:avLst/>
          </a:prstGeom>
          <a:ln w="12700">
            <a:miter lim="400000"/>
          </a:ln>
        </p:spPr>
      </p:pic>
      <p:sp>
        <p:nvSpPr>
          <p:cNvPr id="833" name="What is it revealing?"/>
          <p:cNvSpPr txBox="1"/>
          <p:nvPr/>
        </p:nvSpPr>
        <p:spPr>
          <a:xfrm>
            <a:off x="19913491" y="7936900"/>
            <a:ext cx="2178257" cy="866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584200">
              <a:spcBef>
                <a:spcPts val="0"/>
              </a:spcBef>
              <a:defRPr sz="2400">
                <a:solidFill>
                  <a:srgbClr val="FFFFFF"/>
                </a:solidFill>
                <a:latin typeface="Mulish ExtraLight Black"/>
                <a:ea typeface="Mulish ExtraLight Black"/>
                <a:cs typeface="Mulish ExtraLight Black"/>
                <a:sym typeface="Mulish ExtraLight Black"/>
              </a:defRPr>
            </a:lvl1pPr>
          </a:lstStyle>
          <a:p>
            <a:pPr/>
            <a:r>
              <a:t>What is it revealing?</a:t>
            </a:r>
          </a:p>
        </p:txBody>
      </p:sp>
      <p:sp>
        <p:nvSpPr>
          <p:cNvPr id="834" name="Where to next?"/>
          <p:cNvSpPr txBox="1"/>
          <p:nvPr/>
        </p:nvSpPr>
        <p:spPr>
          <a:xfrm>
            <a:off x="19801961" y="9806841"/>
            <a:ext cx="2401318" cy="172783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584200">
              <a:lnSpc>
                <a:spcPct val="80000"/>
              </a:lnSpc>
              <a:spcBef>
                <a:spcPts val="0"/>
              </a:spcBef>
              <a:defRPr sz="3800">
                <a:latin typeface="Mulish ExtraLight Black"/>
                <a:ea typeface="Mulish ExtraLight Black"/>
                <a:cs typeface="Mulish ExtraLight Black"/>
                <a:sym typeface="Mulish ExtraLight Black"/>
              </a:defRPr>
            </a:pPr>
            <a:r>
              <a:t>Where</a:t>
            </a:r>
            <a:br/>
            <a:r>
              <a:t>to</a:t>
            </a:r>
            <a:br/>
            <a:r>
              <a:t>next?</a:t>
            </a:r>
          </a:p>
        </p:txBody>
      </p:sp>
      <p:sp>
        <p:nvSpPr>
          <p:cNvPr id="835" name="How can we make progress?">
            <a:hlinkClick r:id="rId3" invalidUrl="" action="ppaction://hlinksldjump" tgtFrame="" tooltip="" history="1" highlightClick="0" endSnd="0"/>
          </p:cNvPr>
          <p:cNvSpPr txBox="1"/>
          <p:nvPr/>
        </p:nvSpPr>
        <p:spPr>
          <a:xfrm>
            <a:off x="22142618" y="11325441"/>
            <a:ext cx="1683958" cy="120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584200">
              <a:spcBef>
                <a:spcPts val="0"/>
              </a:spcBef>
              <a:defRPr sz="2400">
                <a:solidFill>
                  <a:srgbClr val="FFFFFF"/>
                </a:solidFill>
                <a:latin typeface="Mulish ExtraLight Black"/>
                <a:ea typeface="Mulish ExtraLight Black"/>
                <a:cs typeface="Mulish ExtraLight Black"/>
                <a:sym typeface="Mulish ExtraLight Black"/>
              </a:defRPr>
            </a:pPr>
            <a:r>
              <a:t>How can</a:t>
            </a:r>
            <a:br/>
            <a:r>
              <a:t>we make progress?</a:t>
            </a:r>
          </a:p>
        </p:txBody>
      </p:sp>
      <p:sp>
        <p:nvSpPr>
          <p:cNvPr id="836" name="Why does this matter?">
            <a:hlinkClick r:id="rId4" invalidUrl="" action="ppaction://hlinksldjump" tgtFrame="" tooltip="" history="1" highlightClick="0" endSnd="0"/>
          </p:cNvPr>
          <p:cNvSpPr txBox="1"/>
          <p:nvPr/>
        </p:nvSpPr>
        <p:spPr>
          <a:xfrm>
            <a:off x="18204964" y="11325441"/>
            <a:ext cx="1594266" cy="120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584200">
              <a:spcBef>
                <a:spcPts val="0"/>
              </a:spcBef>
              <a:defRPr sz="2400">
                <a:solidFill>
                  <a:srgbClr val="FFFFFF"/>
                </a:solidFill>
                <a:latin typeface="Mulish ExtraLight Black"/>
                <a:ea typeface="Mulish ExtraLight Black"/>
                <a:cs typeface="Mulish ExtraLight Black"/>
                <a:sym typeface="Mulish ExtraLight Black"/>
              </a:defRPr>
            </a:lvl1pPr>
          </a:lstStyle>
          <a:p>
            <a:pPr/>
            <a:r>
              <a:t>Why does this matter?</a:t>
            </a:r>
          </a:p>
        </p:txBody>
      </p:sp>
      <p:sp>
        <p:nvSpPr>
          <p:cNvPr id="837" name="Rectangle"/>
          <p:cNvSpPr/>
          <p:nvPr/>
        </p:nvSpPr>
        <p:spPr>
          <a:xfrm>
            <a:off x="20500116" y="4012610"/>
            <a:ext cx="1005011" cy="1209676"/>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838" name="1. A Trellis Addition…"/>
          <p:cNvSpPr/>
          <p:nvPr/>
        </p:nvSpPr>
        <p:spPr>
          <a:xfrm>
            <a:off x="957762" y="2121636"/>
            <a:ext cx="22468476" cy="9472728"/>
          </a:xfrm>
          <a:prstGeom prst="roundRect">
            <a:avLst>
              <a:gd name="adj" fmla="val 15000"/>
            </a:avLst>
          </a:prstGeom>
          <a:solidFill>
            <a:srgbClr val="FFFFFF"/>
          </a:solidFill>
          <a:ln w="101600">
            <a:solidFill>
              <a:srgbClr val="97403D"/>
            </a:solidFill>
            <a:miter lim="400000"/>
          </a:ln>
          <a:effectLst>
            <a:outerShdw sx="100000" sy="100000" kx="0" ky="0" algn="b" rotWithShape="0" blurRad="190500" dist="190500" dir="2145768">
              <a:srgbClr val="000000">
                <a:alpha val="50000"/>
              </a:srgbClr>
            </a:outerShdw>
          </a:effectLst>
          <a:extLst>
            <a:ext uri="{C572A759-6A51-4108-AA02-DFA0A04FC94B}">
              <ma14:wrappingTextBoxFlag xmlns:ma14="http://schemas.microsoft.com/office/mac/drawingml/2011/main" val="1"/>
            </a:ext>
          </a:extLst>
        </p:spPr>
        <p:txBody>
          <a:bodyPr lIns="304800" tIns="304800" rIns="304800" bIns="304800" anchor="ctr"/>
          <a:lstStyle/>
          <a:p>
            <a:pPr defTabSz="825500">
              <a:lnSpc>
                <a:spcPct val="100000"/>
              </a:lnSpc>
              <a:spcBef>
                <a:spcPts val="1400"/>
              </a:spcBef>
              <a:defRPr sz="3800">
                <a:solidFill>
                  <a:srgbClr val="97403D"/>
                </a:solidFill>
                <a:latin typeface="Mulish ExtraLight Black"/>
                <a:ea typeface="Mulish ExtraLight Black"/>
                <a:cs typeface="Mulish ExtraLight Black"/>
                <a:sym typeface="Mulish ExtraLight Black"/>
              </a:defRPr>
            </a:pPr>
            <a:r>
              <a:t>1. A Trellis Addition</a:t>
            </a:r>
          </a:p>
          <a:p>
            <a:pPr defTabSz="825500">
              <a:lnSpc>
                <a:spcPct val="100000"/>
              </a:lnSpc>
              <a:spcBef>
                <a:spcPts val="1400"/>
              </a:spcBef>
              <a:defRPr sz="3800">
                <a:solidFill>
                  <a:srgbClr val="97403D"/>
                </a:solidFill>
                <a:latin typeface="Mulish ExtraLight Regular"/>
                <a:ea typeface="Mulish ExtraLight Regular"/>
                <a:cs typeface="Mulish ExtraLight Regular"/>
                <a:sym typeface="Mulish ExtraLight Regular"/>
              </a:defRPr>
            </a:pPr>
            <a:r>
              <a:t>Adding a shared Disciple Reality Check culture</a:t>
            </a:r>
          </a:p>
          <a:p>
            <a:pPr defTabSz="825500">
              <a:lnSpc>
                <a:spcPct val="100000"/>
              </a:lnSpc>
              <a:spcBef>
                <a:spcPts val="1400"/>
              </a:spcBef>
              <a:defRPr sz="3800">
                <a:solidFill>
                  <a:srgbClr val="97403D"/>
                </a:solidFill>
                <a:latin typeface="Mulish ExtraLight Regular"/>
                <a:ea typeface="Mulish ExtraLight Regular"/>
                <a:cs typeface="Mulish ExtraLight Regular"/>
                <a:sym typeface="Mulish ExtraLight Regular"/>
              </a:defRPr>
            </a:pPr>
            <a:r>
              <a:t>The strongest addition suggested by the current profile is not another program, but a shared discipleship rhythm…</a:t>
            </a:r>
          </a:p>
          <a:p>
            <a:pPr defTabSz="825500">
              <a:lnSpc>
                <a:spcPct val="100000"/>
              </a:lnSpc>
              <a:spcBef>
                <a:spcPts val="1400"/>
              </a:spcBef>
              <a:defRPr sz="3800">
                <a:solidFill>
                  <a:srgbClr val="97403D"/>
                </a:solidFill>
                <a:latin typeface="Mulish ExtraLight Black"/>
                <a:ea typeface="Mulish ExtraLight Black"/>
                <a:cs typeface="Mulish ExtraLight Black"/>
                <a:sym typeface="Mulish ExtraLight Black"/>
              </a:defRPr>
            </a:pPr>
            <a:r>
              <a:t>2. A Trellis Removal</a:t>
            </a:r>
          </a:p>
          <a:p>
            <a:pPr defTabSz="825500">
              <a:lnSpc>
                <a:spcPct val="100000"/>
              </a:lnSpc>
              <a:spcBef>
                <a:spcPts val="1400"/>
              </a:spcBef>
              <a:defRPr sz="3800">
                <a:solidFill>
                  <a:srgbClr val="97403D"/>
                </a:solidFill>
                <a:latin typeface="Mulish ExtraLight Regular"/>
                <a:ea typeface="Mulish ExtraLight Regular"/>
                <a:cs typeface="Mulish ExtraLight Regular"/>
                <a:sym typeface="Mulish ExtraLight Regular"/>
              </a:defRPr>
            </a:pPr>
            <a:r>
              <a:t>Removing structures and expectations that unnecessarily centralise responsibility</a:t>
            </a:r>
          </a:p>
          <a:p>
            <a:pPr defTabSz="825500">
              <a:lnSpc>
                <a:spcPct val="100000"/>
              </a:lnSpc>
              <a:spcBef>
                <a:spcPts val="1400"/>
              </a:spcBef>
              <a:defRPr sz="3800">
                <a:solidFill>
                  <a:srgbClr val="97403D"/>
                </a:solidFill>
                <a:latin typeface="Mulish ExtraLight Regular"/>
                <a:ea typeface="Mulish ExtraLight Regular"/>
                <a:cs typeface="Mulish ExtraLight Regular"/>
                <a:sym typeface="Mulish ExtraLight Regular"/>
              </a:defRPr>
            </a:pPr>
            <a:r>
              <a:t>Pastoral overload emerges as one of the clearest signals in the profile. This does not appear to arise primarily from lack of commitment, but from systems that unintentionally train people to rely heavily on officers and a small inner circle…</a:t>
            </a:r>
          </a:p>
          <a:p>
            <a:pPr defTabSz="825500">
              <a:lnSpc>
                <a:spcPct val="100000"/>
              </a:lnSpc>
              <a:spcBef>
                <a:spcPts val="1400"/>
              </a:spcBef>
              <a:defRPr sz="3800">
                <a:solidFill>
                  <a:srgbClr val="97403D"/>
                </a:solidFill>
                <a:latin typeface="Mulish ExtraLight Black"/>
                <a:ea typeface="Mulish ExtraLight Black"/>
                <a:cs typeface="Mulish ExtraLight Black"/>
                <a:sym typeface="Mulish ExtraLight Black"/>
              </a:defRPr>
            </a:pPr>
            <a:r>
              <a:t>3. A Trellis Adjustment</a:t>
            </a:r>
          </a:p>
          <a:p>
            <a:pPr defTabSz="825500">
              <a:lnSpc>
                <a:spcPct val="100000"/>
              </a:lnSpc>
              <a:spcBef>
                <a:spcPts val="1400"/>
              </a:spcBef>
              <a:defRPr sz="3800">
                <a:solidFill>
                  <a:srgbClr val="97403D"/>
                </a:solidFill>
                <a:latin typeface="Mulish ExtraLight Regular"/>
                <a:ea typeface="Mulish ExtraLight Regular"/>
                <a:cs typeface="Mulish ExtraLight Regular"/>
                <a:sym typeface="Mulish ExtraLight Regular"/>
              </a:defRPr>
            </a:pPr>
            <a:r>
              <a:t>Adjusting pathways from participation into formation and leadership…</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832"/>
                                        </p:tgtEl>
                                        <p:attrNameLst>
                                          <p:attrName>style.visibility</p:attrName>
                                        </p:attrNameLst>
                                      </p:cBhvr>
                                      <p:to>
                                        <p:strVal val="visible"/>
                                      </p:to>
                                    </p:set>
                                    <p:anim calcmode="lin" valueType="num">
                                      <p:cBhvr>
                                        <p:cTn id="7" dur="2500" fill="hold"/>
                                        <p:tgtEl>
                                          <p:spTgt spid="832"/>
                                        </p:tgtEl>
                                        <p:attrNameLst>
                                          <p:attrName>ppt_w</p:attrName>
                                        </p:attrNameLst>
                                      </p:cBhvr>
                                      <p:tavLst>
                                        <p:tav tm="0">
                                          <p:val>
                                            <p:fltVal val="0"/>
                                          </p:val>
                                        </p:tav>
                                        <p:tav tm="100000">
                                          <p:val>
                                            <p:strVal val="#ppt_w"/>
                                          </p:val>
                                        </p:tav>
                                      </p:tavLst>
                                    </p:anim>
                                    <p:anim calcmode="lin" valueType="num">
                                      <p:cBhvr>
                                        <p:cTn id="8" dur="2500" fill="hold"/>
                                        <p:tgtEl>
                                          <p:spTgt spid="832"/>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Class="entr" nodeType="afterEffect" presetSubtype="16" presetID="23" grpId="2" fill="hold">
                                  <p:stCondLst>
                                    <p:cond delay="0"/>
                                  </p:stCondLst>
                                  <p:iterate type="el" backwards="0">
                                    <p:tmAbs val="0"/>
                                  </p:iterate>
                                  <p:childTnLst>
                                    <p:set>
                                      <p:cBhvr>
                                        <p:cTn id="11" fill="hold"/>
                                        <p:tgtEl>
                                          <p:spTgt spid="833"/>
                                        </p:tgtEl>
                                        <p:attrNameLst>
                                          <p:attrName>style.visibility</p:attrName>
                                        </p:attrNameLst>
                                      </p:cBhvr>
                                      <p:to>
                                        <p:strVal val="visible"/>
                                      </p:to>
                                    </p:set>
                                    <p:anim calcmode="lin" valueType="num">
                                      <p:cBhvr>
                                        <p:cTn id="12" dur="2500" fill="hold"/>
                                        <p:tgtEl>
                                          <p:spTgt spid="833"/>
                                        </p:tgtEl>
                                        <p:attrNameLst>
                                          <p:attrName>ppt_w</p:attrName>
                                        </p:attrNameLst>
                                      </p:cBhvr>
                                      <p:tavLst>
                                        <p:tav tm="0">
                                          <p:val>
                                            <p:fltVal val="0"/>
                                          </p:val>
                                        </p:tav>
                                        <p:tav tm="100000">
                                          <p:val>
                                            <p:strVal val="#ppt_w"/>
                                          </p:val>
                                        </p:tav>
                                      </p:tavLst>
                                    </p:anim>
                                    <p:anim calcmode="lin" valueType="num">
                                      <p:cBhvr>
                                        <p:cTn id="13" dur="2500" fill="hold"/>
                                        <p:tgtEl>
                                          <p:spTgt spid="833"/>
                                        </p:tgtEl>
                                        <p:attrNameLst>
                                          <p:attrName>ppt_h</p:attrName>
                                        </p:attrNameLst>
                                      </p:cBhvr>
                                      <p:tavLst>
                                        <p:tav tm="0">
                                          <p:val>
                                            <p:fltVal val="0"/>
                                          </p:val>
                                        </p:tav>
                                        <p:tav tm="100000">
                                          <p:val>
                                            <p:strVal val="#ppt_h"/>
                                          </p:val>
                                        </p:tav>
                                      </p:tavLst>
                                    </p:anim>
                                  </p:childTnLst>
                                </p:cTn>
                              </p:par>
                            </p:childTnLst>
                          </p:cTn>
                        </p:par>
                        <p:par>
                          <p:cTn id="14" fill="hold">
                            <p:stCondLst>
                              <p:cond delay="5000"/>
                            </p:stCondLst>
                            <p:childTnLst>
                              <p:par>
                                <p:cTn id="15" presetClass="entr" nodeType="afterEffect" presetSubtype="16" presetID="23" grpId="3" fill="hold">
                                  <p:stCondLst>
                                    <p:cond delay="0"/>
                                  </p:stCondLst>
                                  <p:iterate type="el" backwards="0">
                                    <p:tmAbs val="0"/>
                                  </p:iterate>
                                  <p:childTnLst>
                                    <p:set>
                                      <p:cBhvr>
                                        <p:cTn id="16" fill="hold"/>
                                        <p:tgtEl>
                                          <p:spTgt spid="834"/>
                                        </p:tgtEl>
                                        <p:attrNameLst>
                                          <p:attrName>style.visibility</p:attrName>
                                        </p:attrNameLst>
                                      </p:cBhvr>
                                      <p:to>
                                        <p:strVal val="visible"/>
                                      </p:to>
                                    </p:set>
                                    <p:anim calcmode="lin" valueType="num">
                                      <p:cBhvr>
                                        <p:cTn id="17" dur="2500" fill="hold"/>
                                        <p:tgtEl>
                                          <p:spTgt spid="834"/>
                                        </p:tgtEl>
                                        <p:attrNameLst>
                                          <p:attrName>ppt_w</p:attrName>
                                        </p:attrNameLst>
                                      </p:cBhvr>
                                      <p:tavLst>
                                        <p:tav tm="0">
                                          <p:val>
                                            <p:fltVal val="0"/>
                                          </p:val>
                                        </p:tav>
                                        <p:tav tm="100000">
                                          <p:val>
                                            <p:strVal val="#ppt_w"/>
                                          </p:val>
                                        </p:tav>
                                      </p:tavLst>
                                    </p:anim>
                                    <p:anim calcmode="lin" valueType="num">
                                      <p:cBhvr>
                                        <p:cTn id="18" dur="2500" fill="hold"/>
                                        <p:tgtEl>
                                          <p:spTgt spid="834"/>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4" fill="hold">
                                  <p:stCondLst>
                                    <p:cond delay="0"/>
                                  </p:stCondLst>
                                  <p:iterate type="el" backwards="0">
                                    <p:tmAbs val="0"/>
                                  </p:iterate>
                                  <p:childTnLst>
                                    <p:set>
                                      <p:cBhvr>
                                        <p:cTn id="22" fill="hold"/>
                                        <p:tgtEl>
                                          <p:spTgt spid="838"/>
                                        </p:tgtEl>
                                        <p:attrNameLst>
                                          <p:attrName>style.visibility</p:attrName>
                                        </p:attrNameLst>
                                      </p:cBhvr>
                                      <p:to>
                                        <p:strVal val="visible"/>
                                      </p:to>
                                    </p:set>
                                    <p:anim calcmode="lin" valueType="num">
                                      <p:cBhvr>
                                        <p:cTn id="23" dur="1000" fill="hold"/>
                                        <p:tgtEl>
                                          <p:spTgt spid="838"/>
                                        </p:tgtEl>
                                        <p:attrNameLst>
                                          <p:attrName>ppt_w</p:attrName>
                                        </p:attrNameLst>
                                      </p:cBhvr>
                                      <p:tavLst>
                                        <p:tav tm="0">
                                          <p:val>
                                            <p:fltVal val="0"/>
                                          </p:val>
                                        </p:tav>
                                        <p:tav tm="100000">
                                          <p:val>
                                            <p:strVal val="#ppt_w"/>
                                          </p:val>
                                        </p:tav>
                                      </p:tavLst>
                                    </p:anim>
                                    <p:anim calcmode="lin" valueType="num">
                                      <p:cBhvr>
                                        <p:cTn id="24" dur="1000" fill="hold"/>
                                        <p:tgtEl>
                                          <p:spTgt spid="8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33" grpId="2"/>
      <p:bldP build="whole" bldLvl="1" animBg="1" rev="0" advAuto="0" spid="838" grpId="4"/>
      <p:bldP build="whole" bldLvl="1" animBg="1" rev="0" advAuto="0" spid="834" grpId="3"/>
      <p:bldP build="whole" bldLvl="1" animBg="1" rev="0" advAuto="0" spid="832" grpId="1"/>
    </p:bldLst>
  </p:timing>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0" name="Attending to the vine Practices to nurture life among us…"/>
          <p:cNvSpPr txBox="1"/>
          <p:nvPr/>
        </p:nvSpPr>
        <p:spPr>
          <a:xfrm>
            <a:off x="837291" y="3319462"/>
            <a:ext cx="16810768" cy="7077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17361" indent="-617361" defTabSz="584200">
              <a:lnSpc>
                <a:spcPct val="100000"/>
              </a:lnSpc>
              <a:spcBef>
                <a:spcPts val="4800"/>
              </a:spcBef>
              <a:buSzPct val="75000"/>
              <a:buChar char="•"/>
              <a:defRPr sz="6000">
                <a:solidFill>
                  <a:srgbClr val="97403D"/>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Attending to the vine</a:t>
            </a:r>
            <a:br>
              <a:rPr>
                <a:latin typeface="Mulish ExtraLight Black"/>
                <a:ea typeface="Mulish ExtraLight Black"/>
                <a:cs typeface="Mulish ExtraLight Black"/>
                <a:sym typeface="Mulish ExtraLight Black"/>
              </a:rPr>
            </a:br>
            <a:r>
              <a:rPr i="1">
                <a:latin typeface="Mulish ExtraLight Regular"/>
                <a:ea typeface="Mulish ExtraLight Regular"/>
                <a:cs typeface="Mulish ExtraLight Regular"/>
                <a:sym typeface="Mulish ExtraLight Regular"/>
              </a:rPr>
              <a:t>Practices to nurture life among us</a:t>
            </a:r>
          </a:p>
          <a:p>
            <a:pPr marL="617361" indent="-617361" defTabSz="584200">
              <a:lnSpc>
                <a:spcPct val="100000"/>
              </a:lnSpc>
              <a:spcBef>
                <a:spcPts val="4800"/>
              </a:spcBef>
              <a:buSzPct val="75000"/>
              <a:buChar char="•"/>
              <a:defRPr sz="6000">
                <a:solidFill>
                  <a:srgbClr val="97403D"/>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Fixing our trellis</a:t>
            </a:r>
            <a:br>
              <a:rPr>
                <a:latin typeface="Mulish ExtraLight Black"/>
                <a:ea typeface="Mulish ExtraLight Black"/>
                <a:cs typeface="Mulish ExtraLight Black"/>
                <a:sym typeface="Mulish ExtraLight Black"/>
              </a:rPr>
            </a:br>
            <a:r>
              <a:rPr i="1">
                <a:latin typeface="Mulish ExtraLight Regular"/>
                <a:ea typeface="Mulish ExtraLight Regular"/>
                <a:cs typeface="Mulish ExtraLight Regular"/>
                <a:sym typeface="Mulish ExtraLight Regular"/>
              </a:rPr>
              <a:t>Structures to support life among us</a:t>
            </a:r>
          </a:p>
          <a:p>
            <a:pPr marL="617361" indent="-617361" defTabSz="584200">
              <a:lnSpc>
                <a:spcPct val="100000"/>
              </a:lnSpc>
              <a:spcBef>
                <a:spcPts val="4800"/>
              </a:spcBef>
              <a:buSzPct val="75000"/>
              <a:buChar char="•"/>
              <a:defRPr sz="6000">
                <a:solidFill>
                  <a:srgbClr val="97403D"/>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Walking the journey</a:t>
            </a:r>
            <a:br>
              <a:rPr>
                <a:latin typeface="Mulish ExtraLight Black"/>
                <a:ea typeface="Mulish ExtraLight Black"/>
                <a:cs typeface="Mulish ExtraLight Black"/>
                <a:sym typeface="Mulish ExtraLight Black"/>
              </a:rPr>
            </a:br>
            <a:r>
              <a:rPr i="1">
                <a:latin typeface="Mulish ExtraLight Regular"/>
                <a:ea typeface="Mulish ExtraLight Regular"/>
                <a:cs typeface="Mulish ExtraLight Regular"/>
                <a:sym typeface="Mulish ExtraLight Regular"/>
              </a:rPr>
              <a:t>Rhythms to sustain life among us</a:t>
            </a:r>
          </a:p>
        </p:txBody>
      </p:sp>
      <p:sp>
        <p:nvSpPr>
          <p:cNvPr id="841" name="How can we make progress?"/>
          <p:cNvSpPr txBox="1"/>
          <p:nvPr/>
        </p:nvSpPr>
        <p:spPr>
          <a:xfrm>
            <a:off x="2538976" y="324637"/>
            <a:ext cx="19306049"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solidFill>
                  <a:srgbClr val="97403D"/>
                </a:solidFill>
                <a:latin typeface="Mulish ExtraLight Black"/>
                <a:ea typeface="Mulish ExtraLight Black"/>
                <a:cs typeface="Mulish ExtraLight Black"/>
                <a:sym typeface="Mulish ExtraLight Black"/>
              </a:defRPr>
            </a:lvl1pPr>
          </a:lstStyle>
          <a:p>
            <a:pPr/>
            <a:r>
              <a:t>How can we make progress?</a:t>
            </a:r>
          </a:p>
        </p:txBody>
      </p:sp>
      <p:pic>
        <p:nvPicPr>
          <p:cNvPr id="842" name="Logo.png" descr="Logo.png"/>
          <p:cNvPicPr>
            <a:picLocks noChangeAspect="1"/>
          </p:cNvPicPr>
          <p:nvPr/>
        </p:nvPicPr>
        <p:blipFill>
          <a:blip r:embed="rId2">
            <a:extLst/>
          </a:blip>
          <a:stretch>
            <a:fillRect/>
          </a:stretch>
        </p:blipFill>
        <p:spPr>
          <a:xfrm>
            <a:off x="17821631" y="7367595"/>
            <a:ext cx="6361979" cy="6144589"/>
          </a:xfrm>
          <a:prstGeom prst="rect">
            <a:avLst/>
          </a:prstGeom>
          <a:ln w="12700">
            <a:miter lim="400000"/>
          </a:ln>
        </p:spPr>
      </p:pic>
      <p:sp>
        <p:nvSpPr>
          <p:cNvPr id="843" name="What is it revealing?"/>
          <p:cNvSpPr txBox="1"/>
          <p:nvPr/>
        </p:nvSpPr>
        <p:spPr>
          <a:xfrm>
            <a:off x="19913491" y="7936900"/>
            <a:ext cx="2178257" cy="866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584200">
              <a:spcBef>
                <a:spcPts val="0"/>
              </a:spcBef>
              <a:defRPr sz="2400">
                <a:solidFill>
                  <a:srgbClr val="FFFFFF"/>
                </a:solidFill>
                <a:latin typeface="Mulish ExtraLight Black"/>
                <a:ea typeface="Mulish ExtraLight Black"/>
                <a:cs typeface="Mulish ExtraLight Black"/>
                <a:sym typeface="Mulish ExtraLight Black"/>
              </a:defRPr>
            </a:lvl1pPr>
          </a:lstStyle>
          <a:p>
            <a:pPr/>
            <a:r>
              <a:t>What is it revealing?</a:t>
            </a:r>
          </a:p>
        </p:txBody>
      </p:sp>
      <p:sp>
        <p:nvSpPr>
          <p:cNvPr id="844" name="Where to next?"/>
          <p:cNvSpPr txBox="1"/>
          <p:nvPr/>
        </p:nvSpPr>
        <p:spPr>
          <a:xfrm>
            <a:off x="19801961" y="9806841"/>
            <a:ext cx="2401318" cy="172783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584200">
              <a:lnSpc>
                <a:spcPct val="80000"/>
              </a:lnSpc>
              <a:spcBef>
                <a:spcPts val="0"/>
              </a:spcBef>
              <a:defRPr sz="3800">
                <a:latin typeface="Mulish ExtraLight Black"/>
                <a:ea typeface="Mulish ExtraLight Black"/>
                <a:cs typeface="Mulish ExtraLight Black"/>
                <a:sym typeface="Mulish ExtraLight Black"/>
              </a:defRPr>
            </a:pPr>
            <a:r>
              <a:t>Where</a:t>
            </a:r>
            <a:br/>
            <a:r>
              <a:t>to</a:t>
            </a:r>
            <a:br/>
            <a:r>
              <a:t>next?</a:t>
            </a:r>
          </a:p>
        </p:txBody>
      </p:sp>
      <p:sp>
        <p:nvSpPr>
          <p:cNvPr id="845" name="How can we make progress?">
            <a:hlinkClick r:id="rId3" invalidUrl="" action="ppaction://hlinksldjump" tgtFrame="" tooltip="" history="1" highlightClick="0" endSnd="0"/>
          </p:cNvPr>
          <p:cNvSpPr txBox="1"/>
          <p:nvPr/>
        </p:nvSpPr>
        <p:spPr>
          <a:xfrm>
            <a:off x="22142618" y="11325441"/>
            <a:ext cx="1683958" cy="120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584200">
              <a:spcBef>
                <a:spcPts val="0"/>
              </a:spcBef>
              <a:defRPr sz="2400">
                <a:solidFill>
                  <a:srgbClr val="FFFFFF"/>
                </a:solidFill>
                <a:latin typeface="Mulish ExtraLight Black"/>
                <a:ea typeface="Mulish ExtraLight Black"/>
                <a:cs typeface="Mulish ExtraLight Black"/>
                <a:sym typeface="Mulish ExtraLight Black"/>
              </a:defRPr>
            </a:pPr>
            <a:r>
              <a:t>How can</a:t>
            </a:r>
            <a:br/>
            <a:r>
              <a:t>we make progress?</a:t>
            </a:r>
          </a:p>
        </p:txBody>
      </p:sp>
      <p:sp>
        <p:nvSpPr>
          <p:cNvPr id="846" name="Why does this matter?">
            <a:hlinkClick r:id="rId4" invalidUrl="" action="ppaction://hlinksldjump" tgtFrame="" tooltip="" history="1" highlightClick="0" endSnd="0"/>
          </p:cNvPr>
          <p:cNvSpPr txBox="1"/>
          <p:nvPr/>
        </p:nvSpPr>
        <p:spPr>
          <a:xfrm>
            <a:off x="18204964" y="11325441"/>
            <a:ext cx="1594266" cy="120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584200">
              <a:spcBef>
                <a:spcPts val="0"/>
              </a:spcBef>
              <a:defRPr sz="2400">
                <a:solidFill>
                  <a:srgbClr val="FFFFFF"/>
                </a:solidFill>
                <a:latin typeface="Mulish ExtraLight Black"/>
                <a:ea typeface="Mulish ExtraLight Black"/>
                <a:cs typeface="Mulish ExtraLight Black"/>
                <a:sym typeface="Mulish ExtraLight Black"/>
              </a:defRPr>
            </a:lvl1pPr>
          </a:lstStyle>
          <a:p>
            <a:pPr/>
            <a:r>
              <a:t>Why does this matter?</a:t>
            </a:r>
          </a:p>
        </p:txBody>
      </p:sp>
      <p:sp>
        <p:nvSpPr>
          <p:cNvPr id="847" name="Rectangle"/>
          <p:cNvSpPr/>
          <p:nvPr/>
        </p:nvSpPr>
        <p:spPr>
          <a:xfrm>
            <a:off x="20500116" y="4012610"/>
            <a:ext cx="1005011" cy="1209676"/>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848" name="Walking the Journey…"/>
          <p:cNvSpPr/>
          <p:nvPr/>
        </p:nvSpPr>
        <p:spPr>
          <a:xfrm>
            <a:off x="957762" y="2121636"/>
            <a:ext cx="22468476" cy="9472728"/>
          </a:xfrm>
          <a:prstGeom prst="roundRect">
            <a:avLst>
              <a:gd name="adj" fmla="val 15000"/>
            </a:avLst>
          </a:prstGeom>
          <a:solidFill>
            <a:srgbClr val="FFFFFF"/>
          </a:solidFill>
          <a:ln w="101600">
            <a:solidFill>
              <a:srgbClr val="97403D"/>
            </a:solidFill>
            <a:miter lim="400000"/>
          </a:ln>
          <a:effectLst>
            <a:outerShdw sx="100000" sy="100000" kx="0" ky="0" algn="b" rotWithShape="0" blurRad="190500" dist="190500" dir="2145768">
              <a:srgbClr val="000000">
                <a:alpha val="50000"/>
              </a:srgbClr>
            </a:outerShdw>
          </a:effectLst>
          <a:extLst>
            <a:ext uri="{C572A759-6A51-4108-AA02-DFA0A04FC94B}">
              <ma14:wrappingTextBoxFlag xmlns:ma14="http://schemas.microsoft.com/office/mac/drawingml/2011/main" val="1"/>
            </a:ext>
          </a:extLst>
        </p:spPr>
        <p:txBody>
          <a:bodyPr lIns="304800" tIns="304800" rIns="304800" bIns="304800" anchor="ctr"/>
          <a:lstStyle/>
          <a:p>
            <a:pPr defTabSz="825500">
              <a:lnSpc>
                <a:spcPct val="100000"/>
              </a:lnSpc>
              <a:spcBef>
                <a:spcPts val="1400"/>
              </a:spcBef>
              <a:defRPr sz="6000">
                <a:solidFill>
                  <a:srgbClr val="97403D"/>
                </a:solidFill>
                <a:latin typeface="Mulish ExtraLight Black"/>
                <a:ea typeface="Mulish ExtraLight Black"/>
                <a:cs typeface="Mulish ExtraLight Black"/>
                <a:sym typeface="Mulish ExtraLight Black"/>
              </a:defRPr>
            </a:pPr>
            <a:r>
              <a:t>Walking the Journey</a:t>
            </a:r>
          </a:p>
          <a:p>
            <a:pPr defTabSz="825500">
              <a:lnSpc>
                <a:spcPct val="100000"/>
              </a:lnSpc>
              <a:spcBef>
                <a:spcPts val="1400"/>
              </a:spcBef>
              <a:defRPr sz="3800">
                <a:solidFill>
                  <a:srgbClr val="97403D"/>
                </a:solidFill>
                <a:latin typeface="Mulish ExtraLight Black"/>
                <a:ea typeface="Mulish ExtraLight Black"/>
                <a:cs typeface="Mulish ExtraLight Black"/>
                <a:sym typeface="Mulish ExtraLight Black"/>
              </a:defRPr>
            </a:pPr>
          </a:p>
          <a:p>
            <a:pPr defTabSz="825500">
              <a:lnSpc>
                <a:spcPct val="100000"/>
              </a:lnSpc>
              <a:spcBef>
                <a:spcPts val="1400"/>
              </a:spcBef>
              <a:defRPr sz="3800">
                <a:solidFill>
                  <a:srgbClr val="97403D"/>
                </a:solidFill>
                <a:latin typeface="Mulish ExtraLight Black"/>
                <a:ea typeface="Mulish ExtraLight Black"/>
                <a:cs typeface="Mulish ExtraLight Black"/>
                <a:sym typeface="Mulish ExtraLight Black"/>
              </a:defRPr>
            </a:pPr>
            <a:r>
              <a:t>Week 1. </a:t>
            </a:r>
            <a:r>
              <a:rPr>
                <a:latin typeface="Mulish ExtraLight Regular"/>
                <a:ea typeface="Mulish ExtraLight Regular"/>
                <a:cs typeface="Mulish ExtraLight Regular"/>
                <a:sym typeface="Mulish ExtraLight Regular"/>
              </a:rPr>
              <a:t>Carrying My Compassion Into the World</a:t>
            </a:r>
          </a:p>
          <a:p>
            <a:pPr defTabSz="825500">
              <a:lnSpc>
                <a:spcPct val="100000"/>
              </a:lnSpc>
              <a:spcBef>
                <a:spcPts val="1400"/>
              </a:spcBef>
              <a:defRPr sz="3800">
                <a:solidFill>
                  <a:srgbClr val="97403D"/>
                </a:solidFill>
                <a:latin typeface="Mulish ExtraLight Black"/>
                <a:ea typeface="Mulish ExtraLight Black"/>
                <a:cs typeface="Mulish ExtraLight Black"/>
                <a:sym typeface="Mulish ExtraLight Black"/>
              </a:defRPr>
            </a:pPr>
          </a:p>
          <a:p>
            <a:pPr defTabSz="825500">
              <a:lnSpc>
                <a:spcPct val="100000"/>
              </a:lnSpc>
              <a:spcBef>
                <a:spcPts val="1400"/>
              </a:spcBef>
              <a:defRPr sz="3800">
                <a:solidFill>
                  <a:srgbClr val="97403D"/>
                </a:solidFill>
                <a:latin typeface="Mulish ExtraLight Black"/>
                <a:ea typeface="Mulish ExtraLight Black"/>
                <a:cs typeface="Mulish ExtraLight Black"/>
                <a:sym typeface="Mulish ExtraLight Black"/>
              </a:defRPr>
            </a:pPr>
            <a:r>
              <a:t>Week 2. </a:t>
            </a:r>
            <a:r>
              <a:rPr>
                <a:latin typeface="Mulish ExtraLight Regular"/>
                <a:ea typeface="Mulish ExtraLight Regular"/>
                <a:cs typeface="Mulish ExtraLight Regular"/>
                <a:sym typeface="Mulish ExtraLight Regular"/>
              </a:rPr>
              <a:t>When the Burden Becomes Too Heavy to Carry Alone</a:t>
            </a:r>
          </a:p>
          <a:p>
            <a:pPr defTabSz="825500">
              <a:lnSpc>
                <a:spcPct val="100000"/>
              </a:lnSpc>
              <a:spcBef>
                <a:spcPts val="1400"/>
              </a:spcBef>
              <a:defRPr sz="3800">
                <a:solidFill>
                  <a:srgbClr val="97403D"/>
                </a:solidFill>
                <a:latin typeface="Mulish ExtraLight Regular"/>
                <a:ea typeface="Mulish ExtraLight Regular"/>
                <a:cs typeface="Mulish ExtraLight Regular"/>
                <a:sym typeface="Mulish ExtraLight Regular"/>
              </a:defRPr>
            </a:pPr>
          </a:p>
          <a:p>
            <a:pPr defTabSz="825500">
              <a:lnSpc>
                <a:spcPct val="100000"/>
              </a:lnSpc>
              <a:spcBef>
                <a:spcPts val="1400"/>
              </a:spcBef>
              <a:defRPr sz="3800">
                <a:solidFill>
                  <a:srgbClr val="97403D"/>
                </a:solidFill>
                <a:latin typeface="Mulish ExtraLight Black"/>
                <a:ea typeface="Mulish ExtraLight Black"/>
                <a:cs typeface="Mulish ExtraLight Black"/>
                <a:sym typeface="Mulish ExtraLight Black"/>
              </a:defRPr>
            </a:pPr>
            <a:r>
              <a:t>Week 3. </a:t>
            </a:r>
            <a:r>
              <a:rPr>
                <a:latin typeface="Mulish ExtraLight Regular"/>
                <a:ea typeface="Mulish ExtraLight Regular"/>
                <a:cs typeface="Mulish ExtraLight Regular"/>
                <a:sym typeface="Mulish ExtraLight Regular"/>
              </a:rPr>
              <a:t>So That My People May Not Walk Alone</a:t>
            </a:r>
          </a:p>
          <a:p>
            <a:pPr defTabSz="825500">
              <a:lnSpc>
                <a:spcPct val="100000"/>
              </a:lnSpc>
              <a:spcBef>
                <a:spcPts val="1400"/>
              </a:spcBef>
              <a:defRPr sz="3800">
                <a:solidFill>
                  <a:srgbClr val="97403D"/>
                </a:solidFill>
                <a:latin typeface="Mulish ExtraLight Regular"/>
                <a:ea typeface="Mulish ExtraLight Regular"/>
                <a:cs typeface="Mulish ExtraLight Regular"/>
                <a:sym typeface="Mulish ExtraLight Regular"/>
              </a:defRPr>
            </a:pPr>
          </a:p>
          <a:p>
            <a:pPr defTabSz="825500">
              <a:lnSpc>
                <a:spcPct val="100000"/>
              </a:lnSpc>
              <a:spcBef>
                <a:spcPts val="1400"/>
              </a:spcBef>
              <a:defRPr sz="3800">
                <a:solidFill>
                  <a:srgbClr val="97403D"/>
                </a:solidFill>
                <a:latin typeface="Mulish ExtraLight Black"/>
                <a:ea typeface="Mulish ExtraLight Black"/>
                <a:cs typeface="Mulish ExtraLight Black"/>
                <a:sym typeface="Mulish ExtraLight Black"/>
              </a:defRPr>
            </a:pPr>
            <a:r>
              <a:t>Week 4. </a:t>
            </a:r>
            <a:r>
              <a:rPr>
                <a:latin typeface="Mulish ExtraLight Regular"/>
                <a:ea typeface="Mulish ExtraLight Regular"/>
                <a:cs typeface="Mulish ExtraLight Regular"/>
                <a:sym typeface="Mulish ExtraLight Regular"/>
              </a:rPr>
              <a:t>So the World May Find a Home Among You</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842"/>
                                        </p:tgtEl>
                                        <p:attrNameLst>
                                          <p:attrName>style.visibility</p:attrName>
                                        </p:attrNameLst>
                                      </p:cBhvr>
                                      <p:to>
                                        <p:strVal val="visible"/>
                                      </p:to>
                                    </p:set>
                                    <p:anim calcmode="lin" valueType="num">
                                      <p:cBhvr>
                                        <p:cTn id="7" dur="2500" fill="hold"/>
                                        <p:tgtEl>
                                          <p:spTgt spid="842"/>
                                        </p:tgtEl>
                                        <p:attrNameLst>
                                          <p:attrName>ppt_w</p:attrName>
                                        </p:attrNameLst>
                                      </p:cBhvr>
                                      <p:tavLst>
                                        <p:tav tm="0">
                                          <p:val>
                                            <p:fltVal val="0"/>
                                          </p:val>
                                        </p:tav>
                                        <p:tav tm="100000">
                                          <p:val>
                                            <p:strVal val="#ppt_w"/>
                                          </p:val>
                                        </p:tav>
                                      </p:tavLst>
                                    </p:anim>
                                    <p:anim calcmode="lin" valueType="num">
                                      <p:cBhvr>
                                        <p:cTn id="8" dur="2500" fill="hold"/>
                                        <p:tgtEl>
                                          <p:spTgt spid="842"/>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Class="entr" nodeType="afterEffect" presetSubtype="16" presetID="23" grpId="2" fill="hold">
                                  <p:stCondLst>
                                    <p:cond delay="0"/>
                                  </p:stCondLst>
                                  <p:iterate type="el" backwards="0">
                                    <p:tmAbs val="0"/>
                                  </p:iterate>
                                  <p:childTnLst>
                                    <p:set>
                                      <p:cBhvr>
                                        <p:cTn id="11" fill="hold"/>
                                        <p:tgtEl>
                                          <p:spTgt spid="843"/>
                                        </p:tgtEl>
                                        <p:attrNameLst>
                                          <p:attrName>style.visibility</p:attrName>
                                        </p:attrNameLst>
                                      </p:cBhvr>
                                      <p:to>
                                        <p:strVal val="visible"/>
                                      </p:to>
                                    </p:set>
                                    <p:anim calcmode="lin" valueType="num">
                                      <p:cBhvr>
                                        <p:cTn id="12" dur="2500" fill="hold"/>
                                        <p:tgtEl>
                                          <p:spTgt spid="843"/>
                                        </p:tgtEl>
                                        <p:attrNameLst>
                                          <p:attrName>ppt_w</p:attrName>
                                        </p:attrNameLst>
                                      </p:cBhvr>
                                      <p:tavLst>
                                        <p:tav tm="0">
                                          <p:val>
                                            <p:fltVal val="0"/>
                                          </p:val>
                                        </p:tav>
                                        <p:tav tm="100000">
                                          <p:val>
                                            <p:strVal val="#ppt_w"/>
                                          </p:val>
                                        </p:tav>
                                      </p:tavLst>
                                    </p:anim>
                                    <p:anim calcmode="lin" valueType="num">
                                      <p:cBhvr>
                                        <p:cTn id="13" dur="2500" fill="hold"/>
                                        <p:tgtEl>
                                          <p:spTgt spid="843"/>
                                        </p:tgtEl>
                                        <p:attrNameLst>
                                          <p:attrName>ppt_h</p:attrName>
                                        </p:attrNameLst>
                                      </p:cBhvr>
                                      <p:tavLst>
                                        <p:tav tm="0">
                                          <p:val>
                                            <p:fltVal val="0"/>
                                          </p:val>
                                        </p:tav>
                                        <p:tav tm="100000">
                                          <p:val>
                                            <p:strVal val="#ppt_h"/>
                                          </p:val>
                                        </p:tav>
                                      </p:tavLst>
                                    </p:anim>
                                  </p:childTnLst>
                                </p:cTn>
                              </p:par>
                            </p:childTnLst>
                          </p:cTn>
                        </p:par>
                        <p:par>
                          <p:cTn id="14" fill="hold">
                            <p:stCondLst>
                              <p:cond delay="5000"/>
                            </p:stCondLst>
                            <p:childTnLst>
                              <p:par>
                                <p:cTn id="15" presetClass="entr" nodeType="afterEffect" presetSubtype="16" presetID="23" grpId="3" fill="hold">
                                  <p:stCondLst>
                                    <p:cond delay="0"/>
                                  </p:stCondLst>
                                  <p:iterate type="el" backwards="0">
                                    <p:tmAbs val="0"/>
                                  </p:iterate>
                                  <p:childTnLst>
                                    <p:set>
                                      <p:cBhvr>
                                        <p:cTn id="16" fill="hold"/>
                                        <p:tgtEl>
                                          <p:spTgt spid="844"/>
                                        </p:tgtEl>
                                        <p:attrNameLst>
                                          <p:attrName>style.visibility</p:attrName>
                                        </p:attrNameLst>
                                      </p:cBhvr>
                                      <p:to>
                                        <p:strVal val="visible"/>
                                      </p:to>
                                    </p:set>
                                    <p:anim calcmode="lin" valueType="num">
                                      <p:cBhvr>
                                        <p:cTn id="17" dur="2500" fill="hold"/>
                                        <p:tgtEl>
                                          <p:spTgt spid="844"/>
                                        </p:tgtEl>
                                        <p:attrNameLst>
                                          <p:attrName>ppt_w</p:attrName>
                                        </p:attrNameLst>
                                      </p:cBhvr>
                                      <p:tavLst>
                                        <p:tav tm="0">
                                          <p:val>
                                            <p:fltVal val="0"/>
                                          </p:val>
                                        </p:tav>
                                        <p:tav tm="100000">
                                          <p:val>
                                            <p:strVal val="#ppt_w"/>
                                          </p:val>
                                        </p:tav>
                                      </p:tavLst>
                                    </p:anim>
                                    <p:anim calcmode="lin" valueType="num">
                                      <p:cBhvr>
                                        <p:cTn id="18" dur="2500" fill="hold"/>
                                        <p:tgtEl>
                                          <p:spTgt spid="844"/>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4" fill="hold">
                                  <p:stCondLst>
                                    <p:cond delay="0"/>
                                  </p:stCondLst>
                                  <p:iterate type="el" backwards="0">
                                    <p:tmAbs val="0"/>
                                  </p:iterate>
                                  <p:childTnLst>
                                    <p:set>
                                      <p:cBhvr>
                                        <p:cTn id="22" fill="hold"/>
                                        <p:tgtEl>
                                          <p:spTgt spid="848"/>
                                        </p:tgtEl>
                                        <p:attrNameLst>
                                          <p:attrName>style.visibility</p:attrName>
                                        </p:attrNameLst>
                                      </p:cBhvr>
                                      <p:to>
                                        <p:strVal val="visible"/>
                                      </p:to>
                                    </p:set>
                                    <p:anim calcmode="lin" valueType="num">
                                      <p:cBhvr>
                                        <p:cTn id="23" dur="1000" fill="hold"/>
                                        <p:tgtEl>
                                          <p:spTgt spid="848"/>
                                        </p:tgtEl>
                                        <p:attrNameLst>
                                          <p:attrName>ppt_w</p:attrName>
                                        </p:attrNameLst>
                                      </p:cBhvr>
                                      <p:tavLst>
                                        <p:tav tm="0">
                                          <p:val>
                                            <p:fltVal val="0"/>
                                          </p:val>
                                        </p:tav>
                                        <p:tav tm="100000">
                                          <p:val>
                                            <p:strVal val="#ppt_w"/>
                                          </p:val>
                                        </p:tav>
                                      </p:tavLst>
                                    </p:anim>
                                    <p:anim calcmode="lin" valueType="num">
                                      <p:cBhvr>
                                        <p:cTn id="24" dur="1000" fill="hold"/>
                                        <p:tgtEl>
                                          <p:spTgt spid="8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4" grpId="3"/>
      <p:bldP build="whole" bldLvl="1" animBg="1" rev="0" advAuto="0" spid="842" grpId="1"/>
      <p:bldP build="whole" bldLvl="1" animBg="1" rev="0" advAuto="0" spid="843" grpId="2"/>
      <p:bldP build="whole" bldLvl="1" animBg="1" rev="0" advAuto="0" spid="848" grpId="4"/>
    </p:bldLst>
  </p:timing>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50" name="pasted-movie.png" descr="pasted-movie.png"/>
          <p:cNvPicPr>
            <a:picLocks noChangeAspect="1"/>
          </p:cNvPicPr>
          <p:nvPr/>
        </p:nvPicPr>
        <p:blipFill>
          <a:blip r:embed="rId2">
            <a:extLst/>
          </a:blip>
          <a:stretch>
            <a:fillRect/>
          </a:stretch>
        </p:blipFill>
        <p:spPr>
          <a:xfrm>
            <a:off x="18189246" y="1834234"/>
            <a:ext cx="5626751" cy="5626752"/>
          </a:xfrm>
          <a:prstGeom prst="rect">
            <a:avLst/>
          </a:prstGeom>
          <a:ln w="12700">
            <a:miter lim="400000"/>
          </a:ln>
        </p:spPr>
      </p:pic>
      <p:sp>
        <p:nvSpPr>
          <p:cNvPr id="851" name="Attending to the vine Practices to nurture life among us…"/>
          <p:cNvSpPr txBox="1"/>
          <p:nvPr/>
        </p:nvSpPr>
        <p:spPr>
          <a:xfrm>
            <a:off x="837291" y="3319462"/>
            <a:ext cx="16810768" cy="7077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17361" indent="-617361" defTabSz="584200">
              <a:lnSpc>
                <a:spcPct val="100000"/>
              </a:lnSpc>
              <a:spcBef>
                <a:spcPts val="4800"/>
              </a:spcBef>
              <a:buSzPct val="75000"/>
              <a:buChar char="•"/>
              <a:defRPr sz="6000">
                <a:solidFill>
                  <a:srgbClr val="97403D"/>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Attending to the vine</a:t>
            </a:r>
            <a:br>
              <a:rPr>
                <a:latin typeface="Mulish ExtraLight Black"/>
                <a:ea typeface="Mulish ExtraLight Black"/>
                <a:cs typeface="Mulish ExtraLight Black"/>
                <a:sym typeface="Mulish ExtraLight Black"/>
              </a:rPr>
            </a:br>
            <a:r>
              <a:rPr i="1">
                <a:latin typeface="Mulish ExtraLight Regular"/>
                <a:ea typeface="Mulish ExtraLight Regular"/>
                <a:cs typeface="Mulish ExtraLight Regular"/>
                <a:sym typeface="Mulish ExtraLight Regular"/>
              </a:rPr>
              <a:t>Practices to nurture life among us</a:t>
            </a:r>
          </a:p>
          <a:p>
            <a:pPr marL="617361" indent="-617361" defTabSz="584200">
              <a:lnSpc>
                <a:spcPct val="100000"/>
              </a:lnSpc>
              <a:spcBef>
                <a:spcPts val="4800"/>
              </a:spcBef>
              <a:buSzPct val="75000"/>
              <a:buChar char="•"/>
              <a:defRPr sz="6000">
                <a:solidFill>
                  <a:srgbClr val="97403D"/>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Fixing our trellis</a:t>
            </a:r>
            <a:br>
              <a:rPr>
                <a:latin typeface="Mulish ExtraLight Black"/>
                <a:ea typeface="Mulish ExtraLight Black"/>
                <a:cs typeface="Mulish ExtraLight Black"/>
                <a:sym typeface="Mulish ExtraLight Black"/>
              </a:rPr>
            </a:br>
            <a:r>
              <a:rPr i="1">
                <a:latin typeface="Mulish ExtraLight Regular"/>
                <a:ea typeface="Mulish ExtraLight Regular"/>
                <a:cs typeface="Mulish ExtraLight Regular"/>
                <a:sym typeface="Mulish ExtraLight Regular"/>
              </a:rPr>
              <a:t>Structures to support life among us</a:t>
            </a:r>
          </a:p>
          <a:p>
            <a:pPr marL="617361" indent="-617361" defTabSz="584200">
              <a:lnSpc>
                <a:spcPct val="100000"/>
              </a:lnSpc>
              <a:spcBef>
                <a:spcPts val="4800"/>
              </a:spcBef>
              <a:buSzPct val="75000"/>
              <a:buChar char="•"/>
              <a:defRPr sz="6000">
                <a:solidFill>
                  <a:srgbClr val="97403D"/>
                </a:solidFill>
                <a:latin typeface="Mulish ExtraLight Bold"/>
                <a:ea typeface="Mulish ExtraLight Bold"/>
                <a:cs typeface="Mulish ExtraLight Bold"/>
                <a:sym typeface="Mulish ExtraLight Bold"/>
              </a:defRPr>
            </a:pPr>
            <a:r>
              <a:rPr>
                <a:latin typeface="Mulish ExtraLight Black"/>
                <a:ea typeface="Mulish ExtraLight Black"/>
                <a:cs typeface="Mulish ExtraLight Black"/>
                <a:sym typeface="Mulish ExtraLight Black"/>
              </a:rPr>
              <a:t>Walking the journey</a:t>
            </a:r>
            <a:br>
              <a:rPr>
                <a:latin typeface="Mulish ExtraLight Black"/>
                <a:ea typeface="Mulish ExtraLight Black"/>
                <a:cs typeface="Mulish ExtraLight Black"/>
                <a:sym typeface="Mulish ExtraLight Black"/>
              </a:rPr>
            </a:br>
            <a:r>
              <a:rPr i="1">
                <a:latin typeface="Mulish ExtraLight Regular"/>
                <a:ea typeface="Mulish ExtraLight Regular"/>
                <a:cs typeface="Mulish ExtraLight Regular"/>
                <a:sym typeface="Mulish ExtraLight Regular"/>
              </a:rPr>
              <a:t>Rhythms to sustain life among us</a:t>
            </a:r>
          </a:p>
        </p:txBody>
      </p:sp>
      <p:sp>
        <p:nvSpPr>
          <p:cNvPr id="852" name="How can we make progress?"/>
          <p:cNvSpPr txBox="1"/>
          <p:nvPr/>
        </p:nvSpPr>
        <p:spPr>
          <a:xfrm>
            <a:off x="2538976" y="324637"/>
            <a:ext cx="19306049"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solidFill>
                  <a:srgbClr val="97403D"/>
                </a:solidFill>
                <a:latin typeface="Mulish ExtraLight Black"/>
                <a:ea typeface="Mulish ExtraLight Black"/>
                <a:cs typeface="Mulish ExtraLight Black"/>
                <a:sym typeface="Mulish ExtraLight Black"/>
              </a:defRPr>
            </a:lvl1pPr>
          </a:lstStyle>
          <a:p>
            <a:pPr/>
            <a:r>
              <a:t>How can we make progress?</a:t>
            </a:r>
          </a:p>
        </p:txBody>
      </p:sp>
      <p:pic>
        <p:nvPicPr>
          <p:cNvPr id="853" name="Logo.png" descr="Logo.png"/>
          <p:cNvPicPr>
            <a:picLocks noChangeAspect="1"/>
          </p:cNvPicPr>
          <p:nvPr/>
        </p:nvPicPr>
        <p:blipFill>
          <a:blip r:embed="rId3">
            <a:extLst/>
          </a:blip>
          <a:stretch>
            <a:fillRect/>
          </a:stretch>
        </p:blipFill>
        <p:spPr>
          <a:xfrm>
            <a:off x="17821631" y="7367595"/>
            <a:ext cx="6361979" cy="6144589"/>
          </a:xfrm>
          <a:prstGeom prst="rect">
            <a:avLst/>
          </a:prstGeom>
          <a:ln w="12700">
            <a:miter lim="400000"/>
          </a:ln>
        </p:spPr>
      </p:pic>
      <p:sp>
        <p:nvSpPr>
          <p:cNvPr id="854" name="What is it revealing?"/>
          <p:cNvSpPr txBox="1"/>
          <p:nvPr/>
        </p:nvSpPr>
        <p:spPr>
          <a:xfrm>
            <a:off x="19913491" y="7936900"/>
            <a:ext cx="2178257" cy="866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584200">
              <a:spcBef>
                <a:spcPts val="0"/>
              </a:spcBef>
              <a:defRPr sz="2400">
                <a:solidFill>
                  <a:srgbClr val="FFFFFF"/>
                </a:solidFill>
                <a:latin typeface="Mulish ExtraLight Black"/>
                <a:ea typeface="Mulish ExtraLight Black"/>
                <a:cs typeface="Mulish ExtraLight Black"/>
                <a:sym typeface="Mulish ExtraLight Black"/>
              </a:defRPr>
            </a:lvl1pPr>
          </a:lstStyle>
          <a:p>
            <a:pPr/>
            <a:r>
              <a:t>What is it revealing?</a:t>
            </a:r>
          </a:p>
        </p:txBody>
      </p:sp>
      <p:sp>
        <p:nvSpPr>
          <p:cNvPr id="855" name="Where to next?"/>
          <p:cNvSpPr txBox="1"/>
          <p:nvPr/>
        </p:nvSpPr>
        <p:spPr>
          <a:xfrm>
            <a:off x="19801961" y="9806841"/>
            <a:ext cx="2401318" cy="172783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584200">
              <a:lnSpc>
                <a:spcPct val="80000"/>
              </a:lnSpc>
              <a:spcBef>
                <a:spcPts val="0"/>
              </a:spcBef>
              <a:defRPr sz="3800">
                <a:latin typeface="Mulish ExtraLight Black"/>
                <a:ea typeface="Mulish ExtraLight Black"/>
                <a:cs typeface="Mulish ExtraLight Black"/>
                <a:sym typeface="Mulish ExtraLight Black"/>
              </a:defRPr>
            </a:pPr>
            <a:r>
              <a:t>Where</a:t>
            </a:r>
            <a:br/>
            <a:r>
              <a:t>to</a:t>
            </a:r>
            <a:br/>
            <a:r>
              <a:t>next?</a:t>
            </a:r>
          </a:p>
        </p:txBody>
      </p:sp>
      <p:sp>
        <p:nvSpPr>
          <p:cNvPr id="856" name="How can we make progress?">
            <a:hlinkClick r:id="rId4" invalidUrl="" action="ppaction://hlinksldjump" tgtFrame="" tooltip="" history="1" highlightClick="0" endSnd="0"/>
          </p:cNvPr>
          <p:cNvSpPr txBox="1"/>
          <p:nvPr/>
        </p:nvSpPr>
        <p:spPr>
          <a:xfrm>
            <a:off x="22142618" y="11325441"/>
            <a:ext cx="1683958" cy="120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584200">
              <a:spcBef>
                <a:spcPts val="0"/>
              </a:spcBef>
              <a:defRPr sz="2400">
                <a:solidFill>
                  <a:srgbClr val="FFFFFF"/>
                </a:solidFill>
                <a:latin typeface="Mulish ExtraLight Black"/>
                <a:ea typeface="Mulish ExtraLight Black"/>
                <a:cs typeface="Mulish ExtraLight Black"/>
                <a:sym typeface="Mulish ExtraLight Black"/>
              </a:defRPr>
            </a:pPr>
            <a:r>
              <a:t>How can</a:t>
            </a:r>
            <a:br/>
            <a:r>
              <a:t>we make progress?</a:t>
            </a:r>
          </a:p>
        </p:txBody>
      </p:sp>
      <p:sp>
        <p:nvSpPr>
          <p:cNvPr id="857" name="Why does this matter?">
            <a:hlinkClick r:id="rId5" invalidUrl="" action="ppaction://hlinksldjump" tgtFrame="" tooltip="" history="1" highlightClick="0" endSnd="0"/>
          </p:cNvPr>
          <p:cNvSpPr txBox="1"/>
          <p:nvPr/>
        </p:nvSpPr>
        <p:spPr>
          <a:xfrm>
            <a:off x="18204964" y="11325441"/>
            <a:ext cx="1594266" cy="120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584200">
              <a:spcBef>
                <a:spcPts val="0"/>
              </a:spcBef>
              <a:defRPr sz="2400">
                <a:solidFill>
                  <a:srgbClr val="FFFFFF"/>
                </a:solidFill>
                <a:latin typeface="Mulish ExtraLight Black"/>
                <a:ea typeface="Mulish ExtraLight Black"/>
                <a:cs typeface="Mulish ExtraLight Black"/>
                <a:sym typeface="Mulish ExtraLight Black"/>
              </a:defRPr>
            </a:lvl1pPr>
          </a:lstStyle>
          <a:p>
            <a:pPr/>
            <a:r>
              <a:t>Why does this matter?</a:t>
            </a:r>
          </a:p>
        </p:txBody>
      </p:sp>
      <p:sp>
        <p:nvSpPr>
          <p:cNvPr id="858" name="Rectangle"/>
          <p:cNvSpPr/>
          <p:nvPr/>
        </p:nvSpPr>
        <p:spPr>
          <a:xfrm>
            <a:off x="20500116" y="4012610"/>
            <a:ext cx="1005011" cy="1209676"/>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pic>
        <p:nvPicPr>
          <p:cNvPr id="859" name="Logo small.png" descr="Logo small.png"/>
          <p:cNvPicPr>
            <a:picLocks noChangeAspect="1"/>
          </p:cNvPicPr>
          <p:nvPr/>
        </p:nvPicPr>
        <p:blipFill>
          <a:blip r:embed="rId6">
            <a:extLst/>
          </a:blip>
          <a:stretch>
            <a:fillRect/>
          </a:stretch>
        </p:blipFill>
        <p:spPr>
          <a:xfrm>
            <a:off x="20553996" y="4184060"/>
            <a:ext cx="897249" cy="86677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853"/>
                                        </p:tgtEl>
                                        <p:attrNameLst>
                                          <p:attrName>style.visibility</p:attrName>
                                        </p:attrNameLst>
                                      </p:cBhvr>
                                      <p:to>
                                        <p:strVal val="visible"/>
                                      </p:to>
                                    </p:set>
                                    <p:anim calcmode="lin" valueType="num">
                                      <p:cBhvr>
                                        <p:cTn id="7" dur="2500" fill="hold"/>
                                        <p:tgtEl>
                                          <p:spTgt spid="853"/>
                                        </p:tgtEl>
                                        <p:attrNameLst>
                                          <p:attrName>ppt_w</p:attrName>
                                        </p:attrNameLst>
                                      </p:cBhvr>
                                      <p:tavLst>
                                        <p:tav tm="0">
                                          <p:val>
                                            <p:fltVal val="0"/>
                                          </p:val>
                                        </p:tav>
                                        <p:tav tm="100000">
                                          <p:val>
                                            <p:strVal val="#ppt_w"/>
                                          </p:val>
                                        </p:tav>
                                      </p:tavLst>
                                    </p:anim>
                                    <p:anim calcmode="lin" valueType="num">
                                      <p:cBhvr>
                                        <p:cTn id="8" dur="2500" fill="hold"/>
                                        <p:tgtEl>
                                          <p:spTgt spid="853"/>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Class="entr" nodeType="afterEffect" presetSubtype="16" presetID="23" grpId="2" fill="hold">
                                  <p:stCondLst>
                                    <p:cond delay="0"/>
                                  </p:stCondLst>
                                  <p:iterate type="el" backwards="0">
                                    <p:tmAbs val="0"/>
                                  </p:iterate>
                                  <p:childTnLst>
                                    <p:set>
                                      <p:cBhvr>
                                        <p:cTn id="11" fill="hold"/>
                                        <p:tgtEl>
                                          <p:spTgt spid="854"/>
                                        </p:tgtEl>
                                        <p:attrNameLst>
                                          <p:attrName>style.visibility</p:attrName>
                                        </p:attrNameLst>
                                      </p:cBhvr>
                                      <p:to>
                                        <p:strVal val="visible"/>
                                      </p:to>
                                    </p:set>
                                    <p:anim calcmode="lin" valueType="num">
                                      <p:cBhvr>
                                        <p:cTn id="12" dur="2500" fill="hold"/>
                                        <p:tgtEl>
                                          <p:spTgt spid="854"/>
                                        </p:tgtEl>
                                        <p:attrNameLst>
                                          <p:attrName>ppt_w</p:attrName>
                                        </p:attrNameLst>
                                      </p:cBhvr>
                                      <p:tavLst>
                                        <p:tav tm="0">
                                          <p:val>
                                            <p:fltVal val="0"/>
                                          </p:val>
                                        </p:tav>
                                        <p:tav tm="100000">
                                          <p:val>
                                            <p:strVal val="#ppt_w"/>
                                          </p:val>
                                        </p:tav>
                                      </p:tavLst>
                                    </p:anim>
                                    <p:anim calcmode="lin" valueType="num">
                                      <p:cBhvr>
                                        <p:cTn id="13" dur="2500" fill="hold"/>
                                        <p:tgtEl>
                                          <p:spTgt spid="854"/>
                                        </p:tgtEl>
                                        <p:attrNameLst>
                                          <p:attrName>ppt_h</p:attrName>
                                        </p:attrNameLst>
                                      </p:cBhvr>
                                      <p:tavLst>
                                        <p:tav tm="0">
                                          <p:val>
                                            <p:fltVal val="0"/>
                                          </p:val>
                                        </p:tav>
                                        <p:tav tm="100000">
                                          <p:val>
                                            <p:strVal val="#ppt_h"/>
                                          </p:val>
                                        </p:tav>
                                      </p:tavLst>
                                    </p:anim>
                                  </p:childTnLst>
                                </p:cTn>
                              </p:par>
                            </p:childTnLst>
                          </p:cTn>
                        </p:par>
                        <p:par>
                          <p:cTn id="14" fill="hold">
                            <p:stCondLst>
                              <p:cond delay="5000"/>
                            </p:stCondLst>
                            <p:childTnLst>
                              <p:par>
                                <p:cTn id="15" presetClass="entr" nodeType="afterEffect" presetSubtype="16" presetID="23" grpId="3" fill="hold">
                                  <p:stCondLst>
                                    <p:cond delay="0"/>
                                  </p:stCondLst>
                                  <p:iterate type="el" backwards="0">
                                    <p:tmAbs val="0"/>
                                  </p:iterate>
                                  <p:childTnLst>
                                    <p:set>
                                      <p:cBhvr>
                                        <p:cTn id="16" fill="hold"/>
                                        <p:tgtEl>
                                          <p:spTgt spid="855"/>
                                        </p:tgtEl>
                                        <p:attrNameLst>
                                          <p:attrName>style.visibility</p:attrName>
                                        </p:attrNameLst>
                                      </p:cBhvr>
                                      <p:to>
                                        <p:strVal val="visible"/>
                                      </p:to>
                                    </p:set>
                                    <p:anim calcmode="lin" valueType="num">
                                      <p:cBhvr>
                                        <p:cTn id="17" dur="2500" fill="hold"/>
                                        <p:tgtEl>
                                          <p:spTgt spid="855"/>
                                        </p:tgtEl>
                                        <p:attrNameLst>
                                          <p:attrName>ppt_w</p:attrName>
                                        </p:attrNameLst>
                                      </p:cBhvr>
                                      <p:tavLst>
                                        <p:tav tm="0">
                                          <p:val>
                                            <p:fltVal val="0"/>
                                          </p:val>
                                        </p:tav>
                                        <p:tav tm="100000">
                                          <p:val>
                                            <p:strVal val="#ppt_w"/>
                                          </p:val>
                                        </p:tav>
                                      </p:tavLst>
                                    </p:anim>
                                    <p:anim calcmode="lin" valueType="num">
                                      <p:cBhvr>
                                        <p:cTn id="18" dur="2500" fill="hold"/>
                                        <p:tgtEl>
                                          <p:spTgt spid="8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4" grpId="2"/>
      <p:bldP build="whole" bldLvl="1" animBg="1" rev="0" advAuto="0" spid="853" grpId="1"/>
      <p:bldP build="whole" bldLvl="1" animBg="1" rev="0" advAuto="0" spid="855" grpId="3"/>
    </p:bldLst>
  </p:timing>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1" name="The Role of NCD Coaches"/>
          <p:cNvSpPr txBox="1"/>
          <p:nvPr/>
        </p:nvSpPr>
        <p:spPr>
          <a:xfrm>
            <a:off x="1359291" y="323999"/>
            <a:ext cx="21665418"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The Role of NCD Coaches</a:t>
            </a:r>
          </a:p>
        </p:txBody>
      </p:sp>
      <p:sp>
        <p:nvSpPr>
          <p:cNvPr id="862" name="Lender of courage until they find their own…"/>
          <p:cNvSpPr txBox="1"/>
          <p:nvPr/>
        </p:nvSpPr>
        <p:spPr>
          <a:xfrm>
            <a:off x="692468" y="1961762"/>
            <a:ext cx="22999063" cy="9829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2438339">
              <a:lnSpc>
                <a:spcPct val="100000"/>
              </a:lnSpc>
              <a:spcBef>
                <a:spcPts val="2400"/>
              </a:spcBef>
              <a:defRPr sz="6000">
                <a:latin typeface="Mulish ExtraLight Regular"/>
                <a:ea typeface="Mulish ExtraLight Regular"/>
                <a:cs typeface="Mulish ExtraLight Regular"/>
                <a:sym typeface="Mulish ExtraLight Regular"/>
              </a:defRPr>
            </a:pPr>
            <a:r>
              <a:t>Lender of courage until they find their own</a:t>
            </a:r>
          </a:p>
          <a:p>
            <a:pPr algn="ctr" defTabSz="2438339">
              <a:lnSpc>
                <a:spcPct val="100000"/>
              </a:lnSpc>
              <a:spcBef>
                <a:spcPts val="2400"/>
              </a:spcBef>
              <a:defRPr sz="6000">
                <a:latin typeface="Mulish ExtraLight Regular"/>
                <a:ea typeface="Mulish ExtraLight Regular"/>
                <a:cs typeface="Mulish ExtraLight Regular"/>
                <a:sym typeface="Mulish ExtraLight Regular"/>
              </a:defRPr>
            </a:pPr>
            <a:r>
              <a:t>Celebrator of what is genuinely good or getting better</a:t>
            </a:r>
          </a:p>
          <a:p>
            <a:pPr algn="ctr" defTabSz="2438339">
              <a:lnSpc>
                <a:spcPct val="100000"/>
              </a:lnSpc>
              <a:spcBef>
                <a:spcPts val="2400"/>
              </a:spcBef>
              <a:defRPr sz="6000">
                <a:latin typeface="Mulish ExtraLight Regular"/>
                <a:ea typeface="Mulish ExtraLight Regular"/>
                <a:cs typeface="Mulish ExtraLight Regular"/>
                <a:sym typeface="Mulish ExtraLight Regular"/>
              </a:defRPr>
            </a:pPr>
            <a:r>
              <a:t>Protected outside observer and voice</a:t>
            </a:r>
          </a:p>
          <a:p>
            <a:pPr algn="ctr" defTabSz="2438339">
              <a:lnSpc>
                <a:spcPct val="100000"/>
              </a:lnSpc>
              <a:spcBef>
                <a:spcPts val="2400"/>
              </a:spcBef>
              <a:defRPr sz="6000">
                <a:latin typeface="Mulish ExtraLight Regular"/>
                <a:ea typeface="Mulish ExtraLight Regular"/>
                <a:cs typeface="Mulish ExtraLight Regular"/>
                <a:sym typeface="Mulish ExtraLight Regular"/>
              </a:defRPr>
            </a:pPr>
            <a:r>
              <a:t>Gentle disrupter and challenger of assumptions</a:t>
            </a:r>
          </a:p>
          <a:p>
            <a:pPr algn="ctr" defTabSz="2438339">
              <a:lnSpc>
                <a:spcPct val="100000"/>
              </a:lnSpc>
              <a:spcBef>
                <a:spcPts val="2400"/>
              </a:spcBef>
              <a:defRPr sz="6000">
                <a:latin typeface="Mulish ExtraLight Regular"/>
                <a:ea typeface="Mulish ExtraLight Regular"/>
                <a:cs typeface="Mulish ExtraLight Regular"/>
                <a:sym typeface="Mulish ExtraLight Regular"/>
              </a:defRPr>
            </a:pPr>
            <a:r>
              <a:t>Carrier of stories, wisdom, and experience</a:t>
            </a:r>
          </a:p>
          <a:p>
            <a:pPr algn="ctr" defTabSz="2438339">
              <a:lnSpc>
                <a:spcPct val="100000"/>
              </a:lnSpc>
              <a:spcBef>
                <a:spcPts val="2400"/>
              </a:spcBef>
              <a:defRPr sz="6000">
                <a:latin typeface="Mulish ExtraLight Regular"/>
                <a:ea typeface="Mulish ExtraLight Regular"/>
                <a:cs typeface="Mulish ExtraLight Regular"/>
                <a:sym typeface="Mulish ExtraLight Regular"/>
              </a:defRPr>
            </a:pPr>
            <a:r>
              <a:t>Accountability partner</a:t>
            </a:r>
          </a:p>
          <a:p>
            <a:pPr algn="ctr" defTabSz="2438339">
              <a:lnSpc>
                <a:spcPct val="100000"/>
              </a:lnSpc>
              <a:spcBef>
                <a:spcPts val="2400"/>
              </a:spcBef>
              <a:defRPr sz="6000">
                <a:latin typeface="Mulish ExtraLight Regular"/>
                <a:ea typeface="Mulish ExtraLight Regular"/>
                <a:cs typeface="Mulish ExtraLight Regular"/>
                <a:sym typeface="Mulish ExtraLight Regular"/>
              </a:defRPr>
            </a:pPr>
            <a:r>
              <a:t>Multiplier of other coaches</a:t>
            </a:r>
          </a:p>
          <a:p>
            <a:pPr algn="ctr" defTabSz="2438339">
              <a:lnSpc>
                <a:spcPct val="100000"/>
              </a:lnSpc>
              <a:spcBef>
                <a:spcPts val="2400"/>
              </a:spcBef>
              <a:defRPr sz="6000">
                <a:latin typeface="Mulish ExtraLight Regular"/>
                <a:ea typeface="Mulish ExtraLight Regular"/>
                <a:cs typeface="Mulish ExtraLight Regular"/>
                <a:sym typeface="Mulish ExtraLight Regular"/>
              </a:defRPr>
            </a:pPr>
            <a:r>
              <a:t>Bridge to the wider NCD Community &amp; Toolbox</a:t>
            </a:r>
          </a:p>
        </p:txBody>
      </p:sp>
      <p:pic>
        <p:nvPicPr>
          <p:cNvPr id="863" name="Logo small.png" descr="Logo small.png"/>
          <p:cNvPicPr>
            <a:picLocks noChangeAspect="1"/>
          </p:cNvPicPr>
          <p:nvPr/>
        </p:nvPicPr>
        <p:blipFill>
          <a:blip r:embed="rId2">
            <a:extLst/>
          </a:blip>
          <a:stretch>
            <a:fillRect/>
          </a:stretch>
        </p:blipFill>
        <p:spPr>
          <a:xfrm>
            <a:off x="11363771" y="11829125"/>
            <a:ext cx="1656458" cy="16002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862">
                                            <p:bg/>
                                          </p:spTgt>
                                        </p:tgtEl>
                                        <p:attrNameLst>
                                          <p:attrName>style.visibility</p:attrName>
                                        </p:attrNameLst>
                                      </p:cBhvr>
                                      <p:to>
                                        <p:strVal val="visible"/>
                                      </p:to>
                                    </p:set>
                                    <p:anim calcmode="lin" valueType="num">
                                      <p:cBhvr>
                                        <p:cTn id="7" dur="1000" fill="hold"/>
                                        <p:tgtEl>
                                          <p:spTgt spid="862">
                                            <p:bg/>
                                          </p:spTgt>
                                        </p:tgtEl>
                                        <p:attrNameLst>
                                          <p:attrName>ppt_x</p:attrName>
                                        </p:attrNameLst>
                                      </p:cBhvr>
                                      <p:tavLst>
                                        <p:tav tm="0">
                                          <p:val>
                                            <p:strVal val="1+#ppt_w/2"/>
                                          </p:val>
                                        </p:tav>
                                        <p:tav tm="100000">
                                          <p:val>
                                            <p:strVal val="#ppt_x"/>
                                          </p:val>
                                        </p:tav>
                                      </p:tavLst>
                                    </p:anim>
                                    <p:anim calcmode="lin" valueType="num">
                                      <p:cBhvr>
                                        <p:cTn id="8" dur="1000" fill="hold"/>
                                        <p:tgtEl>
                                          <p:spTgt spid="862">
                                            <p:bg/>
                                          </p:spTgt>
                                        </p:tgtEl>
                                        <p:attrNameLst>
                                          <p:attrName>ppt_y</p:attrName>
                                        </p:attrNameLst>
                                      </p:cBhvr>
                                      <p:tavLst>
                                        <p:tav tm="0">
                                          <p:val>
                                            <p:strVal val="#ppt_y"/>
                                          </p:val>
                                        </p:tav>
                                        <p:tav tm="100000">
                                          <p:val>
                                            <p:strVal val="#ppt_y"/>
                                          </p:val>
                                        </p:tav>
                                      </p:tavLst>
                                    </p:anim>
                                  </p:childTnLst>
                                </p:cTn>
                              </p:par>
                              <p:par>
                                <p:cTn id="9" presetClass="entr" nodeType="withEffect" presetSubtype="2" presetID="2" grpId="1" fill="hold">
                                  <p:stCondLst>
                                    <p:cond delay="0"/>
                                  </p:stCondLst>
                                  <p:iterate type="el" backwards="0">
                                    <p:tmAbs val="0"/>
                                  </p:iterate>
                                  <p:childTnLst>
                                    <p:set>
                                      <p:cBhvr>
                                        <p:cTn id="10" fill="hold"/>
                                        <p:tgtEl>
                                          <p:spTgt spid="862">
                                            <p:txEl>
                                              <p:pRg st="0" end="0"/>
                                            </p:txEl>
                                          </p:spTgt>
                                        </p:tgtEl>
                                        <p:attrNameLst>
                                          <p:attrName>style.visibility</p:attrName>
                                        </p:attrNameLst>
                                      </p:cBhvr>
                                      <p:to>
                                        <p:strVal val="visible"/>
                                      </p:to>
                                    </p:set>
                                    <p:anim calcmode="lin" valueType="num">
                                      <p:cBhvr>
                                        <p:cTn id="11" dur="1000" fill="hold"/>
                                        <p:tgtEl>
                                          <p:spTgt spid="862">
                                            <p:txEl>
                                              <p:pRg st="0" end="0"/>
                                            </p:txEl>
                                          </p:spTgt>
                                        </p:tgtEl>
                                        <p:attrNameLst>
                                          <p:attrName>ppt_x</p:attrName>
                                        </p:attrNameLst>
                                      </p:cBhvr>
                                      <p:tavLst>
                                        <p:tav tm="0">
                                          <p:val>
                                            <p:strVal val="1+#ppt_w/2"/>
                                          </p:val>
                                        </p:tav>
                                        <p:tav tm="100000">
                                          <p:val>
                                            <p:strVal val="#ppt_x"/>
                                          </p:val>
                                        </p:tav>
                                      </p:tavLst>
                                    </p:anim>
                                    <p:anim calcmode="lin" valueType="num">
                                      <p:cBhvr>
                                        <p:cTn id="12" dur="1000" fill="hold"/>
                                        <p:tgtEl>
                                          <p:spTgt spid="86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2" presetID="2" grpId="1" fill="hold">
                                  <p:stCondLst>
                                    <p:cond delay="0"/>
                                  </p:stCondLst>
                                  <p:iterate type="el" backwards="0">
                                    <p:tmAbs val="0"/>
                                  </p:iterate>
                                  <p:childTnLst>
                                    <p:set>
                                      <p:cBhvr>
                                        <p:cTn id="16" fill="hold"/>
                                        <p:tgtEl>
                                          <p:spTgt spid="862">
                                            <p:txEl>
                                              <p:pRg st="1" end="1"/>
                                            </p:txEl>
                                          </p:spTgt>
                                        </p:tgtEl>
                                        <p:attrNameLst>
                                          <p:attrName>style.visibility</p:attrName>
                                        </p:attrNameLst>
                                      </p:cBhvr>
                                      <p:to>
                                        <p:strVal val="visible"/>
                                      </p:to>
                                    </p:set>
                                    <p:anim calcmode="lin" valueType="num">
                                      <p:cBhvr>
                                        <p:cTn id="17" dur="1000" fill="hold"/>
                                        <p:tgtEl>
                                          <p:spTgt spid="862">
                                            <p:txEl>
                                              <p:pRg st="1" end="1"/>
                                            </p:txEl>
                                          </p:spTgt>
                                        </p:tgtEl>
                                        <p:attrNameLst>
                                          <p:attrName>ppt_x</p:attrName>
                                        </p:attrNameLst>
                                      </p:cBhvr>
                                      <p:tavLst>
                                        <p:tav tm="0">
                                          <p:val>
                                            <p:strVal val="1+#ppt_w/2"/>
                                          </p:val>
                                        </p:tav>
                                        <p:tav tm="100000">
                                          <p:val>
                                            <p:strVal val="#ppt_x"/>
                                          </p:val>
                                        </p:tav>
                                      </p:tavLst>
                                    </p:anim>
                                    <p:anim calcmode="lin" valueType="num">
                                      <p:cBhvr>
                                        <p:cTn id="18" dur="1000" fill="hold"/>
                                        <p:tgtEl>
                                          <p:spTgt spid="86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2" presetID="2" grpId="1" fill="hold">
                                  <p:stCondLst>
                                    <p:cond delay="0"/>
                                  </p:stCondLst>
                                  <p:iterate type="el" backwards="0">
                                    <p:tmAbs val="0"/>
                                  </p:iterate>
                                  <p:childTnLst>
                                    <p:set>
                                      <p:cBhvr>
                                        <p:cTn id="22" fill="hold"/>
                                        <p:tgtEl>
                                          <p:spTgt spid="862">
                                            <p:txEl>
                                              <p:pRg st="2" end="2"/>
                                            </p:txEl>
                                          </p:spTgt>
                                        </p:tgtEl>
                                        <p:attrNameLst>
                                          <p:attrName>style.visibility</p:attrName>
                                        </p:attrNameLst>
                                      </p:cBhvr>
                                      <p:to>
                                        <p:strVal val="visible"/>
                                      </p:to>
                                    </p:set>
                                    <p:anim calcmode="lin" valueType="num">
                                      <p:cBhvr>
                                        <p:cTn id="23" dur="1000" fill="hold"/>
                                        <p:tgtEl>
                                          <p:spTgt spid="862">
                                            <p:txEl>
                                              <p:pRg st="2" end="2"/>
                                            </p:txEl>
                                          </p:spTgt>
                                        </p:tgtEl>
                                        <p:attrNameLst>
                                          <p:attrName>ppt_x</p:attrName>
                                        </p:attrNameLst>
                                      </p:cBhvr>
                                      <p:tavLst>
                                        <p:tav tm="0">
                                          <p:val>
                                            <p:strVal val="1+#ppt_w/2"/>
                                          </p:val>
                                        </p:tav>
                                        <p:tav tm="100000">
                                          <p:val>
                                            <p:strVal val="#ppt_x"/>
                                          </p:val>
                                        </p:tav>
                                      </p:tavLst>
                                    </p:anim>
                                    <p:anim calcmode="lin" valueType="num">
                                      <p:cBhvr>
                                        <p:cTn id="24" dur="1000" fill="hold"/>
                                        <p:tgtEl>
                                          <p:spTgt spid="86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2" presetID="2" grpId="1" fill="hold">
                                  <p:stCondLst>
                                    <p:cond delay="0"/>
                                  </p:stCondLst>
                                  <p:iterate type="el" backwards="0">
                                    <p:tmAbs val="0"/>
                                  </p:iterate>
                                  <p:childTnLst>
                                    <p:set>
                                      <p:cBhvr>
                                        <p:cTn id="28" fill="hold"/>
                                        <p:tgtEl>
                                          <p:spTgt spid="862">
                                            <p:txEl>
                                              <p:pRg st="3" end="3"/>
                                            </p:txEl>
                                          </p:spTgt>
                                        </p:tgtEl>
                                        <p:attrNameLst>
                                          <p:attrName>style.visibility</p:attrName>
                                        </p:attrNameLst>
                                      </p:cBhvr>
                                      <p:to>
                                        <p:strVal val="visible"/>
                                      </p:to>
                                    </p:set>
                                    <p:anim calcmode="lin" valueType="num">
                                      <p:cBhvr>
                                        <p:cTn id="29" dur="1000" fill="hold"/>
                                        <p:tgtEl>
                                          <p:spTgt spid="862">
                                            <p:txEl>
                                              <p:pRg st="3" end="3"/>
                                            </p:txEl>
                                          </p:spTgt>
                                        </p:tgtEl>
                                        <p:attrNameLst>
                                          <p:attrName>ppt_x</p:attrName>
                                        </p:attrNameLst>
                                      </p:cBhvr>
                                      <p:tavLst>
                                        <p:tav tm="0">
                                          <p:val>
                                            <p:strVal val="1+#ppt_w/2"/>
                                          </p:val>
                                        </p:tav>
                                        <p:tav tm="100000">
                                          <p:val>
                                            <p:strVal val="#ppt_x"/>
                                          </p:val>
                                        </p:tav>
                                      </p:tavLst>
                                    </p:anim>
                                    <p:anim calcmode="lin" valueType="num">
                                      <p:cBhvr>
                                        <p:cTn id="30" dur="1000" fill="hold"/>
                                        <p:tgtEl>
                                          <p:spTgt spid="86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2" presetID="2" grpId="1" fill="hold">
                                  <p:stCondLst>
                                    <p:cond delay="0"/>
                                  </p:stCondLst>
                                  <p:iterate type="el" backwards="0">
                                    <p:tmAbs val="0"/>
                                  </p:iterate>
                                  <p:childTnLst>
                                    <p:set>
                                      <p:cBhvr>
                                        <p:cTn id="34" fill="hold"/>
                                        <p:tgtEl>
                                          <p:spTgt spid="862">
                                            <p:txEl>
                                              <p:pRg st="4" end="4"/>
                                            </p:txEl>
                                          </p:spTgt>
                                        </p:tgtEl>
                                        <p:attrNameLst>
                                          <p:attrName>style.visibility</p:attrName>
                                        </p:attrNameLst>
                                      </p:cBhvr>
                                      <p:to>
                                        <p:strVal val="visible"/>
                                      </p:to>
                                    </p:set>
                                    <p:anim calcmode="lin" valueType="num">
                                      <p:cBhvr>
                                        <p:cTn id="35" dur="1000" fill="hold"/>
                                        <p:tgtEl>
                                          <p:spTgt spid="862">
                                            <p:txEl>
                                              <p:pRg st="4" end="4"/>
                                            </p:txEl>
                                          </p:spTgt>
                                        </p:tgtEl>
                                        <p:attrNameLst>
                                          <p:attrName>ppt_x</p:attrName>
                                        </p:attrNameLst>
                                      </p:cBhvr>
                                      <p:tavLst>
                                        <p:tav tm="0">
                                          <p:val>
                                            <p:strVal val="1+#ppt_w/2"/>
                                          </p:val>
                                        </p:tav>
                                        <p:tav tm="100000">
                                          <p:val>
                                            <p:strVal val="#ppt_x"/>
                                          </p:val>
                                        </p:tav>
                                      </p:tavLst>
                                    </p:anim>
                                    <p:anim calcmode="lin" valueType="num">
                                      <p:cBhvr>
                                        <p:cTn id="36" dur="1000" fill="hold"/>
                                        <p:tgtEl>
                                          <p:spTgt spid="86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2" presetID="2" grpId="1" fill="hold">
                                  <p:stCondLst>
                                    <p:cond delay="0"/>
                                  </p:stCondLst>
                                  <p:iterate type="el" backwards="0">
                                    <p:tmAbs val="0"/>
                                  </p:iterate>
                                  <p:childTnLst>
                                    <p:set>
                                      <p:cBhvr>
                                        <p:cTn id="40" fill="hold"/>
                                        <p:tgtEl>
                                          <p:spTgt spid="862">
                                            <p:txEl>
                                              <p:pRg st="5" end="5"/>
                                            </p:txEl>
                                          </p:spTgt>
                                        </p:tgtEl>
                                        <p:attrNameLst>
                                          <p:attrName>style.visibility</p:attrName>
                                        </p:attrNameLst>
                                      </p:cBhvr>
                                      <p:to>
                                        <p:strVal val="visible"/>
                                      </p:to>
                                    </p:set>
                                    <p:anim calcmode="lin" valueType="num">
                                      <p:cBhvr>
                                        <p:cTn id="41" dur="1000" fill="hold"/>
                                        <p:tgtEl>
                                          <p:spTgt spid="862">
                                            <p:txEl>
                                              <p:pRg st="5" end="5"/>
                                            </p:txEl>
                                          </p:spTgt>
                                        </p:tgtEl>
                                        <p:attrNameLst>
                                          <p:attrName>ppt_x</p:attrName>
                                        </p:attrNameLst>
                                      </p:cBhvr>
                                      <p:tavLst>
                                        <p:tav tm="0">
                                          <p:val>
                                            <p:strVal val="1+#ppt_w/2"/>
                                          </p:val>
                                        </p:tav>
                                        <p:tav tm="100000">
                                          <p:val>
                                            <p:strVal val="#ppt_x"/>
                                          </p:val>
                                        </p:tav>
                                      </p:tavLst>
                                    </p:anim>
                                    <p:anim calcmode="lin" valueType="num">
                                      <p:cBhvr>
                                        <p:cTn id="42" dur="1000" fill="hold"/>
                                        <p:tgtEl>
                                          <p:spTgt spid="86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2" presetID="2" grpId="1" fill="hold">
                                  <p:stCondLst>
                                    <p:cond delay="0"/>
                                  </p:stCondLst>
                                  <p:iterate type="el" backwards="0">
                                    <p:tmAbs val="0"/>
                                  </p:iterate>
                                  <p:childTnLst>
                                    <p:set>
                                      <p:cBhvr>
                                        <p:cTn id="46" fill="hold"/>
                                        <p:tgtEl>
                                          <p:spTgt spid="862">
                                            <p:txEl>
                                              <p:pRg st="6" end="6"/>
                                            </p:txEl>
                                          </p:spTgt>
                                        </p:tgtEl>
                                        <p:attrNameLst>
                                          <p:attrName>style.visibility</p:attrName>
                                        </p:attrNameLst>
                                      </p:cBhvr>
                                      <p:to>
                                        <p:strVal val="visible"/>
                                      </p:to>
                                    </p:set>
                                    <p:anim calcmode="lin" valueType="num">
                                      <p:cBhvr>
                                        <p:cTn id="47" dur="1000" fill="hold"/>
                                        <p:tgtEl>
                                          <p:spTgt spid="862">
                                            <p:txEl>
                                              <p:pRg st="6" end="6"/>
                                            </p:txEl>
                                          </p:spTgt>
                                        </p:tgtEl>
                                        <p:attrNameLst>
                                          <p:attrName>ppt_x</p:attrName>
                                        </p:attrNameLst>
                                      </p:cBhvr>
                                      <p:tavLst>
                                        <p:tav tm="0">
                                          <p:val>
                                            <p:strVal val="1+#ppt_w/2"/>
                                          </p:val>
                                        </p:tav>
                                        <p:tav tm="100000">
                                          <p:val>
                                            <p:strVal val="#ppt_x"/>
                                          </p:val>
                                        </p:tav>
                                      </p:tavLst>
                                    </p:anim>
                                    <p:anim calcmode="lin" valueType="num">
                                      <p:cBhvr>
                                        <p:cTn id="48" dur="1000" fill="hold"/>
                                        <p:tgtEl>
                                          <p:spTgt spid="86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2" presetID="2" grpId="1" fill="hold">
                                  <p:stCondLst>
                                    <p:cond delay="0"/>
                                  </p:stCondLst>
                                  <p:iterate type="el" backwards="0">
                                    <p:tmAbs val="0"/>
                                  </p:iterate>
                                  <p:childTnLst>
                                    <p:set>
                                      <p:cBhvr>
                                        <p:cTn id="52" fill="hold"/>
                                        <p:tgtEl>
                                          <p:spTgt spid="862">
                                            <p:txEl>
                                              <p:pRg st="7" end="7"/>
                                            </p:txEl>
                                          </p:spTgt>
                                        </p:tgtEl>
                                        <p:attrNameLst>
                                          <p:attrName>style.visibility</p:attrName>
                                        </p:attrNameLst>
                                      </p:cBhvr>
                                      <p:to>
                                        <p:strVal val="visible"/>
                                      </p:to>
                                    </p:set>
                                    <p:anim calcmode="lin" valueType="num">
                                      <p:cBhvr>
                                        <p:cTn id="53" dur="1000" fill="hold"/>
                                        <p:tgtEl>
                                          <p:spTgt spid="862">
                                            <p:txEl>
                                              <p:pRg st="7" end="7"/>
                                            </p:txEl>
                                          </p:spTgt>
                                        </p:tgtEl>
                                        <p:attrNameLst>
                                          <p:attrName>ppt_x</p:attrName>
                                        </p:attrNameLst>
                                      </p:cBhvr>
                                      <p:tavLst>
                                        <p:tav tm="0">
                                          <p:val>
                                            <p:strVal val="1+#ppt_w/2"/>
                                          </p:val>
                                        </p:tav>
                                        <p:tav tm="100000">
                                          <p:val>
                                            <p:strVal val="#ppt_x"/>
                                          </p:val>
                                        </p:tav>
                                      </p:tavLst>
                                    </p:anim>
                                    <p:anim calcmode="lin" valueType="num">
                                      <p:cBhvr>
                                        <p:cTn id="54" dur="1000" fill="hold"/>
                                        <p:tgtEl>
                                          <p:spTgt spid="86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62" grpId="1"/>
    </p:bldLst>
  </p:timing>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5" name="Thoughts or questions?"/>
          <p:cNvSpPr txBox="1"/>
          <p:nvPr/>
        </p:nvSpPr>
        <p:spPr>
          <a:xfrm>
            <a:off x="686567" y="6057900"/>
            <a:ext cx="23010866"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Thoughts or questions?</a:t>
            </a:r>
          </a:p>
        </p:txBody>
      </p:sp>
      <p:pic>
        <p:nvPicPr>
          <p:cNvPr id="866" name="Logo small.png" descr="Logo small.png"/>
          <p:cNvPicPr>
            <a:picLocks noChangeAspect="1"/>
          </p:cNvPicPr>
          <p:nvPr/>
        </p:nvPicPr>
        <p:blipFill>
          <a:blip r:embed="rId2">
            <a:extLst/>
          </a:blip>
          <a:stretch>
            <a:fillRect/>
          </a:stretch>
        </p:blipFill>
        <p:spPr>
          <a:xfrm>
            <a:off x="11363771" y="11829125"/>
            <a:ext cx="1656458" cy="1600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79" name="Group"/>
          <p:cNvGrpSpPr/>
          <p:nvPr/>
        </p:nvGrpSpPr>
        <p:grpSpPr>
          <a:xfrm>
            <a:off x="-3204823" y="-4675223"/>
            <a:ext cx="30793647" cy="26766777"/>
            <a:chOff x="0" y="0"/>
            <a:chExt cx="30793645" cy="26766775"/>
          </a:xfrm>
        </p:grpSpPr>
        <p:sp>
          <p:nvSpPr>
            <p:cNvPr id="868" name="Circle"/>
            <p:cNvSpPr/>
            <p:nvPr/>
          </p:nvSpPr>
          <p:spPr>
            <a:xfrm>
              <a:off x="8332806" y="5815333"/>
              <a:ext cx="14103503" cy="14103503"/>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869" name="Shape"/>
            <p:cNvSpPr/>
            <p:nvPr/>
          </p:nvSpPr>
          <p:spPr>
            <a:xfrm rot="7200000">
              <a:off x="14894352" y="5162603"/>
              <a:ext cx="8548261" cy="9563217"/>
            </a:xfrm>
            <a:custGeom>
              <a:avLst/>
              <a:gdLst/>
              <a:ahLst/>
              <a:cxnLst>
                <a:cxn ang="0">
                  <a:pos x="wd2" y="hd2"/>
                </a:cxn>
                <a:cxn ang="5400000">
                  <a:pos x="wd2" y="hd2"/>
                </a:cxn>
                <a:cxn ang="10800000">
                  <a:pos x="wd2" y="hd2"/>
                </a:cxn>
                <a:cxn ang="16200000">
                  <a:pos x="wd2" y="hd2"/>
                </a:cxn>
              </a:cxnLst>
              <a:rect l="0" t="0" r="r" b="b"/>
              <a:pathLst>
                <a:path w="21437" h="21487" fill="norm" stroke="1" extrusionOk="0">
                  <a:moveTo>
                    <a:pt x="19" y="3610"/>
                  </a:moveTo>
                  <a:cubicBezTo>
                    <a:pt x="4525" y="1076"/>
                    <a:pt x="8025" y="136"/>
                    <a:pt x="11273" y="14"/>
                  </a:cubicBezTo>
                  <a:cubicBezTo>
                    <a:pt x="14656" y="-113"/>
                    <a:pt x="17739" y="641"/>
                    <a:pt x="21437" y="1578"/>
                  </a:cubicBezTo>
                  <a:cubicBezTo>
                    <a:pt x="15405" y="4093"/>
                    <a:pt x="12152" y="7893"/>
                    <a:pt x="10472" y="11701"/>
                  </a:cubicBezTo>
                  <a:cubicBezTo>
                    <a:pt x="8844" y="15390"/>
                    <a:pt x="8706" y="19062"/>
                    <a:pt x="8862" y="21487"/>
                  </a:cubicBezTo>
                  <a:cubicBezTo>
                    <a:pt x="6616" y="19618"/>
                    <a:pt x="4388" y="17939"/>
                    <a:pt x="2696" y="15315"/>
                  </a:cubicBezTo>
                  <a:cubicBezTo>
                    <a:pt x="992" y="12672"/>
                    <a:pt x="-163" y="9116"/>
                    <a:pt x="19" y="3610"/>
                  </a:cubicBezTo>
                  <a:close/>
                </a:path>
              </a:pathLst>
            </a:custGeom>
            <a:solidFill>
              <a:srgbClr val="C2B158"/>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870" name="Shape"/>
            <p:cNvSpPr/>
            <p:nvPr/>
          </p:nvSpPr>
          <p:spPr>
            <a:xfrm rot="14400000">
              <a:off x="11590990" y="12634103"/>
              <a:ext cx="8802080" cy="9743146"/>
            </a:xfrm>
            <a:custGeom>
              <a:avLst/>
              <a:gdLst/>
              <a:ahLst/>
              <a:cxnLst>
                <a:cxn ang="0">
                  <a:pos x="wd2" y="hd2"/>
                </a:cxn>
                <a:cxn ang="5400000">
                  <a:pos x="wd2" y="hd2"/>
                </a:cxn>
                <a:cxn ang="10800000">
                  <a:pos x="wd2" y="hd2"/>
                </a:cxn>
                <a:cxn ang="16200000">
                  <a:pos x="wd2" y="hd2"/>
                </a:cxn>
              </a:cxnLst>
              <a:rect l="0" t="0" r="r" b="b"/>
              <a:pathLst>
                <a:path w="21565" h="21529" fill="norm" stroke="1" extrusionOk="0">
                  <a:moveTo>
                    <a:pt x="1" y="3573"/>
                  </a:moveTo>
                  <a:cubicBezTo>
                    <a:pt x="4649" y="1003"/>
                    <a:pt x="8253" y="82"/>
                    <a:pt x="11584" y="5"/>
                  </a:cubicBezTo>
                  <a:cubicBezTo>
                    <a:pt x="14915" y="-71"/>
                    <a:pt x="17951" y="699"/>
                    <a:pt x="21565" y="1649"/>
                  </a:cubicBezTo>
                  <a:cubicBezTo>
                    <a:pt x="15590" y="4079"/>
                    <a:pt x="12309" y="7859"/>
                    <a:pt x="10612" y="11687"/>
                  </a:cubicBezTo>
                  <a:cubicBezTo>
                    <a:pt x="8976" y="15376"/>
                    <a:pt x="8834" y="19066"/>
                    <a:pt x="9008" y="21529"/>
                  </a:cubicBezTo>
                  <a:cubicBezTo>
                    <a:pt x="6774" y="19633"/>
                    <a:pt x="4551" y="17939"/>
                    <a:pt x="2845" y="15299"/>
                  </a:cubicBezTo>
                  <a:cubicBezTo>
                    <a:pt x="1147" y="12670"/>
                    <a:pt x="-35" y="9124"/>
                    <a:pt x="1" y="3573"/>
                  </a:cubicBezTo>
                  <a:close/>
                </a:path>
              </a:pathLst>
            </a:custGeom>
            <a:solidFill>
              <a:srgbClr val="A582B5"/>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871" name="Shape"/>
            <p:cNvSpPr/>
            <p:nvPr/>
          </p:nvSpPr>
          <p:spPr>
            <a:xfrm>
              <a:off x="6705775" y="6182206"/>
              <a:ext cx="8677345" cy="9577153"/>
            </a:xfrm>
            <a:custGeom>
              <a:avLst/>
              <a:gdLst/>
              <a:ahLst/>
              <a:cxnLst>
                <a:cxn ang="0">
                  <a:pos x="wd2" y="hd2"/>
                </a:cxn>
                <a:cxn ang="5400000">
                  <a:pos x="wd2" y="hd2"/>
                </a:cxn>
                <a:cxn ang="10800000">
                  <a:pos x="wd2" y="hd2"/>
                </a:cxn>
                <a:cxn ang="16200000">
                  <a:pos x="wd2" y="hd2"/>
                </a:cxn>
              </a:cxnLst>
              <a:rect l="0" t="0" r="r" b="b"/>
              <a:pathLst>
                <a:path w="21487" h="21592" fill="norm" stroke="1" extrusionOk="0">
                  <a:moveTo>
                    <a:pt x="9" y="3839"/>
                  </a:moveTo>
                  <a:cubicBezTo>
                    <a:pt x="4819" y="981"/>
                    <a:pt x="8689" y="10"/>
                    <a:pt x="12258" y="0"/>
                  </a:cubicBezTo>
                  <a:cubicBezTo>
                    <a:pt x="15341" y="-8"/>
                    <a:pt x="18143" y="754"/>
                    <a:pt x="21487" y="1647"/>
                  </a:cubicBezTo>
                  <a:cubicBezTo>
                    <a:pt x="15340" y="4085"/>
                    <a:pt x="12021" y="8001"/>
                    <a:pt x="10328" y="11929"/>
                  </a:cubicBezTo>
                  <a:cubicBezTo>
                    <a:pt x="8755" y="15580"/>
                    <a:pt x="8604" y="19213"/>
                    <a:pt x="8729" y="21592"/>
                  </a:cubicBezTo>
                  <a:cubicBezTo>
                    <a:pt x="6593" y="19793"/>
                    <a:pt x="4474" y="18182"/>
                    <a:pt x="2829" y="15663"/>
                  </a:cubicBezTo>
                  <a:cubicBezTo>
                    <a:pt x="1092" y="13004"/>
                    <a:pt x="-113" y="9410"/>
                    <a:pt x="9" y="3839"/>
                  </a:cubicBezTo>
                  <a:close/>
                </a:path>
              </a:pathLst>
            </a:custGeom>
            <a:solidFill>
              <a:srgbClr val="68B2C0"/>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872" name="green"/>
            <p:cNvSpPr/>
            <p:nvPr/>
          </p:nvSpPr>
          <p:spPr>
            <a:xfrm>
              <a:off x="6709688" y="31902"/>
              <a:ext cx="17327792" cy="7839603"/>
            </a:xfrm>
            <a:custGeom>
              <a:avLst/>
              <a:gdLst/>
              <a:ahLst/>
              <a:cxnLst>
                <a:cxn ang="0">
                  <a:pos x="wd2" y="hd2"/>
                </a:cxn>
                <a:cxn ang="5400000">
                  <a:pos x="wd2" y="hd2"/>
                </a:cxn>
                <a:cxn ang="10800000">
                  <a:pos x="wd2" y="hd2"/>
                </a:cxn>
                <a:cxn ang="16200000">
                  <a:pos x="wd2" y="hd2"/>
                </a:cxn>
              </a:cxnLst>
              <a:rect l="0" t="0" r="r" b="b"/>
              <a:pathLst>
                <a:path w="21600" h="21571" fill="norm" stroke="1" extrusionOk="0">
                  <a:moveTo>
                    <a:pt x="0" y="21571"/>
                  </a:moveTo>
                  <a:cubicBezTo>
                    <a:pt x="560" y="9302"/>
                    <a:pt x="5245" y="-29"/>
                    <a:pt x="10832" y="1"/>
                  </a:cubicBezTo>
                  <a:cubicBezTo>
                    <a:pt x="16385" y="30"/>
                    <a:pt x="21032" y="9308"/>
                    <a:pt x="21600" y="21501"/>
                  </a:cubicBezTo>
                  <a:cubicBezTo>
                    <a:pt x="20176" y="19201"/>
                    <a:pt x="18518" y="17705"/>
                    <a:pt x="16772" y="17144"/>
                  </a:cubicBezTo>
                  <a:cubicBezTo>
                    <a:pt x="14744" y="16493"/>
                    <a:pt x="12673" y="17125"/>
                    <a:pt x="10801" y="18965"/>
                  </a:cubicBezTo>
                  <a:cubicBezTo>
                    <a:pt x="8754" y="16952"/>
                    <a:pt x="6474" y="16394"/>
                    <a:pt x="4277" y="17370"/>
                  </a:cubicBezTo>
                  <a:cubicBezTo>
                    <a:pt x="2728" y="18057"/>
                    <a:pt x="1268" y="19492"/>
                    <a:pt x="0" y="21571"/>
                  </a:cubicBezTo>
                  <a:close/>
                </a:path>
              </a:pathLst>
            </a:custGeom>
            <a:solidFill>
              <a:srgbClr val="477B3A"/>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873" name="red"/>
            <p:cNvSpPr/>
            <p:nvPr/>
          </p:nvSpPr>
          <p:spPr>
            <a:xfrm rot="7200000">
              <a:off x="14423900" y="13435028"/>
              <a:ext cx="17345316" cy="7761341"/>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0" y="21598"/>
                  </a:moveTo>
                  <a:cubicBezTo>
                    <a:pt x="614" y="9299"/>
                    <a:pt x="5267" y="-2"/>
                    <a:pt x="10805" y="0"/>
                  </a:cubicBezTo>
                  <a:cubicBezTo>
                    <a:pt x="16329" y="1"/>
                    <a:pt x="20973" y="9263"/>
                    <a:pt x="21600" y="21528"/>
                  </a:cubicBezTo>
                  <a:cubicBezTo>
                    <a:pt x="20152" y="19236"/>
                    <a:pt x="18478" y="17756"/>
                    <a:pt x="16720" y="17214"/>
                  </a:cubicBezTo>
                  <a:cubicBezTo>
                    <a:pt x="14666" y="16580"/>
                    <a:pt x="12575" y="17243"/>
                    <a:pt x="10681" y="19128"/>
                  </a:cubicBezTo>
                  <a:cubicBezTo>
                    <a:pt x="8649" y="17241"/>
                    <a:pt x="6413" y="16724"/>
                    <a:pt x="4251" y="17641"/>
                  </a:cubicBezTo>
                  <a:cubicBezTo>
                    <a:pt x="2726" y="18288"/>
                    <a:pt x="1279" y="19635"/>
                    <a:pt x="0" y="21598"/>
                  </a:cubicBezTo>
                  <a:close/>
                </a:path>
              </a:pathLst>
            </a:custGeom>
            <a:solidFill>
              <a:srgbClr val="98403D"/>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874" name="blue"/>
            <p:cNvSpPr/>
            <p:nvPr/>
          </p:nvSpPr>
          <p:spPr>
            <a:xfrm rot="14400000">
              <a:off x="-966372" y="13437288"/>
              <a:ext cx="17323723" cy="7770116"/>
            </a:xfrm>
            <a:custGeom>
              <a:avLst/>
              <a:gdLst/>
              <a:ahLst/>
              <a:cxnLst>
                <a:cxn ang="0">
                  <a:pos x="wd2" y="hd2"/>
                </a:cxn>
                <a:cxn ang="5400000">
                  <a:pos x="wd2" y="hd2"/>
                </a:cxn>
                <a:cxn ang="10800000">
                  <a:pos x="wd2" y="hd2"/>
                </a:cxn>
                <a:cxn ang="16200000">
                  <a:pos x="wd2" y="hd2"/>
                </a:cxn>
              </a:cxnLst>
              <a:rect l="0" t="0" r="r" b="b"/>
              <a:pathLst>
                <a:path w="21600" h="21580" fill="norm" stroke="1" extrusionOk="0">
                  <a:moveTo>
                    <a:pt x="0" y="21580"/>
                  </a:moveTo>
                  <a:cubicBezTo>
                    <a:pt x="602" y="9315"/>
                    <a:pt x="5249" y="21"/>
                    <a:pt x="10788" y="1"/>
                  </a:cubicBezTo>
                  <a:cubicBezTo>
                    <a:pt x="16312" y="-20"/>
                    <a:pt x="20964" y="9195"/>
                    <a:pt x="21600" y="21419"/>
                  </a:cubicBezTo>
                  <a:cubicBezTo>
                    <a:pt x="20145" y="19258"/>
                    <a:pt x="18488" y="17868"/>
                    <a:pt x="16754" y="17355"/>
                  </a:cubicBezTo>
                  <a:cubicBezTo>
                    <a:pt x="14750" y="16763"/>
                    <a:pt x="12711" y="17359"/>
                    <a:pt x="10844" y="19085"/>
                  </a:cubicBezTo>
                  <a:cubicBezTo>
                    <a:pt x="8770" y="17097"/>
                    <a:pt x="6474" y="16552"/>
                    <a:pt x="4259" y="17523"/>
                  </a:cubicBezTo>
                  <a:cubicBezTo>
                    <a:pt x="2727" y="18193"/>
                    <a:pt x="1276" y="19576"/>
                    <a:pt x="0" y="21580"/>
                  </a:cubicBezTo>
                  <a:close/>
                </a:path>
              </a:pathLst>
            </a:custGeom>
            <a:solidFill>
              <a:srgbClr val="37547E"/>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875" name="teachability"/>
            <p:cNvSpPr/>
            <p:nvPr/>
          </p:nvSpPr>
          <p:spPr>
            <a:xfrm>
              <a:off x="6656666" y="0"/>
              <a:ext cx="17418327" cy="17418325"/>
            </a:xfrm>
            <a:prstGeom prst="ellipse">
              <a:avLst/>
            </a:prstGeom>
            <a:noFill/>
            <a:ln w="1524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876" name="discipline"/>
            <p:cNvSpPr/>
            <p:nvPr/>
          </p:nvSpPr>
          <p:spPr>
            <a:xfrm>
              <a:off x="10197142" y="6164152"/>
              <a:ext cx="17418327" cy="17418325"/>
            </a:xfrm>
            <a:prstGeom prst="ellipse">
              <a:avLst/>
            </a:prstGeom>
            <a:noFill/>
            <a:ln w="1524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877" name="humility"/>
            <p:cNvSpPr/>
            <p:nvPr/>
          </p:nvSpPr>
          <p:spPr>
            <a:xfrm>
              <a:off x="3173001" y="6169458"/>
              <a:ext cx="17418327" cy="17418325"/>
            </a:xfrm>
            <a:prstGeom prst="ellipse">
              <a:avLst/>
            </a:prstGeom>
            <a:noFill/>
            <a:ln w="152400" cap="flat">
              <a:solidFill>
                <a:srgbClr val="FFFFFF"/>
              </a:solidFill>
              <a:prstDash val="solid"/>
              <a:miter lim="400000"/>
            </a:ln>
            <a:effectLst>
              <a:outerShdw sx="100000" sy="100000" kx="0" ky="0" algn="b" rotWithShape="0" blurRad="127000" dist="25400" dir="16200000">
                <a:srgbClr val="000000">
                  <a:alpha val="29951"/>
                </a:srgbClr>
              </a:outerShdw>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878" name="Circle"/>
            <p:cNvSpPr/>
            <p:nvPr/>
          </p:nvSpPr>
          <p:spPr>
            <a:xfrm>
              <a:off x="6222115" y="3704643"/>
              <a:ext cx="18324887" cy="18324887"/>
            </a:xfrm>
            <a:prstGeom prst="ellipse">
              <a:avLst/>
            </a:prstGeom>
            <a:gradFill flip="none" rotWithShape="1">
              <a:gsLst>
                <a:gs pos="0">
                  <a:srgbClr val="FFFFFF"/>
                </a:gs>
                <a:gs pos="59945">
                  <a:srgbClr val="FFFFFF">
                    <a:alpha val="50000"/>
                  </a:srgbClr>
                </a:gs>
                <a:gs pos="100000">
                  <a:srgbClr val="FFFFFF">
                    <a:alpha val="0"/>
                  </a:srgbClr>
                </a:gs>
              </a:gsLst>
              <a:path path="shape">
                <a:fillToRect l="50000" t="50000" r="50000" b="50000"/>
              </a:path>
            </a:gra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grpSp>
      <p:sp>
        <p:nvSpPr>
          <p:cNvPr id="880" name="On earth as it is in heaven"/>
          <p:cNvSpPr txBox="1"/>
          <p:nvPr/>
        </p:nvSpPr>
        <p:spPr>
          <a:xfrm>
            <a:off x="7476942" y="5262656"/>
            <a:ext cx="9430116" cy="572262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lnSpc>
                <a:spcPct val="80000"/>
              </a:lnSpc>
              <a:defRPr sz="13600">
                <a:latin typeface="Mulish ExtraLight Black"/>
                <a:ea typeface="Mulish ExtraLight Black"/>
                <a:cs typeface="Mulish ExtraLight Black"/>
                <a:sym typeface="Mulish ExtraLight Black"/>
              </a:defRPr>
            </a:pPr>
            <a:r>
              <a:t>On earth as it is</a:t>
            </a:r>
            <a:br/>
            <a:r>
              <a:t>in heaven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2" name="Square"/>
          <p:cNvSpPr/>
          <p:nvPr/>
        </p:nvSpPr>
        <p:spPr>
          <a:xfrm>
            <a:off x="11239500" y="11633429"/>
            <a:ext cx="1905000" cy="1905001"/>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grpSp>
        <p:nvGrpSpPr>
          <p:cNvPr id="885" name="Group"/>
          <p:cNvGrpSpPr/>
          <p:nvPr/>
        </p:nvGrpSpPr>
        <p:grpSpPr>
          <a:xfrm>
            <a:off x="-11848" y="4462222"/>
            <a:ext cx="24407697" cy="9276161"/>
            <a:chOff x="0" y="0"/>
            <a:chExt cx="24407696" cy="9276161"/>
          </a:xfrm>
        </p:grpSpPr>
        <p:sp>
          <p:nvSpPr>
            <p:cNvPr id="883" name="Rectangle"/>
            <p:cNvSpPr/>
            <p:nvPr/>
          </p:nvSpPr>
          <p:spPr>
            <a:xfrm>
              <a:off x="0" y="6971253"/>
              <a:ext cx="24407697" cy="2304909"/>
            </a:xfrm>
            <a:prstGeom prst="rect">
              <a:avLst/>
            </a:prstGeom>
            <a:solidFill>
              <a:srgbClr val="000000"/>
            </a:solidFill>
            <a:ln w="12700" cap="flat">
              <a:noFill/>
              <a:miter lim="400000"/>
            </a:ln>
            <a:effectLst/>
          </p:spPr>
          <p:txBody>
            <a:bodyPr wrap="square" lIns="38100" tIns="38100" rIns="38100" bIns="38100" numCol="1" anchor="ctr">
              <a:noAutofit/>
            </a:bodyP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884" name="Rectangle"/>
            <p:cNvSpPr/>
            <p:nvPr/>
          </p:nvSpPr>
          <p:spPr>
            <a:xfrm>
              <a:off x="0" y="0"/>
              <a:ext cx="24407697" cy="6986186"/>
            </a:xfrm>
            <a:prstGeom prst="rect">
              <a:avLst/>
            </a:prstGeom>
            <a:gradFill flip="none" rotWithShape="1">
              <a:gsLst>
                <a:gs pos="0">
                  <a:srgbClr val="FFFFFF"/>
                </a:gs>
                <a:gs pos="100000">
                  <a:srgbClr val="000000"/>
                </a:gs>
              </a:gsLst>
              <a:lin ang="5400000" scaled="0"/>
            </a:gradFill>
            <a:ln w="12700" cap="flat">
              <a:noFill/>
              <a:miter lim="400000"/>
            </a:ln>
            <a:effectLst/>
          </p:spPr>
          <p:txBody>
            <a:bodyPr wrap="square" lIns="38100" tIns="38100" rIns="38100" bIns="38100" numCol="1" anchor="ctr">
              <a:noAutofit/>
            </a:bodyP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grpSp>
      <p:sp>
        <p:nvSpPr>
          <p:cNvPr id="886" name="Our Father in the heavens…"/>
          <p:cNvSpPr txBox="1"/>
          <p:nvPr/>
        </p:nvSpPr>
        <p:spPr>
          <a:xfrm>
            <a:off x="221867" y="2317750"/>
            <a:ext cx="23940266" cy="10401301"/>
          </a:xfrm>
          <a:prstGeom prst="rect">
            <a:avLst/>
          </a:prstGeom>
          <a:ln w="12700">
            <a:miter lim="400000"/>
          </a:ln>
          <a:effectLst>
            <a:outerShdw sx="100000" sy="100000" kx="0" ky="0" algn="b" rotWithShape="0" blurRad="25400" dist="25400" dir="0">
              <a:srgbClr val="FFFFFF">
                <a:alpha val="50000"/>
              </a:srgbClr>
            </a:outerShdw>
          </a:effectLst>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lnSpc>
                <a:spcPct val="100000"/>
              </a:lnSpc>
              <a:spcBef>
                <a:spcPts val="4800"/>
              </a:spcBef>
              <a:defRPr sz="6000">
                <a:solidFill>
                  <a:srgbClr val="009051"/>
                </a:solidFill>
                <a:latin typeface="Mulish ExtraLight Bold"/>
                <a:ea typeface="Mulish ExtraLight Bold"/>
                <a:cs typeface="Mulish ExtraLight Bold"/>
                <a:sym typeface="Mulish ExtraLight Bold"/>
              </a:defRPr>
            </a:pPr>
            <a:r>
              <a:t>Our Father in the heavens</a:t>
            </a:r>
          </a:p>
          <a:p>
            <a:pPr algn="ctr" defTabSz="2438339">
              <a:lnSpc>
                <a:spcPct val="100000"/>
              </a:lnSpc>
              <a:spcBef>
                <a:spcPts val="4800"/>
              </a:spcBef>
              <a:defRPr sz="6000">
                <a:solidFill>
                  <a:srgbClr val="009051"/>
                </a:solidFill>
                <a:latin typeface="Mulish ExtraLight Bold"/>
                <a:ea typeface="Mulish ExtraLight Bold"/>
                <a:cs typeface="Mulish ExtraLight Bold"/>
                <a:sym typeface="Mulish ExtraLight Bold"/>
              </a:defRPr>
            </a:pPr>
            <a:r>
              <a:t>Your name be honoured</a:t>
            </a:r>
          </a:p>
          <a:p>
            <a:pPr algn="ctr" defTabSz="2438339">
              <a:lnSpc>
                <a:spcPct val="100000"/>
              </a:lnSpc>
              <a:spcBef>
                <a:spcPts val="4800"/>
              </a:spcBef>
              <a:defRPr sz="6000">
                <a:solidFill>
                  <a:srgbClr val="009051"/>
                </a:solidFill>
                <a:latin typeface="Mulish ExtraLight Bold"/>
                <a:ea typeface="Mulish ExtraLight Bold"/>
                <a:cs typeface="Mulish ExtraLight Bold"/>
                <a:sym typeface="Mulish ExtraLight Bold"/>
              </a:defRPr>
            </a:pPr>
            <a:r>
              <a:t>Your Kingdom come, your will be done, on earth as it is in heaven</a:t>
            </a:r>
          </a:p>
          <a:p>
            <a:pPr algn="ctr" defTabSz="2438339">
              <a:lnSpc>
                <a:spcPct val="100000"/>
              </a:lnSpc>
              <a:spcBef>
                <a:spcPts val="4800"/>
              </a:spcBef>
              <a:defRPr sz="6000">
                <a:solidFill>
                  <a:srgbClr val="009051"/>
                </a:solidFill>
                <a:latin typeface="Mulish ExtraLight Bold"/>
                <a:ea typeface="Mulish ExtraLight Bold"/>
                <a:cs typeface="Mulish ExtraLight Bold"/>
                <a:sym typeface="Mulish ExtraLight Bold"/>
              </a:defRPr>
            </a:pPr>
            <a:r>
              <a:t>Give us today what we need for today</a:t>
            </a:r>
          </a:p>
          <a:p>
            <a:pPr algn="ctr" defTabSz="2438339">
              <a:lnSpc>
                <a:spcPct val="100000"/>
              </a:lnSpc>
              <a:spcBef>
                <a:spcPts val="4800"/>
              </a:spcBef>
              <a:defRPr sz="6000">
                <a:solidFill>
                  <a:srgbClr val="009051"/>
                </a:solidFill>
                <a:latin typeface="Mulish ExtraLight Bold"/>
                <a:ea typeface="Mulish ExtraLight Bold"/>
                <a:cs typeface="Mulish ExtraLight Bold"/>
                <a:sym typeface="Mulish ExtraLight Bold"/>
              </a:defRPr>
            </a:pPr>
            <a:r>
              <a:t>Forgive us as we forgive others</a:t>
            </a:r>
          </a:p>
          <a:p>
            <a:pPr algn="ctr" defTabSz="2438339">
              <a:lnSpc>
                <a:spcPct val="100000"/>
              </a:lnSpc>
              <a:spcBef>
                <a:spcPts val="4800"/>
              </a:spcBef>
              <a:defRPr sz="6000">
                <a:solidFill>
                  <a:srgbClr val="009051"/>
                </a:solidFill>
                <a:latin typeface="Mulish ExtraLight Bold"/>
                <a:ea typeface="Mulish ExtraLight Bold"/>
                <a:cs typeface="Mulish ExtraLight Bold"/>
                <a:sym typeface="Mulish ExtraLight Bold"/>
              </a:defRPr>
            </a:pPr>
            <a:r>
              <a:t>Lead us away from temptation</a:t>
            </a:r>
          </a:p>
          <a:p>
            <a:pPr algn="ctr" defTabSz="2438339">
              <a:lnSpc>
                <a:spcPct val="100000"/>
              </a:lnSpc>
              <a:spcBef>
                <a:spcPts val="4800"/>
              </a:spcBef>
              <a:defRPr sz="6000">
                <a:solidFill>
                  <a:srgbClr val="009051"/>
                </a:solidFill>
                <a:latin typeface="Mulish ExtraLight Bold"/>
                <a:ea typeface="Mulish ExtraLight Bold"/>
                <a:cs typeface="Mulish ExtraLight Bold"/>
                <a:sym typeface="Mulish ExtraLight Bold"/>
              </a:defRPr>
            </a:pPr>
            <a:r>
              <a:t>Rescue us from evil</a:t>
            </a:r>
          </a:p>
        </p:txBody>
      </p:sp>
      <p:sp>
        <p:nvSpPr>
          <p:cNvPr id="887" name="Lord, teach us to pray…"/>
          <p:cNvSpPr txBox="1"/>
          <p:nvPr/>
        </p:nvSpPr>
        <p:spPr>
          <a:xfrm>
            <a:off x="1619767" y="323999"/>
            <a:ext cx="21144467"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Lord, teach us to pray…</a:t>
            </a:r>
          </a:p>
        </p:txBody>
      </p:sp>
      <p:pic>
        <p:nvPicPr>
          <p:cNvPr id="888" name="Logo small.png" descr="Logo small.png"/>
          <p:cNvPicPr>
            <a:picLocks noChangeAspect="1"/>
          </p:cNvPicPr>
          <p:nvPr/>
        </p:nvPicPr>
        <p:blipFill>
          <a:blip r:embed="rId2">
            <a:extLst/>
          </a:blip>
          <a:stretch>
            <a:fillRect/>
          </a:stretch>
        </p:blipFill>
        <p:spPr>
          <a:xfrm>
            <a:off x="22343581" y="323999"/>
            <a:ext cx="1656458" cy="16002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886"/>
                                        </p:tgtEl>
                                        <p:attrNameLst>
                                          <p:attrName>style.visibility</p:attrName>
                                        </p:attrNameLst>
                                      </p:cBhvr>
                                      <p:to>
                                        <p:strVal val="visible"/>
                                      </p:to>
                                    </p:set>
                                    <p:animEffect filter="fade" transition="in">
                                      <p:cBhvr>
                                        <p:cTn id="7" dur="3000"/>
                                        <p:tgtEl>
                                          <p:spTgt spid="88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885"/>
                                        </p:tgtEl>
                                        <p:attrNameLst>
                                          <p:attrName>style.visibility</p:attrName>
                                        </p:attrNameLst>
                                      </p:cBhvr>
                                      <p:to>
                                        <p:strVal val="visible"/>
                                      </p:to>
                                    </p:set>
                                    <p:animEffect filter="fade" transition="in">
                                      <p:cBhvr>
                                        <p:cTn id="12" dur="3000"/>
                                        <p:tgtEl>
                                          <p:spTgt spid="885"/>
                                        </p:tgtEl>
                                      </p:cBhvr>
                                    </p:animEffect>
                                  </p:childTnLst>
                                </p:cTn>
                              </p:par>
                            </p:childTnLst>
                          </p:cTn>
                        </p:par>
                      </p:childTnLst>
                    </p:cTn>
                  </p:par>
                  <p:par>
                    <p:cTn id="13" fill="hold">
                      <p:stCondLst>
                        <p:cond delay="indefinite"/>
                      </p:stCondLst>
                      <p:childTnLst>
                        <p:par>
                          <p:cTn id="14" fill="hold">
                            <p:stCondLst>
                              <p:cond delay="0"/>
                            </p:stCondLst>
                            <p:childTnLst>
                              <p:par>
                                <p:cTn id="15" presetClass="exit" nodeType="clickEffect" presetID="10" grpId="3" fill="hold">
                                  <p:stCondLst>
                                    <p:cond delay="0"/>
                                  </p:stCondLst>
                                  <p:iterate type="el" backwards="0">
                                    <p:tmAbs val="0"/>
                                  </p:iterate>
                                  <p:childTnLst>
                                    <p:animEffect filter="fade" transition="out">
                                      <p:cBhvr>
                                        <p:cTn id="16" dur="2000" fill="hold"/>
                                        <p:tgtEl>
                                          <p:spTgt spid="887"/>
                                        </p:tgtEl>
                                      </p:cBhvr>
                                    </p:animEffect>
                                    <p:set>
                                      <p:cBhvr>
                                        <p:cTn id="17" fill="hold">
                                          <p:stCondLst>
                                            <p:cond delay="1999"/>
                                          </p:stCondLst>
                                        </p:cTn>
                                        <p:tgtEl>
                                          <p:spTgt spid="887"/>
                                        </p:tgtEl>
                                        <p:attrNameLst>
                                          <p:attrName>style.visibility</p:attrName>
                                        </p:attrNameLst>
                                      </p:cBhvr>
                                      <p:to>
                                        <p:strVal val="hidden"/>
                                      </p:to>
                                    </p:set>
                                  </p:childTnLst>
                                </p:cTn>
                              </p:par>
                            </p:childTnLst>
                          </p:cTn>
                        </p:par>
                        <p:par>
                          <p:cTn id="18" fill="hold">
                            <p:stCondLst>
                              <p:cond delay="2000"/>
                            </p:stCondLst>
                            <p:childTnLst>
                              <p:par>
                                <p:cTn id="19" presetClass="exit" nodeType="afterEffect" presetID="10" grpId="4" fill="hold">
                                  <p:stCondLst>
                                    <p:cond delay="0"/>
                                  </p:stCondLst>
                                  <p:iterate type="el" backwards="0">
                                    <p:tmAbs val="0"/>
                                  </p:iterate>
                                  <p:childTnLst>
                                    <p:animEffect filter="fade" transition="out">
                                      <p:cBhvr>
                                        <p:cTn id="20" dur="2000" fill="hold"/>
                                        <p:tgtEl>
                                          <p:spTgt spid="886"/>
                                        </p:tgtEl>
                                      </p:cBhvr>
                                    </p:animEffect>
                                    <p:set>
                                      <p:cBhvr>
                                        <p:cTn id="21" fill="hold">
                                          <p:stCondLst>
                                            <p:cond delay="1999"/>
                                          </p:stCondLst>
                                        </p:cTn>
                                        <p:tgtEl>
                                          <p:spTgt spid="88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86" grpId="1"/>
      <p:bldP build="whole" bldLvl="1" animBg="1" rev="0" advAuto="0" spid="887" grpId="3"/>
      <p:bldP build="whole" bldLvl="1" animBg="1" rev="0" advAuto="0" spid="885" grpId="2"/>
      <p:bldP build="whole" bldLvl="1" animBg="1" rev="0" advAuto="0" spid="886" grpId="4"/>
    </p:bldLst>
  </p:timing>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0" name="Rectangle"/>
          <p:cNvSpPr/>
          <p:nvPr/>
        </p:nvSpPr>
        <p:spPr>
          <a:xfrm>
            <a:off x="-11849" y="11433475"/>
            <a:ext cx="24407698" cy="2304909"/>
          </a:xfrm>
          <a:prstGeom prst="rect">
            <a:avLst/>
          </a:prstGeom>
          <a:solidFill>
            <a:srgbClr val="000000"/>
          </a:solidFill>
          <a:ln w="12700">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891" name="Rectangle"/>
          <p:cNvSpPr/>
          <p:nvPr/>
        </p:nvSpPr>
        <p:spPr>
          <a:xfrm>
            <a:off x="-11848" y="4462507"/>
            <a:ext cx="24407697" cy="6985901"/>
          </a:xfrm>
          <a:prstGeom prst="rect">
            <a:avLst/>
          </a:prstGeom>
          <a:gradFill>
            <a:gsLst>
              <a:gs pos="0">
                <a:srgbClr val="FFFFFF"/>
              </a:gs>
              <a:gs pos="100000">
                <a:srgbClr val="000000"/>
              </a:gs>
            </a:gsLst>
            <a:lin ang="5400000"/>
          </a:gradFill>
          <a:ln w="12700">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graphicFrame>
        <p:nvGraphicFramePr>
          <p:cNvPr id="892" name="2D Column Graph"/>
          <p:cNvGraphicFramePr/>
          <p:nvPr/>
        </p:nvGraphicFramePr>
        <p:xfrm>
          <a:off x="177894" y="2975990"/>
          <a:ext cx="23735197" cy="9140084"/>
        </p:xfrm>
        <a:graphic xmlns:a="http://schemas.openxmlformats.org/drawingml/2006/main">
          <a:graphicData uri="http://schemas.openxmlformats.org/drawingml/2006/chart">
            <c:chart xmlns:c="http://schemas.openxmlformats.org/drawingml/2006/chart" r:id="rId2"/>
          </a:graphicData>
        </a:graphic>
      </p:graphicFrame>
      <p:sp>
        <p:nvSpPr>
          <p:cNvPr id="893" name="On Earth as it is in Heaven"/>
          <p:cNvSpPr txBox="1"/>
          <p:nvPr/>
        </p:nvSpPr>
        <p:spPr>
          <a:xfrm>
            <a:off x="2538976" y="324637"/>
            <a:ext cx="19306049"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On Earth as it is in Heaven</a:t>
            </a:r>
          </a:p>
        </p:txBody>
      </p:sp>
      <p:sp>
        <p:nvSpPr>
          <p:cNvPr id="894" name="Hell on Earth"/>
          <p:cNvSpPr txBox="1"/>
          <p:nvPr/>
        </p:nvSpPr>
        <p:spPr>
          <a:xfrm>
            <a:off x="9681952" y="12342352"/>
            <a:ext cx="5020096" cy="10287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defRPr sz="6000">
                <a:solidFill>
                  <a:srgbClr val="FFFFFF"/>
                </a:solidFill>
                <a:latin typeface="Mulish ExtraLight Black"/>
                <a:ea typeface="Mulish ExtraLight Black"/>
                <a:cs typeface="Mulish ExtraLight Black"/>
                <a:sym typeface="Mulish ExtraLight Black"/>
              </a:defRPr>
            </a:lvl1pPr>
          </a:lstStyle>
          <a:p>
            <a:pPr/>
            <a:r>
              <a:t>Hell on Earth</a:t>
            </a:r>
          </a:p>
        </p:txBody>
      </p:sp>
      <p:sp>
        <p:nvSpPr>
          <p:cNvPr id="895" name="Oppression"/>
          <p:cNvSpPr txBox="1"/>
          <p:nvPr/>
        </p:nvSpPr>
        <p:spPr>
          <a:xfrm>
            <a:off x="541867" y="11636809"/>
            <a:ext cx="2800920" cy="5334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defRPr sz="2880">
                <a:solidFill>
                  <a:srgbClr val="FFFFFF"/>
                </a:solidFill>
                <a:latin typeface="Mulish ExtraLight Black"/>
                <a:ea typeface="Mulish ExtraLight Black"/>
                <a:cs typeface="Mulish ExtraLight Black"/>
                <a:sym typeface="Mulish ExtraLight Black"/>
              </a:defRPr>
            </a:lvl1pPr>
          </a:lstStyle>
          <a:p>
            <a:pPr/>
            <a:r>
              <a:t>Oppression</a:t>
            </a:r>
          </a:p>
        </p:txBody>
      </p:sp>
      <p:sp>
        <p:nvSpPr>
          <p:cNvPr id="896" name="Stagnation"/>
          <p:cNvSpPr txBox="1"/>
          <p:nvPr/>
        </p:nvSpPr>
        <p:spPr>
          <a:xfrm>
            <a:off x="3467615" y="11662209"/>
            <a:ext cx="2800921" cy="5334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defRPr sz="2880">
                <a:solidFill>
                  <a:srgbClr val="FFFFFF"/>
                </a:solidFill>
                <a:latin typeface="Mulish ExtraLight Black"/>
                <a:ea typeface="Mulish ExtraLight Black"/>
                <a:cs typeface="Mulish ExtraLight Black"/>
                <a:sym typeface="Mulish ExtraLight Black"/>
              </a:defRPr>
            </a:lvl1pPr>
          </a:lstStyle>
          <a:p>
            <a:pPr/>
            <a:r>
              <a:t>Stagnation</a:t>
            </a:r>
          </a:p>
        </p:txBody>
      </p:sp>
      <p:sp>
        <p:nvSpPr>
          <p:cNvPr id="897" name="Apathy"/>
          <p:cNvSpPr txBox="1"/>
          <p:nvPr/>
        </p:nvSpPr>
        <p:spPr>
          <a:xfrm>
            <a:off x="6380664" y="11662209"/>
            <a:ext cx="2800921" cy="5334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defRPr sz="2880">
                <a:solidFill>
                  <a:srgbClr val="FFFFFF"/>
                </a:solidFill>
                <a:latin typeface="Mulish ExtraLight Black"/>
                <a:ea typeface="Mulish ExtraLight Black"/>
                <a:cs typeface="Mulish ExtraLight Black"/>
                <a:sym typeface="Mulish ExtraLight Black"/>
              </a:defRPr>
            </a:lvl1pPr>
          </a:lstStyle>
          <a:p>
            <a:pPr/>
            <a:r>
              <a:t>Apathy</a:t>
            </a:r>
          </a:p>
        </p:txBody>
      </p:sp>
      <p:sp>
        <p:nvSpPr>
          <p:cNvPr id="898" name="Waste"/>
          <p:cNvSpPr txBox="1"/>
          <p:nvPr/>
        </p:nvSpPr>
        <p:spPr>
          <a:xfrm>
            <a:off x="9319113" y="11662209"/>
            <a:ext cx="2800921" cy="5334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defRPr sz="2880">
                <a:solidFill>
                  <a:srgbClr val="FFFFFF"/>
                </a:solidFill>
                <a:latin typeface="Mulish ExtraLight Black"/>
                <a:ea typeface="Mulish ExtraLight Black"/>
                <a:cs typeface="Mulish ExtraLight Black"/>
                <a:sym typeface="Mulish ExtraLight Black"/>
              </a:defRPr>
            </a:lvl1pPr>
          </a:lstStyle>
          <a:p>
            <a:pPr/>
            <a:r>
              <a:t>Waste</a:t>
            </a:r>
          </a:p>
        </p:txBody>
      </p:sp>
      <p:sp>
        <p:nvSpPr>
          <p:cNvPr id="899" name="Despair"/>
          <p:cNvSpPr txBox="1"/>
          <p:nvPr/>
        </p:nvSpPr>
        <p:spPr>
          <a:xfrm>
            <a:off x="12270261" y="11662209"/>
            <a:ext cx="2800921" cy="5334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defRPr sz="2880">
                <a:solidFill>
                  <a:srgbClr val="FFFFFF"/>
                </a:solidFill>
                <a:latin typeface="Mulish ExtraLight Black"/>
                <a:ea typeface="Mulish ExtraLight Black"/>
                <a:cs typeface="Mulish ExtraLight Black"/>
                <a:sym typeface="Mulish ExtraLight Black"/>
              </a:defRPr>
            </a:lvl1pPr>
          </a:lstStyle>
          <a:p>
            <a:pPr/>
            <a:r>
              <a:t>Despair</a:t>
            </a:r>
          </a:p>
        </p:txBody>
      </p:sp>
      <p:sp>
        <p:nvSpPr>
          <p:cNvPr id="900" name="Isolation"/>
          <p:cNvSpPr txBox="1"/>
          <p:nvPr/>
        </p:nvSpPr>
        <p:spPr>
          <a:xfrm>
            <a:off x="15183310" y="11662209"/>
            <a:ext cx="2800921" cy="5334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defRPr sz="2880">
                <a:solidFill>
                  <a:srgbClr val="FFFFFF"/>
                </a:solidFill>
                <a:latin typeface="Mulish ExtraLight Black"/>
                <a:ea typeface="Mulish ExtraLight Black"/>
                <a:cs typeface="Mulish ExtraLight Black"/>
                <a:sym typeface="Mulish ExtraLight Black"/>
              </a:defRPr>
            </a:lvl1pPr>
          </a:lstStyle>
          <a:p>
            <a:pPr/>
            <a:r>
              <a:t>Isolation</a:t>
            </a:r>
          </a:p>
        </p:txBody>
      </p:sp>
      <p:sp>
        <p:nvSpPr>
          <p:cNvPr id="901" name="Fragmentation"/>
          <p:cNvSpPr txBox="1"/>
          <p:nvPr/>
        </p:nvSpPr>
        <p:spPr>
          <a:xfrm>
            <a:off x="18121758" y="11662209"/>
            <a:ext cx="2800921" cy="5334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defRPr sz="2880">
                <a:solidFill>
                  <a:srgbClr val="FFFFFF"/>
                </a:solidFill>
                <a:latin typeface="Mulish ExtraLight Black"/>
                <a:ea typeface="Mulish ExtraLight Black"/>
                <a:cs typeface="Mulish ExtraLight Black"/>
                <a:sym typeface="Mulish ExtraLight Black"/>
              </a:defRPr>
            </a:lvl1pPr>
          </a:lstStyle>
          <a:p>
            <a:pPr/>
            <a:r>
              <a:t>Fragmentation</a:t>
            </a:r>
          </a:p>
        </p:txBody>
      </p:sp>
      <p:sp>
        <p:nvSpPr>
          <p:cNvPr id="902" name="Hate"/>
          <p:cNvSpPr txBox="1"/>
          <p:nvPr/>
        </p:nvSpPr>
        <p:spPr>
          <a:xfrm>
            <a:off x="21060207" y="11662209"/>
            <a:ext cx="2800921" cy="5334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defRPr sz="2880">
                <a:solidFill>
                  <a:srgbClr val="FFFFFF"/>
                </a:solidFill>
                <a:latin typeface="Mulish ExtraLight Black"/>
                <a:ea typeface="Mulish ExtraLight Black"/>
                <a:cs typeface="Mulish ExtraLight Black"/>
                <a:sym typeface="Mulish ExtraLight Black"/>
              </a:defRPr>
            </a:lvl1pPr>
          </a:lstStyle>
          <a:p>
            <a:pPr/>
            <a:r>
              <a:t>Hate</a:t>
            </a:r>
          </a:p>
        </p:txBody>
      </p:sp>
      <p:pic>
        <p:nvPicPr>
          <p:cNvPr id="903" name="Logo small.png" descr="Logo small.png"/>
          <p:cNvPicPr>
            <a:picLocks noChangeAspect="1"/>
          </p:cNvPicPr>
          <p:nvPr/>
        </p:nvPicPr>
        <p:blipFill>
          <a:blip r:embed="rId3">
            <a:extLst/>
          </a:blip>
          <a:stretch>
            <a:fillRect/>
          </a:stretch>
        </p:blipFill>
        <p:spPr>
          <a:xfrm>
            <a:off x="22343581" y="323999"/>
            <a:ext cx="1656458" cy="1600201"/>
          </a:xfrm>
          <a:prstGeom prst="rect">
            <a:avLst/>
          </a:prstGeom>
          <a:ln w="12700">
            <a:miter lim="400000"/>
          </a:ln>
        </p:spPr>
      </p:pic>
      <p:sp>
        <p:nvSpPr>
          <p:cNvPr id="904" name="Empowerment"/>
          <p:cNvSpPr txBox="1"/>
          <p:nvPr/>
        </p:nvSpPr>
        <p:spPr>
          <a:xfrm>
            <a:off x="541867" y="2412313"/>
            <a:ext cx="2800920" cy="533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defRPr sz="2880">
                <a:latin typeface="Mulish ExtraLight Black"/>
                <a:ea typeface="Mulish ExtraLight Black"/>
                <a:cs typeface="Mulish ExtraLight Black"/>
                <a:sym typeface="Mulish ExtraLight Black"/>
              </a:defRPr>
            </a:lvl1pPr>
          </a:lstStyle>
          <a:p>
            <a:pPr/>
            <a:r>
              <a:t>Empowerment</a:t>
            </a:r>
          </a:p>
        </p:txBody>
      </p:sp>
      <p:sp>
        <p:nvSpPr>
          <p:cNvPr id="905" name="Gift-activation"/>
          <p:cNvSpPr txBox="1"/>
          <p:nvPr/>
        </p:nvSpPr>
        <p:spPr>
          <a:xfrm>
            <a:off x="3467615" y="2425013"/>
            <a:ext cx="2800921" cy="533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defRPr sz="2880">
                <a:latin typeface="Mulish ExtraLight Black"/>
                <a:ea typeface="Mulish ExtraLight Black"/>
                <a:cs typeface="Mulish ExtraLight Black"/>
                <a:sym typeface="Mulish ExtraLight Black"/>
              </a:defRPr>
            </a:lvl1pPr>
          </a:lstStyle>
          <a:p>
            <a:pPr/>
            <a:r>
              <a:t>Gift-activation</a:t>
            </a:r>
          </a:p>
        </p:txBody>
      </p:sp>
      <p:sp>
        <p:nvSpPr>
          <p:cNvPr id="906" name="Passion"/>
          <p:cNvSpPr txBox="1"/>
          <p:nvPr/>
        </p:nvSpPr>
        <p:spPr>
          <a:xfrm>
            <a:off x="6380664" y="2425013"/>
            <a:ext cx="2800921" cy="533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defRPr sz="2880">
                <a:latin typeface="Mulish ExtraLight Black"/>
                <a:ea typeface="Mulish ExtraLight Black"/>
                <a:cs typeface="Mulish ExtraLight Black"/>
                <a:sym typeface="Mulish ExtraLight Black"/>
              </a:defRPr>
            </a:lvl1pPr>
          </a:lstStyle>
          <a:p>
            <a:pPr/>
            <a:r>
              <a:t>Passion</a:t>
            </a:r>
          </a:p>
        </p:txBody>
      </p:sp>
      <p:sp>
        <p:nvSpPr>
          <p:cNvPr id="907" name="Effectiveness"/>
          <p:cNvSpPr txBox="1"/>
          <p:nvPr/>
        </p:nvSpPr>
        <p:spPr>
          <a:xfrm>
            <a:off x="9319113" y="2425013"/>
            <a:ext cx="2800921" cy="533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defRPr sz="2880">
                <a:latin typeface="Mulish ExtraLight Black"/>
                <a:ea typeface="Mulish ExtraLight Black"/>
                <a:cs typeface="Mulish ExtraLight Black"/>
                <a:sym typeface="Mulish ExtraLight Black"/>
              </a:defRPr>
            </a:lvl1pPr>
          </a:lstStyle>
          <a:p>
            <a:pPr/>
            <a:r>
              <a:t>Effectiveness</a:t>
            </a:r>
          </a:p>
        </p:txBody>
      </p:sp>
      <p:sp>
        <p:nvSpPr>
          <p:cNvPr id="908" name="Inspiration"/>
          <p:cNvSpPr txBox="1"/>
          <p:nvPr/>
        </p:nvSpPr>
        <p:spPr>
          <a:xfrm>
            <a:off x="12270261" y="2425013"/>
            <a:ext cx="2800921" cy="533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defRPr sz="2880">
                <a:latin typeface="Mulish ExtraLight Black"/>
                <a:ea typeface="Mulish ExtraLight Black"/>
                <a:cs typeface="Mulish ExtraLight Black"/>
                <a:sym typeface="Mulish ExtraLight Black"/>
              </a:defRPr>
            </a:lvl1pPr>
          </a:lstStyle>
          <a:p>
            <a:pPr/>
            <a:r>
              <a:t>Inspiration</a:t>
            </a:r>
          </a:p>
        </p:txBody>
      </p:sp>
      <p:sp>
        <p:nvSpPr>
          <p:cNvPr id="909" name="Community"/>
          <p:cNvSpPr txBox="1"/>
          <p:nvPr/>
        </p:nvSpPr>
        <p:spPr>
          <a:xfrm>
            <a:off x="15183310" y="2425013"/>
            <a:ext cx="2800921" cy="533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defRPr sz="2880">
                <a:latin typeface="Mulish ExtraLight Black"/>
                <a:ea typeface="Mulish ExtraLight Black"/>
                <a:cs typeface="Mulish ExtraLight Black"/>
                <a:sym typeface="Mulish ExtraLight Black"/>
              </a:defRPr>
            </a:lvl1pPr>
          </a:lstStyle>
          <a:p>
            <a:pPr/>
            <a:r>
              <a:t>Community</a:t>
            </a:r>
          </a:p>
        </p:txBody>
      </p:sp>
      <p:sp>
        <p:nvSpPr>
          <p:cNvPr id="910" name="Wholeness"/>
          <p:cNvSpPr txBox="1"/>
          <p:nvPr/>
        </p:nvSpPr>
        <p:spPr>
          <a:xfrm>
            <a:off x="18121758" y="2425013"/>
            <a:ext cx="2800921" cy="533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defRPr sz="2880">
                <a:latin typeface="Mulish ExtraLight Black"/>
                <a:ea typeface="Mulish ExtraLight Black"/>
                <a:cs typeface="Mulish ExtraLight Black"/>
                <a:sym typeface="Mulish ExtraLight Black"/>
              </a:defRPr>
            </a:lvl1pPr>
          </a:lstStyle>
          <a:p>
            <a:pPr/>
            <a:r>
              <a:t>Wholeness</a:t>
            </a:r>
          </a:p>
        </p:txBody>
      </p:sp>
      <p:sp>
        <p:nvSpPr>
          <p:cNvPr id="911" name="Love"/>
          <p:cNvSpPr txBox="1"/>
          <p:nvPr/>
        </p:nvSpPr>
        <p:spPr>
          <a:xfrm>
            <a:off x="21060207" y="2412313"/>
            <a:ext cx="2800921" cy="533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defRPr sz="2880">
                <a:latin typeface="Mulish ExtraLight Black"/>
                <a:ea typeface="Mulish ExtraLight Black"/>
                <a:cs typeface="Mulish ExtraLight Black"/>
                <a:sym typeface="Mulish ExtraLight Black"/>
              </a:defRPr>
            </a:lvl1pPr>
          </a:lstStyle>
          <a:p>
            <a:pPr/>
            <a:r>
              <a:t>Love</a:t>
            </a:r>
          </a:p>
        </p:txBody>
      </p:sp>
    </p:spTree>
  </p:cSld>
  <p:clrMapOvr>
    <a:masterClrMapping/>
  </p:clrMapOvr>
  <mc:AlternateContent xmlns:mc="http://schemas.openxmlformats.org/markup-compatibility/2006">
    <mc:Choice xmlns:p14="http://schemas.microsoft.com/office/powerpoint/2010/main" Requires="p14">
      <p:transition spd="slow" advClick="1" p14:dur="3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894"/>
                                        </p:tgtEl>
                                        <p:attrNameLst>
                                          <p:attrName>style.visibility</p:attrName>
                                        </p:attrNameLst>
                                      </p:cBhvr>
                                      <p:to>
                                        <p:strVal val="visible"/>
                                      </p:to>
                                    </p:set>
                                    <p:anim calcmode="lin" valueType="num">
                                      <p:cBhvr>
                                        <p:cTn id="7" dur="3000" fill="hold"/>
                                        <p:tgtEl>
                                          <p:spTgt spid="894"/>
                                        </p:tgtEl>
                                        <p:attrNameLst>
                                          <p:attrName>ppt_w</p:attrName>
                                        </p:attrNameLst>
                                      </p:cBhvr>
                                      <p:tavLst>
                                        <p:tav tm="0">
                                          <p:val>
                                            <p:fltVal val="0"/>
                                          </p:val>
                                        </p:tav>
                                        <p:tav tm="100000">
                                          <p:val>
                                            <p:strVal val="#ppt_w"/>
                                          </p:val>
                                        </p:tav>
                                      </p:tavLst>
                                    </p:anim>
                                    <p:anim calcmode="lin" valueType="num">
                                      <p:cBhvr>
                                        <p:cTn id="8" dur="3000" fill="hold"/>
                                        <p:tgtEl>
                                          <p:spTgt spid="89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10" grpId="2" fill="hold">
                                  <p:stCondLst>
                                    <p:cond delay="0"/>
                                  </p:stCondLst>
                                  <p:iterate type="el" backwards="0">
                                    <p:tmAbs val="0"/>
                                  </p:iterate>
                                  <p:childTnLst>
                                    <p:set>
                                      <p:cBhvr>
                                        <p:cTn id="12" fill="hold"/>
                                        <p:tgtEl>
                                          <p:spTgt spid="895"/>
                                        </p:tgtEl>
                                        <p:attrNameLst>
                                          <p:attrName>style.visibility</p:attrName>
                                        </p:attrNameLst>
                                      </p:cBhvr>
                                      <p:to>
                                        <p:strVal val="visible"/>
                                      </p:to>
                                    </p:set>
                                    <p:animEffect filter="fade" transition="in">
                                      <p:cBhvr>
                                        <p:cTn id="13" dur="1000"/>
                                        <p:tgtEl>
                                          <p:spTgt spid="895"/>
                                        </p:tgtEl>
                                      </p:cBhvr>
                                    </p:animEffect>
                                  </p:childTnLst>
                                </p:cTn>
                              </p:par>
                            </p:childTnLst>
                          </p:cTn>
                        </p:par>
                        <p:par>
                          <p:cTn id="14" fill="hold">
                            <p:stCondLst>
                              <p:cond delay="1000"/>
                            </p:stCondLst>
                            <p:childTnLst>
                              <p:par>
                                <p:cTn id="15" presetClass="entr" nodeType="afterEffect" presetID="10" grpId="3" fill="hold">
                                  <p:stCondLst>
                                    <p:cond delay="0"/>
                                  </p:stCondLst>
                                  <p:iterate type="el" backwards="0">
                                    <p:tmAbs val="0"/>
                                  </p:iterate>
                                  <p:childTnLst>
                                    <p:set>
                                      <p:cBhvr>
                                        <p:cTn id="16" fill="hold"/>
                                        <p:tgtEl>
                                          <p:spTgt spid="896"/>
                                        </p:tgtEl>
                                        <p:attrNameLst>
                                          <p:attrName>style.visibility</p:attrName>
                                        </p:attrNameLst>
                                      </p:cBhvr>
                                      <p:to>
                                        <p:strVal val="visible"/>
                                      </p:to>
                                    </p:set>
                                    <p:animEffect filter="fade" transition="in">
                                      <p:cBhvr>
                                        <p:cTn id="17" dur="1000"/>
                                        <p:tgtEl>
                                          <p:spTgt spid="896"/>
                                        </p:tgtEl>
                                      </p:cBhvr>
                                    </p:animEffect>
                                  </p:childTnLst>
                                </p:cTn>
                              </p:par>
                            </p:childTnLst>
                          </p:cTn>
                        </p:par>
                        <p:par>
                          <p:cTn id="18" fill="hold">
                            <p:stCondLst>
                              <p:cond delay="2000"/>
                            </p:stCondLst>
                            <p:childTnLst>
                              <p:par>
                                <p:cTn id="19" presetClass="entr" nodeType="afterEffect" presetID="10" grpId="4" fill="hold">
                                  <p:stCondLst>
                                    <p:cond delay="0"/>
                                  </p:stCondLst>
                                  <p:iterate type="el" backwards="0">
                                    <p:tmAbs val="0"/>
                                  </p:iterate>
                                  <p:childTnLst>
                                    <p:set>
                                      <p:cBhvr>
                                        <p:cTn id="20" fill="hold"/>
                                        <p:tgtEl>
                                          <p:spTgt spid="897"/>
                                        </p:tgtEl>
                                        <p:attrNameLst>
                                          <p:attrName>style.visibility</p:attrName>
                                        </p:attrNameLst>
                                      </p:cBhvr>
                                      <p:to>
                                        <p:strVal val="visible"/>
                                      </p:to>
                                    </p:set>
                                    <p:animEffect filter="fade" transition="in">
                                      <p:cBhvr>
                                        <p:cTn id="21" dur="1000"/>
                                        <p:tgtEl>
                                          <p:spTgt spid="897"/>
                                        </p:tgtEl>
                                      </p:cBhvr>
                                    </p:animEffect>
                                  </p:childTnLst>
                                </p:cTn>
                              </p:par>
                            </p:childTnLst>
                          </p:cTn>
                        </p:par>
                        <p:par>
                          <p:cTn id="22" fill="hold">
                            <p:stCondLst>
                              <p:cond delay="3000"/>
                            </p:stCondLst>
                            <p:childTnLst>
                              <p:par>
                                <p:cTn id="23" presetClass="entr" nodeType="afterEffect" presetID="10" grpId="5" fill="hold">
                                  <p:stCondLst>
                                    <p:cond delay="0"/>
                                  </p:stCondLst>
                                  <p:iterate type="el" backwards="0">
                                    <p:tmAbs val="0"/>
                                  </p:iterate>
                                  <p:childTnLst>
                                    <p:set>
                                      <p:cBhvr>
                                        <p:cTn id="24" fill="hold"/>
                                        <p:tgtEl>
                                          <p:spTgt spid="898"/>
                                        </p:tgtEl>
                                        <p:attrNameLst>
                                          <p:attrName>style.visibility</p:attrName>
                                        </p:attrNameLst>
                                      </p:cBhvr>
                                      <p:to>
                                        <p:strVal val="visible"/>
                                      </p:to>
                                    </p:set>
                                    <p:animEffect filter="fade" transition="in">
                                      <p:cBhvr>
                                        <p:cTn id="25" dur="1000"/>
                                        <p:tgtEl>
                                          <p:spTgt spid="898"/>
                                        </p:tgtEl>
                                      </p:cBhvr>
                                    </p:animEffect>
                                  </p:childTnLst>
                                </p:cTn>
                              </p:par>
                            </p:childTnLst>
                          </p:cTn>
                        </p:par>
                        <p:par>
                          <p:cTn id="26" fill="hold">
                            <p:stCondLst>
                              <p:cond delay="4000"/>
                            </p:stCondLst>
                            <p:childTnLst>
                              <p:par>
                                <p:cTn id="27" presetClass="entr" nodeType="afterEffect" presetID="10" grpId="6" fill="hold">
                                  <p:stCondLst>
                                    <p:cond delay="0"/>
                                  </p:stCondLst>
                                  <p:iterate type="el" backwards="0">
                                    <p:tmAbs val="0"/>
                                  </p:iterate>
                                  <p:childTnLst>
                                    <p:set>
                                      <p:cBhvr>
                                        <p:cTn id="28" fill="hold"/>
                                        <p:tgtEl>
                                          <p:spTgt spid="899"/>
                                        </p:tgtEl>
                                        <p:attrNameLst>
                                          <p:attrName>style.visibility</p:attrName>
                                        </p:attrNameLst>
                                      </p:cBhvr>
                                      <p:to>
                                        <p:strVal val="visible"/>
                                      </p:to>
                                    </p:set>
                                    <p:animEffect filter="fade" transition="in">
                                      <p:cBhvr>
                                        <p:cTn id="29" dur="1000"/>
                                        <p:tgtEl>
                                          <p:spTgt spid="899"/>
                                        </p:tgtEl>
                                      </p:cBhvr>
                                    </p:animEffect>
                                  </p:childTnLst>
                                </p:cTn>
                              </p:par>
                            </p:childTnLst>
                          </p:cTn>
                        </p:par>
                        <p:par>
                          <p:cTn id="30" fill="hold">
                            <p:stCondLst>
                              <p:cond delay="5000"/>
                            </p:stCondLst>
                            <p:childTnLst>
                              <p:par>
                                <p:cTn id="31" presetClass="entr" nodeType="afterEffect" presetID="10" grpId="7" fill="hold">
                                  <p:stCondLst>
                                    <p:cond delay="0"/>
                                  </p:stCondLst>
                                  <p:iterate type="el" backwards="0">
                                    <p:tmAbs val="0"/>
                                  </p:iterate>
                                  <p:childTnLst>
                                    <p:set>
                                      <p:cBhvr>
                                        <p:cTn id="32" fill="hold"/>
                                        <p:tgtEl>
                                          <p:spTgt spid="900"/>
                                        </p:tgtEl>
                                        <p:attrNameLst>
                                          <p:attrName>style.visibility</p:attrName>
                                        </p:attrNameLst>
                                      </p:cBhvr>
                                      <p:to>
                                        <p:strVal val="visible"/>
                                      </p:to>
                                    </p:set>
                                    <p:animEffect filter="fade" transition="in">
                                      <p:cBhvr>
                                        <p:cTn id="33" dur="1000"/>
                                        <p:tgtEl>
                                          <p:spTgt spid="900"/>
                                        </p:tgtEl>
                                      </p:cBhvr>
                                    </p:animEffect>
                                  </p:childTnLst>
                                </p:cTn>
                              </p:par>
                            </p:childTnLst>
                          </p:cTn>
                        </p:par>
                        <p:par>
                          <p:cTn id="34" fill="hold">
                            <p:stCondLst>
                              <p:cond delay="6000"/>
                            </p:stCondLst>
                            <p:childTnLst>
                              <p:par>
                                <p:cTn id="35" presetClass="entr" nodeType="afterEffect" presetID="10" grpId="8" fill="hold">
                                  <p:stCondLst>
                                    <p:cond delay="0"/>
                                  </p:stCondLst>
                                  <p:iterate type="el" backwards="0">
                                    <p:tmAbs val="0"/>
                                  </p:iterate>
                                  <p:childTnLst>
                                    <p:set>
                                      <p:cBhvr>
                                        <p:cTn id="36" fill="hold"/>
                                        <p:tgtEl>
                                          <p:spTgt spid="901"/>
                                        </p:tgtEl>
                                        <p:attrNameLst>
                                          <p:attrName>style.visibility</p:attrName>
                                        </p:attrNameLst>
                                      </p:cBhvr>
                                      <p:to>
                                        <p:strVal val="visible"/>
                                      </p:to>
                                    </p:set>
                                    <p:animEffect filter="fade" transition="in">
                                      <p:cBhvr>
                                        <p:cTn id="37" dur="1000"/>
                                        <p:tgtEl>
                                          <p:spTgt spid="901"/>
                                        </p:tgtEl>
                                      </p:cBhvr>
                                    </p:animEffect>
                                  </p:childTnLst>
                                </p:cTn>
                              </p:par>
                            </p:childTnLst>
                          </p:cTn>
                        </p:par>
                        <p:par>
                          <p:cTn id="38" fill="hold">
                            <p:stCondLst>
                              <p:cond delay="7000"/>
                            </p:stCondLst>
                            <p:childTnLst>
                              <p:par>
                                <p:cTn id="39" presetClass="entr" nodeType="afterEffect" presetID="10" grpId="9" fill="hold">
                                  <p:stCondLst>
                                    <p:cond delay="0"/>
                                  </p:stCondLst>
                                  <p:iterate type="el" backwards="0">
                                    <p:tmAbs val="0"/>
                                  </p:iterate>
                                  <p:childTnLst>
                                    <p:set>
                                      <p:cBhvr>
                                        <p:cTn id="40" fill="hold"/>
                                        <p:tgtEl>
                                          <p:spTgt spid="902"/>
                                        </p:tgtEl>
                                        <p:attrNameLst>
                                          <p:attrName>style.visibility</p:attrName>
                                        </p:attrNameLst>
                                      </p:cBhvr>
                                      <p:to>
                                        <p:strVal val="visible"/>
                                      </p:to>
                                    </p:set>
                                    <p:animEffect filter="fade" transition="in">
                                      <p:cBhvr>
                                        <p:cTn id="41" dur="1000"/>
                                        <p:tgtEl>
                                          <p:spTgt spid="9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02" grpId="9"/>
      <p:bldP build="whole" bldLvl="1" animBg="1" rev="0" advAuto="0" spid="897" grpId="4"/>
      <p:bldP build="whole" bldLvl="1" animBg="1" rev="0" advAuto="0" spid="900" grpId="7"/>
      <p:bldP build="whole" bldLvl="1" animBg="1" rev="0" advAuto="0" spid="901" grpId="8"/>
      <p:bldP build="whole" bldLvl="1" animBg="1" rev="0" advAuto="0" spid="895" grpId="2"/>
      <p:bldP build="whole" bldLvl="1" animBg="1" rev="0" advAuto="0" spid="899" grpId="6"/>
      <p:bldP build="whole" bldLvl="1" animBg="1" rev="0" advAuto="0" spid="894" grpId="1"/>
      <p:bldP build="whole" bldLvl="1" animBg="1" rev="0" advAuto="0" spid="896" grpId="3"/>
      <p:bldP build="whole" bldLvl="1" animBg="1" rev="0" advAuto="0" spid="898" grpId="5"/>
    </p:bldLst>
  </p:timing>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3" name="Rounded Rectangle"/>
          <p:cNvSpPr/>
          <p:nvPr/>
        </p:nvSpPr>
        <p:spPr>
          <a:xfrm>
            <a:off x="522002" y="11472627"/>
            <a:ext cx="2814369" cy="900001"/>
          </a:xfrm>
          <a:prstGeom prst="roundRect">
            <a:avLst>
              <a:gd name="adj" fmla="val 21167"/>
            </a:avLst>
          </a:prstGeom>
          <a:blipFill>
            <a:blip r:embed="rId2"/>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914" name="Rounded Rectangle"/>
          <p:cNvSpPr/>
          <p:nvPr/>
        </p:nvSpPr>
        <p:spPr>
          <a:xfrm>
            <a:off x="3448546" y="11472627"/>
            <a:ext cx="2814369" cy="900001"/>
          </a:xfrm>
          <a:prstGeom prst="roundRect">
            <a:avLst>
              <a:gd name="adj" fmla="val 21167"/>
            </a:avLst>
          </a:prstGeom>
          <a:blipFill>
            <a:blip r:embed="rId3"/>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915" name="Rounded Rectangle"/>
          <p:cNvSpPr/>
          <p:nvPr/>
        </p:nvSpPr>
        <p:spPr>
          <a:xfrm>
            <a:off x="6374737" y="11472627"/>
            <a:ext cx="2815201" cy="900001"/>
          </a:xfrm>
          <a:prstGeom prst="roundRect">
            <a:avLst>
              <a:gd name="adj" fmla="val 21167"/>
            </a:avLst>
          </a:prstGeom>
          <a:blipFill>
            <a:blip r:embed="rId4"/>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916" name="Rounded Rectangle"/>
          <p:cNvSpPr/>
          <p:nvPr/>
        </p:nvSpPr>
        <p:spPr>
          <a:xfrm>
            <a:off x="9301760" y="11472627"/>
            <a:ext cx="2815201" cy="900001"/>
          </a:xfrm>
          <a:prstGeom prst="roundRect">
            <a:avLst>
              <a:gd name="adj" fmla="val 21167"/>
            </a:avLst>
          </a:prstGeom>
          <a:blipFill>
            <a:blip r:embed="rId5"/>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917" name="Rounded Rectangle"/>
          <p:cNvSpPr/>
          <p:nvPr/>
        </p:nvSpPr>
        <p:spPr>
          <a:xfrm>
            <a:off x="12228304" y="11472627"/>
            <a:ext cx="2815201" cy="900001"/>
          </a:xfrm>
          <a:prstGeom prst="roundRect">
            <a:avLst>
              <a:gd name="adj" fmla="val 21167"/>
            </a:avLst>
          </a:prstGeom>
          <a:blipFill>
            <a:blip r:embed="rId6"/>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918" name="Rounded Rectangle"/>
          <p:cNvSpPr/>
          <p:nvPr/>
        </p:nvSpPr>
        <p:spPr>
          <a:xfrm>
            <a:off x="15155327" y="11472627"/>
            <a:ext cx="2815201" cy="900001"/>
          </a:xfrm>
          <a:prstGeom prst="roundRect">
            <a:avLst>
              <a:gd name="adj" fmla="val 21167"/>
            </a:avLst>
          </a:prstGeom>
          <a:blipFill>
            <a:blip r:embed="rId7"/>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919" name="Rounded Rectangle"/>
          <p:cNvSpPr/>
          <p:nvPr/>
        </p:nvSpPr>
        <p:spPr>
          <a:xfrm>
            <a:off x="18082704" y="11472627"/>
            <a:ext cx="2815201" cy="900001"/>
          </a:xfrm>
          <a:prstGeom prst="roundRect">
            <a:avLst>
              <a:gd name="adj" fmla="val 21167"/>
            </a:avLst>
          </a:prstGeom>
          <a:blipFill>
            <a:blip r:embed="rId8"/>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920" name="Rounded Rectangle"/>
          <p:cNvSpPr/>
          <p:nvPr/>
        </p:nvSpPr>
        <p:spPr>
          <a:xfrm>
            <a:off x="21022426" y="11472627"/>
            <a:ext cx="2815201" cy="900001"/>
          </a:xfrm>
          <a:prstGeom prst="roundRect">
            <a:avLst>
              <a:gd name="adj" fmla="val 21167"/>
            </a:avLst>
          </a:prstGeom>
          <a:blipFill>
            <a:blip r:embed="rId9"/>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graphicFrame>
        <p:nvGraphicFramePr>
          <p:cNvPr id="921" name="2D Column Graph"/>
          <p:cNvGraphicFramePr/>
          <p:nvPr/>
        </p:nvGraphicFramePr>
        <p:xfrm>
          <a:off x="165194" y="2975990"/>
          <a:ext cx="23735197" cy="9140084"/>
        </p:xfrm>
        <a:graphic xmlns:a="http://schemas.openxmlformats.org/drawingml/2006/main">
          <a:graphicData uri="http://schemas.openxmlformats.org/drawingml/2006/chart">
            <c:chart xmlns:c="http://schemas.openxmlformats.org/drawingml/2006/chart" r:id="rId10"/>
          </a:graphicData>
        </a:graphic>
      </p:graphicFrame>
      <p:sp>
        <p:nvSpPr>
          <p:cNvPr id="922" name="Rectangle"/>
          <p:cNvSpPr/>
          <p:nvPr/>
        </p:nvSpPr>
        <p:spPr>
          <a:xfrm>
            <a:off x="382766" y="2618043"/>
            <a:ext cx="23618467" cy="8841817"/>
          </a:xfrm>
          <a:prstGeom prst="rect">
            <a:avLst/>
          </a:prstGeom>
          <a:solidFill>
            <a:srgbClr val="FFFFFF"/>
          </a:solidFill>
          <a:ln w="12700">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923" name="Rounded Rectangle"/>
          <p:cNvSpPr/>
          <p:nvPr/>
        </p:nvSpPr>
        <p:spPr>
          <a:xfrm>
            <a:off x="522003" y="12392172"/>
            <a:ext cx="23339994" cy="1354486"/>
          </a:xfrm>
          <a:prstGeom prst="roundRect">
            <a:avLst>
              <a:gd name="adj" fmla="val 21167"/>
            </a:avLst>
          </a:prstGeom>
          <a:blipFill>
            <a:blip r:embed="rId11"/>
          </a:blipFill>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924" name="Building on The Rock — The Kingdom Way of True Life"/>
          <p:cNvSpPr txBox="1"/>
          <p:nvPr/>
        </p:nvSpPr>
        <p:spPr>
          <a:xfrm>
            <a:off x="1865951" y="12555064"/>
            <a:ext cx="20652099" cy="10287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defRPr sz="6000">
                <a:solidFill>
                  <a:srgbClr val="FFFFFF"/>
                </a:solidFill>
                <a:latin typeface="Mulish ExtraLight Black"/>
                <a:ea typeface="Mulish ExtraLight Black"/>
                <a:cs typeface="Mulish ExtraLight Black"/>
                <a:sym typeface="Mulish ExtraLight Black"/>
              </a:defRPr>
            </a:lvl1pPr>
          </a:lstStyle>
          <a:p>
            <a:pPr/>
            <a:r>
              <a:t>Building on The Rock — The Kingdom Way of True Life</a:t>
            </a:r>
          </a:p>
        </p:txBody>
      </p:sp>
      <p:pic>
        <p:nvPicPr>
          <p:cNvPr id="925" name="Logo small.png" descr="Logo small.png"/>
          <p:cNvPicPr>
            <a:picLocks noChangeAspect="1"/>
          </p:cNvPicPr>
          <p:nvPr/>
        </p:nvPicPr>
        <p:blipFill>
          <a:blip r:embed="rId12">
            <a:extLst/>
          </a:blip>
          <a:stretch>
            <a:fillRect/>
          </a:stretch>
        </p:blipFill>
        <p:spPr>
          <a:xfrm>
            <a:off x="22420770" y="324637"/>
            <a:ext cx="1656459" cy="1600201"/>
          </a:xfrm>
          <a:prstGeom prst="rect">
            <a:avLst/>
          </a:prstGeom>
          <a:ln w="12700">
            <a:miter lim="400000"/>
          </a:ln>
        </p:spPr>
      </p:pic>
      <p:grpSp>
        <p:nvGrpSpPr>
          <p:cNvPr id="930" name="Group"/>
          <p:cNvGrpSpPr/>
          <p:nvPr/>
        </p:nvGrpSpPr>
        <p:grpSpPr>
          <a:xfrm>
            <a:off x="3846428" y="1150089"/>
            <a:ext cx="16665744" cy="9503442"/>
            <a:chOff x="0" y="0"/>
            <a:chExt cx="16665742" cy="9503440"/>
          </a:xfrm>
        </p:grpSpPr>
        <p:pic>
          <p:nvPicPr>
            <p:cNvPr id="926" name="Gather Form Neighbour Cycle.png" descr="Gather Form Neighbour Cycle.png"/>
            <p:cNvPicPr>
              <a:picLocks noChangeAspect="1"/>
            </p:cNvPicPr>
            <p:nvPr/>
          </p:nvPicPr>
          <p:blipFill>
            <a:blip r:embed="rId13">
              <a:extLst/>
            </a:blip>
            <a:stretch>
              <a:fillRect/>
            </a:stretch>
          </p:blipFill>
          <p:spPr>
            <a:xfrm>
              <a:off x="0" y="0"/>
              <a:ext cx="16665743" cy="9503441"/>
            </a:xfrm>
            <a:prstGeom prst="rect">
              <a:avLst/>
            </a:prstGeom>
            <a:ln w="12700" cap="flat">
              <a:noFill/>
              <a:miter lim="400000"/>
            </a:ln>
            <a:effectLst/>
          </p:spPr>
        </p:pic>
        <p:sp>
          <p:nvSpPr>
            <p:cNvPr id="927" name="Rectangle"/>
            <p:cNvSpPr/>
            <p:nvPr/>
          </p:nvSpPr>
          <p:spPr>
            <a:xfrm>
              <a:off x="9101401" y="2758401"/>
              <a:ext cx="4425485" cy="901701"/>
            </a:xfrm>
            <a:prstGeom prst="rect">
              <a:avLst/>
            </a:prstGeom>
            <a:solidFill>
              <a:srgbClr val="839839"/>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928" name="Rectangle"/>
            <p:cNvSpPr/>
            <p:nvPr/>
          </p:nvSpPr>
          <p:spPr>
            <a:xfrm>
              <a:off x="12229389" y="8074800"/>
              <a:ext cx="4425485" cy="901701"/>
            </a:xfrm>
            <a:prstGeom prst="rect">
              <a:avLst/>
            </a:prstGeom>
            <a:solidFill>
              <a:srgbClr val="9A4334"/>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929" name="Rectangle"/>
            <p:cNvSpPr/>
            <p:nvPr/>
          </p:nvSpPr>
          <p:spPr>
            <a:xfrm>
              <a:off x="12903" y="8074800"/>
              <a:ext cx="4425484" cy="901701"/>
            </a:xfrm>
            <a:prstGeom prst="rect">
              <a:avLst/>
            </a:prstGeom>
            <a:solidFill>
              <a:srgbClr val="596CAD"/>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grpSp>
      <p:sp>
        <p:nvSpPr>
          <p:cNvPr id="931" name="Shape"/>
          <p:cNvSpPr/>
          <p:nvPr/>
        </p:nvSpPr>
        <p:spPr>
          <a:xfrm>
            <a:off x="522003" y="317825"/>
            <a:ext cx="23339994" cy="111242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6" y="6357"/>
                </a:moveTo>
                <a:lnTo>
                  <a:pt x="10815" y="0"/>
                </a:lnTo>
                <a:lnTo>
                  <a:pt x="21194" y="6357"/>
                </a:lnTo>
                <a:cubicBezTo>
                  <a:pt x="21254" y="6357"/>
                  <a:pt x="21302" y="6357"/>
                  <a:pt x="21340" y="6363"/>
                </a:cubicBezTo>
                <a:cubicBezTo>
                  <a:pt x="21379" y="6368"/>
                  <a:pt x="21409" y="6378"/>
                  <a:pt x="21432" y="6399"/>
                </a:cubicBezTo>
                <a:cubicBezTo>
                  <a:pt x="21467" y="6425"/>
                  <a:pt x="21497" y="6467"/>
                  <a:pt x="21523" y="6520"/>
                </a:cubicBezTo>
                <a:cubicBezTo>
                  <a:pt x="21548" y="6573"/>
                  <a:pt x="21568" y="6637"/>
                  <a:pt x="21580" y="6709"/>
                </a:cubicBezTo>
                <a:cubicBezTo>
                  <a:pt x="21590" y="6759"/>
                  <a:pt x="21595" y="6821"/>
                  <a:pt x="21598" y="6902"/>
                </a:cubicBezTo>
                <a:cubicBezTo>
                  <a:pt x="21600" y="6984"/>
                  <a:pt x="21600" y="7083"/>
                  <a:pt x="21600" y="7208"/>
                </a:cubicBezTo>
                <a:lnTo>
                  <a:pt x="21600" y="20749"/>
                </a:lnTo>
                <a:cubicBezTo>
                  <a:pt x="21600" y="20874"/>
                  <a:pt x="21600" y="20974"/>
                  <a:pt x="21598" y="21055"/>
                </a:cubicBezTo>
                <a:cubicBezTo>
                  <a:pt x="21595" y="21136"/>
                  <a:pt x="21590" y="21199"/>
                  <a:pt x="21580" y="21248"/>
                </a:cubicBezTo>
                <a:cubicBezTo>
                  <a:pt x="21568" y="21320"/>
                  <a:pt x="21548" y="21385"/>
                  <a:pt x="21523" y="21438"/>
                </a:cubicBezTo>
                <a:cubicBezTo>
                  <a:pt x="21497" y="21491"/>
                  <a:pt x="21467" y="21532"/>
                  <a:pt x="21432" y="21558"/>
                </a:cubicBezTo>
                <a:cubicBezTo>
                  <a:pt x="21409" y="21579"/>
                  <a:pt x="21379" y="21590"/>
                  <a:pt x="21340" y="21595"/>
                </a:cubicBezTo>
                <a:cubicBezTo>
                  <a:pt x="21302" y="21600"/>
                  <a:pt x="21254" y="21600"/>
                  <a:pt x="21194" y="21600"/>
                </a:cubicBezTo>
                <a:lnTo>
                  <a:pt x="406" y="21600"/>
                </a:lnTo>
                <a:cubicBezTo>
                  <a:pt x="346" y="21600"/>
                  <a:pt x="298" y="21600"/>
                  <a:pt x="260" y="21595"/>
                </a:cubicBezTo>
                <a:cubicBezTo>
                  <a:pt x="221" y="21590"/>
                  <a:pt x="191" y="21579"/>
                  <a:pt x="168" y="21558"/>
                </a:cubicBezTo>
                <a:cubicBezTo>
                  <a:pt x="133" y="21532"/>
                  <a:pt x="103" y="21491"/>
                  <a:pt x="77" y="21438"/>
                </a:cubicBezTo>
                <a:cubicBezTo>
                  <a:pt x="52" y="21385"/>
                  <a:pt x="32" y="21320"/>
                  <a:pt x="20" y="21248"/>
                </a:cubicBezTo>
                <a:cubicBezTo>
                  <a:pt x="10" y="21199"/>
                  <a:pt x="5" y="21136"/>
                  <a:pt x="2" y="21055"/>
                </a:cubicBezTo>
                <a:cubicBezTo>
                  <a:pt x="0" y="20974"/>
                  <a:pt x="0" y="20874"/>
                  <a:pt x="0" y="20749"/>
                </a:cubicBezTo>
                <a:lnTo>
                  <a:pt x="0" y="7208"/>
                </a:lnTo>
                <a:cubicBezTo>
                  <a:pt x="0" y="7083"/>
                  <a:pt x="0" y="6984"/>
                  <a:pt x="2" y="6902"/>
                </a:cubicBezTo>
                <a:cubicBezTo>
                  <a:pt x="5" y="6821"/>
                  <a:pt x="10" y="6759"/>
                  <a:pt x="20" y="6709"/>
                </a:cubicBezTo>
                <a:cubicBezTo>
                  <a:pt x="32" y="6637"/>
                  <a:pt x="52" y="6573"/>
                  <a:pt x="77" y="6520"/>
                </a:cubicBezTo>
                <a:cubicBezTo>
                  <a:pt x="103" y="6467"/>
                  <a:pt x="133" y="6425"/>
                  <a:pt x="168" y="6399"/>
                </a:cubicBezTo>
                <a:cubicBezTo>
                  <a:pt x="191" y="6378"/>
                  <a:pt x="221" y="6368"/>
                  <a:pt x="260" y="6363"/>
                </a:cubicBezTo>
                <a:cubicBezTo>
                  <a:pt x="298" y="6357"/>
                  <a:pt x="346" y="6357"/>
                  <a:pt x="406" y="6357"/>
                </a:cubicBezTo>
                <a:close/>
              </a:path>
            </a:pathLst>
          </a:custGeom>
          <a:ln w="63500">
            <a:solidFill>
              <a:srgbClr val="000000"/>
            </a:solidFill>
            <a:miter lim="400000"/>
          </a:ln>
        </p:spPr>
        <p:txBody>
          <a:bodyPr lIns="38100" tIns="38100" rIns="38100" bIns="38100" anchor="ctr"/>
          <a:lstStyle/>
          <a:p>
            <a:pPr algn="ctr" defTabSz="825500">
              <a:lnSpc>
                <a:spcPct val="100000"/>
              </a:lnSpc>
              <a:spcBef>
                <a:spcPts val="0"/>
              </a:spcBef>
              <a:defRPr sz="3000">
                <a:solidFill>
                  <a:srgbClr val="FFFFFF"/>
                </a:solidFill>
                <a:latin typeface="Helvetica Neue Medium"/>
                <a:ea typeface="Helvetica Neue Medium"/>
                <a:cs typeface="Helvetica Neue Medium"/>
                <a:sym typeface="Helvetica Neue Medium"/>
              </a:defRPr>
            </a:pPr>
          </a:p>
        </p:txBody>
      </p:sp>
      <p:sp>
        <p:nvSpPr>
          <p:cNvPr id="932" name="on earth as it is in heaven"/>
          <p:cNvSpPr txBox="1"/>
          <p:nvPr/>
        </p:nvSpPr>
        <p:spPr>
          <a:xfrm>
            <a:off x="9266919" y="5475717"/>
            <a:ext cx="5850162" cy="19113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6000">
                <a:latin typeface="Mulish ExtraLight Black"/>
                <a:ea typeface="Mulish ExtraLight Black"/>
                <a:cs typeface="Mulish ExtraLight Black"/>
                <a:sym typeface="Mulish ExtraLight Black"/>
              </a:defRPr>
            </a:lvl1pPr>
          </a:lstStyle>
          <a:p>
            <a:pPr/>
            <a:r>
              <a:t>on earth as it is in heaven</a:t>
            </a:r>
          </a:p>
        </p:txBody>
      </p:sp>
      <p:sp>
        <p:nvSpPr>
          <p:cNvPr id="933" name="Community"/>
          <p:cNvSpPr txBox="1"/>
          <p:nvPr/>
        </p:nvSpPr>
        <p:spPr>
          <a:xfrm>
            <a:off x="13233202" y="2804258"/>
            <a:ext cx="3946797" cy="9398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b">
            <a:spAutoFit/>
          </a:bodyPr>
          <a:lstStyle>
            <a:lvl1pPr algn="ctr" defTabSz="2438339">
              <a:lnSpc>
                <a:spcPct val="80000"/>
              </a:lnSpc>
              <a:spcBef>
                <a:spcPts val="1800"/>
              </a:spcBef>
              <a:defRPr sz="5400">
                <a:solidFill>
                  <a:srgbClr val="FFFFFF"/>
                </a:solidFill>
                <a:latin typeface="Mulish ExtraLight Black"/>
                <a:ea typeface="Mulish ExtraLight Black"/>
                <a:cs typeface="Mulish ExtraLight Black"/>
                <a:sym typeface="Mulish ExtraLight Black"/>
              </a:defRPr>
            </a:lvl1pPr>
          </a:lstStyle>
          <a:p>
            <a:pPr/>
            <a:r>
              <a:t>Community</a:t>
            </a:r>
          </a:p>
        </p:txBody>
      </p:sp>
      <p:sp>
        <p:nvSpPr>
          <p:cNvPr id="934" name="Church"/>
          <p:cNvSpPr txBox="1"/>
          <p:nvPr/>
        </p:nvSpPr>
        <p:spPr>
          <a:xfrm>
            <a:off x="17024295" y="8139205"/>
            <a:ext cx="2477732" cy="9398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b">
            <a:spAutoFit/>
          </a:bodyPr>
          <a:lstStyle>
            <a:lvl1pPr algn="ctr" defTabSz="2438339">
              <a:lnSpc>
                <a:spcPct val="80000"/>
              </a:lnSpc>
              <a:spcBef>
                <a:spcPts val="1800"/>
              </a:spcBef>
              <a:defRPr sz="5400">
                <a:solidFill>
                  <a:srgbClr val="FFFFFF"/>
                </a:solidFill>
                <a:latin typeface="Mulish ExtraLight Black"/>
                <a:ea typeface="Mulish ExtraLight Black"/>
                <a:cs typeface="Mulish ExtraLight Black"/>
                <a:sym typeface="Mulish ExtraLight Black"/>
              </a:defRPr>
            </a:lvl1pPr>
          </a:lstStyle>
          <a:p>
            <a:pPr/>
            <a:r>
              <a:t>Church</a:t>
            </a:r>
          </a:p>
        </p:txBody>
      </p:sp>
      <p:sp>
        <p:nvSpPr>
          <p:cNvPr id="935" name="Character"/>
          <p:cNvSpPr txBox="1"/>
          <p:nvPr/>
        </p:nvSpPr>
        <p:spPr>
          <a:xfrm>
            <a:off x="4350537" y="8139205"/>
            <a:ext cx="3468473" cy="9398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b">
            <a:spAutoFit/>
          </a:bodyPr>
          <a:lstStyle>
            <a:lvl1pPr algn="ctr" defTabSz="2438339">
              <a:lnSpc>
                <a:spcPct val="80000"/>
              </a:lnSpc>
              <a:spcBef>
                <a:spcPts val="1800"/>
              </a:spcBef>
              <a:defRPr sz="5400">
                <a:solidFill>
                  <a:srgbClr val="FFFFFF"/>
                </a:solidFill>
                <a:latin typeface="Mulish ExtraLight Black"/>
                <a:ea typeface="Mulish ExtraLight Black"/>
                <a:cs typeface="Mulish ExtraLight Black"/>
                <a:sym typeface="Mulish ExtraLight Black"/>
              </a:defRPr>
            </a:lvl1pPr>
          </a:lstStyle>
          <a:p>
            <a:pPr/>
            <a:r>
              <a:t>Character</a:t>
            </a:r>
          </a:p>
        </p:txBody>
      </p:sp>
      <p:sp>
        <p:nvSpPr>
          <p:cNvPr id="936" name="Neighbouring"/>
          <p:cNvSpPr txBox="1"/>
          <p:nvPr/>
        </p:nvSpPr>
        <p:spPr>
          <a:xfrm>
            <a:off x="13142209" y="3883091"/>
            <a:ext cx="4062126" cy="8763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lnSpc>
                <a:spcPct val="80000"/>
              </a:lnSpc>
              <a:spcBef>
                <a:spcPts val="1800"/>
              </a:spcBef>
              <a:defRPr i="1" sz="5000">
                <a:solidFill>
                  <a:srgbClr val="FFFFFF"/>
                </a:solidFill>
                <a:latin typeface="Mulish ExtraLight Regular"/>
                <a:ea typeface="Mulish ExtraLight Regular"/>
                <a:cs typeface="Mulish ExtraLight Regular"/>
                <a:sym typeface="Mulish ExtraLight Regular"/>
              </a:defRPr>
            </a:lvl1pPr>
          </a:lstStyle>
          <a:p>
            <a:pPr>
              <a:defRPr>
                <a:latin typeface="Mulish ExtraLight Bold"/>
                <a:ea typeface="Mulish ExtraLight Bold"/>
                <a:cs typeface="Mulish ExtraLight Bold"/>
                <a:sym typeface="Mulish ExtraLight Bold"/>
              </a:defRPr>
            </a:pPr>
            <a:r>
              <a:rPr>
                <a:latin typeface="Mulish ExtraLight Regular"/>
                <a:ea typeface="Mulish ExtraLight Regular"/>
                <a:cs typeface="Mulish ExtraLight Regular"/>
                <a:sym typeface="Mulish ExtraLight Regular"/>
              </a:rPr>
              <a:t>Neighbouring</a:t>
            </a:r>
          </a:p>
        </p:txBody>
      </p:sp>
      <p:sp>
        <p:nvSpPr>
          <p:cNvPr id="937" name="Gathering"/>
          <p:cNvSpPr txBox="1"/>
          <p:nvPr/>
        </p:nvSpPr>
        <p:spPr>
          <a:xfrm>
            <a:off x="16796012" y="9199491"/>
            <a:ext cx="3010499" cy="8763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lnSpc>
                <a:spcPct val="80000"/>
              </a:lnSpc>
              <a:spcBef>
                <a:spcPts val="1800"/>
              </a:spcBef>
              <a:defRPr i="1" sz="5000">
                <a:solidFill>
                  <a:srgbClr val="FFFFFF"/>
                </a:solidFill>
                <a:latin typeface="Mulish ExtraLight Regular"/>
                <a:ea typeface="Mulish ExtraLight Regular"/>
                <a:cs typeface="Mulish ExtraLight Regular"/>
                <a:sym typeface="Mulish ExtraLight Regular"/>
              </a:defRPr>
            </a:lvl1pPr>
          </a:lstStyle>
          <a:p>
            <a:pPr>
              <a:defRPr>
                <a:latin typeface="Mulish ExtraLight Bold"/>
                <a:ea typeface="Mulish ExtraLight Bold"/>
                <a:cs typeface="Mulish ExtraLight Bold"/>
                <a:sym typeface="Mulish ExtraLight Bold"/>
              </a:defRPr>
            </a:pPr>
            <a:r>
              <a:rPr>
                <a:latin typeface="Mulish ExtraLight Regular"/>
                <a:ea typeface="Mulish ExtraLight Regular"/>
                <a:cs typeface="Mulish ExtraLight Regular"/>
                <a:sym typeface="Mulish ExtraLight Regular"/>
              </a:rPr>
              <a:t>Gathering</a:t>
            </a:r>
          </a:p>
        </p:txBody>
      </p:sp>
      <p:sp>
        <p:nvSpPr>
          <p:cNvPr id="938" name="Forming"/>
          <p:cNvSpPr txBox="1"/>
          <p:nvPr/>
        </p:nvSpPr>
        <p:spPr>
          <a:xfrm>
            <a:off x="4839228" y="9199491"/>
            <a:ext cx="2491093" cy="8763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lnSpc>
                <a:spcPct val="80000"/>
              </a:lnSpc>
              <a:spcBef>
                <a:spcPts val="1800"/>
              </a:spcBef>
              <a:defRPr i="1" sz="5000">
                <a:solidFill>
                  <a:srgbClr val="FFFFFF"/>
                </a:solidFill>
                <a:latin typeface="Mulish ExtraLight Regular"/>
                <a:ea typeface="Mulish ExtraLight Regular"/>
                <a:cs typeface="Mulish ExtraLight Regular"/>
                <a:sym typeface="Mulish ExtraLight Regular"/>
              </a:defRPr>
            </a:lvl1pPr>
          </a:lstStyle>
          <a:p>
            <a:pPr>
              <a:defRPr>
                <a:latin typeface="Mulish ExtraLight Bold"/>
                <a:ea typeface="Mulish ExtraLight Bold"/>
                <a:cs typeface="Mulish ExtraLight Bold"/>
                <a:sym typeface="Mulish ExtraLight Bold"/>
              </a:defRPr>
            </a:pPr>
            <a:r>
              <a:rPr>
                <a:latin typeface="Mulish ExtraLight Regular"/>
                <a:ea typeface="Mulish ExtraLight Regular"/>
                <a:cs typeface="Mulish ExtraLight Regular"/>
                <a:sym typeface="Mulish ExtraLight Regular"/>
              </a:rPr>
              <a:t>Forming</a:t>
            </a:r>
          </a:p>
        </p:txBody>
      </p:sp>
      <p:sp>
        <p:nvSpPr>
          <p:cNvPr id="939" name="Renewed"/>
          <p:cNvSpPr txBox="1"/>
          <p:nvPr/>
        </p:nvSpPr>
        <p:spPr>
          <a:xfrm>
            <a:off x="13668731" y="2105463"/>
            <a:ext cx="3075739" cy="9398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lnSpc>
                <a:spcPct val="80000"/>
              </a:lnSpc>
              <a:spcBef>
                <a:spcPts val="1800"/>
              </a:spcBef>
              <a:defRPr sz="5400">
                <a:solidFill>
                  <a:srgbClr val="FFFFFF"/>
                </a:solidFill>
                <a:latin typeface="Mulish ExtraLight Regular"/>
                <a:ea typeface="Mulish ExtraLight Regular"/>
                <a:cs typeface="Mulish ExtraLight Regular"/>
                <a:sym typeface="Mulish ExtraLight Regular"/>
              </a:defRPr>
            </a:lvl1pPr>
          </a:lstStyle>
          <a:p>
            <a:pPr>
              <a:defRPr>
                <a:latin typeface="Mulish ExtraLight Black"/>
                <a:ea typeface="Mulish ExtraLight Black"/>
                <a:cs typeface="Mulish ExtraLight Black"/>
                <a:sym typeface="Mulish ExtraLight Black"/>
              </a:defRPr>
            </a:pPr>
            <a:r>
              <a:rPr>
                <a:latin typeface="Mulish ExtraLight Regular"/>
                <a:ea typeface="Mulish ExtraLight Regular"/>
                <a:cs typeface="Mulish ExtraLight Regular"/>
                <a:sym typeface="Mulish ExtraLight Regular"/>
              </a:rPr>
              <a:t>Renewed</a:t>
            </a:r>
          </a:p>
        </p:txBody>
      </p:sp>
      <p:sp>
        <p:nvSpPr>
          <p:cNvPr id="940" name="Healthy"/>
          <p:cNvSpPr txBox="1"/>
          <p:nvPr/>
        </p:nvSpPr>
        <p:spPr>
          <a:xfrm>
            <a:off x="16980815" y="7450865"/>
            <a:ext cx="2564692" cy="9398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lnSpc>
                <a:spcPct val="80000"/>
              </a:lnSpc>
              <a:spcBef>
                <a:spcPts val="1800"/>
              </a:spcBef>
              <a:defRPr sz="5400">
                <a:solidFill>
                  <a:srgbClr val="FFFFFF"/>
                </a:solidFill>
                <a:latin typeface="Mulish ExtraLight Regular"/>
                <a:ea typeface="Mulish ExtraLight Regular"/>
                <a:cs typeface="Mulish ExtraLight Regular"/>
                <a:sym typeface="Mulish ExtraLight Regular"/>
              </a:defRPr>
            </a:lvl1pPr>
          </a:lstStyle>
          <a:p>
            <a:pPr>
              <a:defRPr>
                <a:latin typeface="Mulish ExtraLight Black"/>
                <a:ea typeface="Mulish ExtraLight Black"/>
                <a:cs typeface="Mulish ExtraLight Black"/>
                <a:sym typeface="Mulish ExtraLight Black"/>
              </a:defRPr>
            </a:pPr>
            <a:r>
              <a:rPr>
                <a:latin typeface="Mulish ExtraLight Regular"/>
                <a:ea typeface="Mulish ExtraLight Regular"/>
                <a:cs typeface="Mulish ExtraLight Regular"/>
                <a:sym typeface="Mulish ExtraLight Regular"/>
              </a:rPr>
              <a:t>Healthy</a:t>
            </a:r>
          </a:p>
        </p:txBody>
      </p:sp>
      <p:sp>
        <p:nvSpPr>
          <p:cNvPr id="941" name="Christ-like"/>
          <p:cNvSpPr txBox="1"/>
          <p:nvPr/>
        </p:nvSpPr>
        <p:spPr>
          <a:xfrm>
            <a:off x="4444768" y="7450865"/>
            <a:ext cx="3280011" cy="9398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2438339">
              <a:lnSpc>
                <a:spcPct val="80000"/>
              </a:lnSpc>
              <a:spcBef>
                <a:spcPts val="1800"/>
              </a:spcBef>
              <a:defRPr sz="5400">
                <a:solidFill>
                  <a:srgbClr val="FFFFFF"/>
                </a:solidFill>
                <a:latin typeface="Mulish ExtraLight Regular"/>
                <a:ea typeface="Mulish ExtraLight Regular"/>
                <a:cs typeface="Mulish ExtraLight Regular"/>
                <a:sym typeface="Mulish ExtraLight Regular"/>
              </a:defRPr>
            </a:lvl1pPr>
          </a:lstStyle>
          <a:p>
            <a:pPr>
              <a:defRPr>
                <a:latin typeface="Mulish ExtraLight Black"/>
                <a:ea typeface="Mulish ExtraLight Black"/>
                <a:cs typeface="Mulish ExtraLight Black"/>
                <a:sym typeface="Mulish ExtraLight Black"/>
              </a:defRPr>
            </a:pPr>
            <a:r>
              <a:rPr>
                <a:latin typeface="Mulish ExtraLight Regular"/>
                <a:ea typeface="Mulish ExtraLight Regular"/>
                <a:cs typeface="Mulish ExtraLight Regular"/>
                <a:sym typeface="Mulish ExtraLight Regular"/>
              </a:rPr>
              <a:t>Christ-like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940"/>
                                        </p:tgtEl>
                                        <p:attrNameLst>
                                          <p:attrName>style.visibility</p:attrName>
                                        </p:attrNameLst>
                                      </p:cBhvr>
                                      <p:to>
                                        <p:strVal val="visible"/>
                                      </p:to>
                                    </p:set>
                                    <p:animEffect filter="fade" transition="in">
                                      <p:cBhvr>
                                        <p:cTn id="7" dur="1000"/>
                                        <p:tgtEl>
                                          <p:spTgt spid="940"/>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937">
                                            <p:bg/>
                                          </p:spTgt>
                                        </p:tgtEl>
                                        <p:attrNameLst>
                                          <p:attrName>style.visibility</p:attrName>
                                        </p:attrNameLst>
                                      </p:cBhvr>
                                      <p:to>
                                        <p:strVal val="visible"/>
                                      </p:to>
                                    </p:set>
                                    <p:animEffect filter="fade" transition="in">
                                      <p:cBhvr>
                                        <p:cTn id="11" dur="1000"/>
                                        <p:tgtEl>
                                          <p:spTgt spid="937">
                                            <p:bg/>
                                          </p:spTgt>
                                        </p:tgtEl>
                                      </p:cBhvr>
                                    </p:animEffect>
                                  </p:childTnLst>
                                </p:cTn>
                              </p:par>
                              <p:par>
                                <p:cTn id="12" presetClass="entr" nodeType="withEffect" presetSubtype="0" presetID="10" grpId="2" fill="hold">
                                  <p:stCondLst>
                                    <p:cond delay="0"/>
                                  </p:stCondLst>
                                  <p:iterate type="el" backwards="0">
                                    <p:tmAbs val="0"/>
                                  </p:iterate>
                                  <p:childTnLst>
                                    <p:set>
                                      <p:cBhvr>
                                        <p:cTn id="13" fill="hold"/>
                                        <p:tgtEl>
                                          <p:spTgt spid="937">
                                            <p:txEl>
                                              <p:pRg st="0" end="0"/>
                                            </p:txEl>
                                          </p:spTgt>
                                        </p:tgtEl>
                                        <p:attrNameLst>
                                          <p:attrName>style.visibility</p:attrName>
                                        </p:attrNameLst>
                                      </p:cBhvr>
                                      <p:to>
                                        <p:strVal val="visible"/>
                                      </p:to>
                                    </p:set>
                                    <p:animEffect filter="fade" transition="in">
                                      <p:cBhvr>
                                        <p:cTn id="14" dur="1000"/>
                                        <p:tgtEl>
                                          <p:spTgt spid="937">
                                            <p:txEl>
                                              <p:pRg st="0" end="0"/>
                                            </p:txEl>
                                          </p:spTgt>
                                        </p:tgtEl>
                                      </p:cBhvr>
                                    </p:animEffect>
                                  </p:childTnLst>
                                </p:cTn>
                              </p:par>
                            </p:childTnLst>
                          </p:cTn>
                        </p:par>
                        <p:par>
                          <p:cTn id="15" fill="hold">
                            <p:stCondLst>
                              <p:cond delay="2000"/>
                            </p:stCondLst>
                            <p:childTnLst>
                              <p:par>
                                <p:cTn id="16" presetClass="entr" nodeType="afterEffect" presetID="10" grpId="3" fill="hold">
                                  <p:stCondLst>
                                    <p:cond delay="0"/>
                                  </p:stCondLst>
                                  <p:iterate type="el" backwards="0">
                                    <p:tmAbs val="0"/>
                                  </p:iterate>
                                  <p:childTnLst>
                                    <p:set>
                                      <p:cBhvr>
                                        <p:cTn id="17" fill="hold"/>
                                        <p:tgtEl>
                                          <p:spTgt spid="941"/>
                                        </p:tgtEl>
                                        <p:attrNameLst>
                                          <p:attrName>style.visibility</p:attrName>
                                        </p:attrNameLst>
                                      </p:cBhvr>
                                      <p:to>
                                        <p:strVal val="visible"/>
                                      </p:to>
                                    </p:set>
                                    <p:animEffect filter="fade" transition="in">
                                      <p:cBhvr>
                                        <p:cTn id="18" dur="1000"/>
                                        <p:tgtEl>
                                          <p:spTgt spid="941"/>
                                        </p:tgtEl>
                                      </p:cBhvr>
                                    </p:animEffect>
                                  </p:childTnLst>
                                </p:cTn>
                              </p:par>
                            </p:childTnLst>
                          </p:cTn>
                        </p:par>
                        <p:par>
                          <p:cTn id="19" fill="hold">
                            <p:stCondLst>
                              <p:cond delay="3000"/>
                            </p:stCondLst>
                            <p:childTnLst>
                              <p:par>
                                <p:cTn id="20" presetClass="entr" nodeType="afterEffect" presetID="10" grpId="4" fill="hold">
                                  <p:stCondLst>
                                    <p:cond delay="0"/>
                                  </p:stCondLst>
                                  <p:iterate type="el" backwards="0">
                                    <p:tmAbs val="0"/>
                                  </p:iterate>
                                  <p:childTnLst>
                                    <p:set>
                                      <p:cBhvr>
                                        <p:cTn id="21" fill="hold"/>
                                        <p:tgtEl>
                                          <p:spTgt spid="938">
                                            <p:bg/>
                                          </p:spTgt>
                                        </p:tgtEl>
                                        <p:attrNameLst>
                                          <p:attrName>style.visibility</p:attrName>
                                        </p:attrNameLst>
                                      </p:cBhvr>
                                      <p:to>
                                        <p:strVal val="visible"/>
                                      </p:to>
                                    </p:set>
                                    <p:animEffect filter="fade" transition="in">
                                      <p:cBhvr>
                                        <p:cTn id="22" dur="1000"/>
                                        <p:tgtEl>
                                          <p:spTgt spid="938">
                                            <p:bg/>
                                          </p:spTgt>
                                        </p:tgtEl>
                                      </p:cBhvr>
                                    </p:animEffect>
                                  </p:childTnLst>
                                </p:cTn>
                              </p:par>
                              <p:par>
                                <p:cTn id="23" presetClass="entr" nodeType="withEffect" presetSubtype="0" presetID="10" grpId="4" fill="hold">
                                  <p:stCondLst>
                                    <p:cond delay="0"/>
                                  </p:stCondLst>
                                  <p:iterate type="el" backwards="0">
                                    <p:tmAbs val="0"/>
                                  </p:iterate>
                                  <p:childTnLst>
                                    <p:set>
                                      <p:cBhvr>
                                        <p:cTn id="24" fill="hold"/>
                                        <p:tgtEl>
                                          <p:spTgt spid="938">
                                            <p:txEl>
                                              <p:pRg st="0" end="0"/>
                                            </p:txEl>
                                          </p:spTgt>
                                        </p:tgtEl>
                                        <p:attrNameLst>
                                          <p:attrName>style.visibility</p:attrName>
                                        </p:attrNameLst>
                                      </p:cBhvr>
                                      <p:to>
                                        <p:strVal val="visible"/>
                                      </p:to>
                                    </p:set>
                                    <p:animEffect filter="fade" transition="in">
                                      <p:cBhvr>
                                        <p:cTn id="25" dur="1000"/>
                                        <p:tgtEl>
                                          <p:spTgt spid="938">
                                            <p:txEl>
                                              <p:pRg st="0" end="0"/>
                                            </p:txEl>
                                          </p:spTgt>
                                        </p:tgtEl>
                                      </p:cBhvr>
                                    </p:animEffect>
                                  </p:childTnLst>
                                </p:cTn>
                              </p:par>
                            </p:childTnLst>
                          </p:cTn>
                        </p:par>
                        <p:par>
                          <p:cTn id="26" fill="hold">
                            <p:stCondLst>
                              <p:cond delay="4000"/>
                            </p:stCondLst>
                            <p:childTnLst>
                              <p:par>
                                <p:cTn id="27" presetClass="entr" nodeType="afterEffect" presetID="10" grpId="5" fill="hold">
                                  <p:stCondLst>
                                    <p:cond delay="0"/>
                                  </p:stCondLst>
                                  <p:iterate type="el" backwards="0">
                                    <p:tmAbs val="0"/>
                                  </p:iterate>
                                  <p:childTnLst>
                                    <p:set>
                                      <p:cBhvr>
                                        <p:cTn id="28" fill="hold"/>
                                        <p:tgtEl>
                                          <p:spTgt spid="939"/>
                                        </p:tgtEl>
                                        <p:attrNameLst>
                                          <p:attrName>style.visibility</p:attrName>
                                        </p:attrNameLst>
                                      </p:cBhvr>
                                      <p:to>
                                        <p:strVal val="visible"/>
                                      </p:to>
                                    </p:set>
                                    <p:animEffect filter="fade" transition="in">
                                      <p:cBhvr>
                                        <p:cTn id="29" dur="1000"/>
                                        <p:tgtEl>
                                          <p:spTgt spid="939"/>
                                        </p:tgtEl>
                                      </p:cBhvr>
                                    </p:animEffect>
                                  </p:childTnLst>
                                </p:cTn>
                              </p:par>
                            </p:childTnLst>
                          </p:cTn>
                        </p:par>
                        <p:par>
                          <p:cTn id="30" fill="hold">
                            <p:stCondLst>
                              <p:cond delay="5000"/>
                            </p:stCondLst>
                            <p:childTnLst>
                              <p:par>
                                <p:cTn id="31" presetClass="entr" nodeType="afterEffect" presetID="10" grpId="6" fill="hold">
                                  <p:stCondLst>
                                    <p:cond delay="0"/>
                                  </p:stCondLst>
                                  <p:iterate type="el" backwards="0">
                                    <p:tmAbs val="0"/>
                                  </p:iterate>
                                  <p:childTnLst>
                                    <p:set>
                                      <p:cBhvr>
                                        <p:cTn id="32" fill="hold"/>
                                        <p:tgtEl>
                                          <p:spTgt spid="936">
                                            <p:bg/>
                                          </p:spTgt>
                                        </p:tgtEl>
                                        <p:attrNameLst>
                                          <p:attrName>style.visibility</p:attrName>
                                        </p:attrNameLst>
                                      </p:cBhvr>
                                      <p:to>
                                        <p:strVal val="visible"/>
                                      </p:to>
                                    </p:set>
                                    <p:animEffect filter="fade" transition="in">
                                      <p:cBhvr>
                                        <p:cTn id="33" dur="1000"/>
                                        <p:tgtEl>
                                          <p:spTgt spid="936">
                                            <p:bg/>
                                          </p:spTgt>
                                        </p:tgtEl>
                                      </p:cBhvr>
                                    </p:animEffect>
                                  </p:childTnLst>
                                </p:cTn>
                              </p:par>
                              <p:par>
                                <p:cTn id="34" presetClass="entr" nodeType="withEffect" presetSubtype="0" presetID="10" grpId="6" fill="hold">
                                  <p:stCondLst>
                                    <p:cond delay="0"/>
                                  </p:stCondLst>
                                  <p:iterate type="el" backwards="0">
                                    <p:tmAbs val="0"/>
                                  </p:iterate>
                                  <p:childTnLst>
                                    <p:set>
                                      <p:cBhvr>
                                        <p:cTn id="35" fill="hold"/>
                                        <p:tgtEl>
                                          <p:spTgt spid="936">
                                            <p:txEl>
                                              <p:pRg st="0" end="0"/>
                                            </p:txEl>
                                          </p:spTgt>
                                        </p:tgtEl>
                                        <p:attrNameLst>
                                          <p:attrName>style.visibility</p:attrName>
                                        </p:attrNameLst>
                                      </p:cBhvr>
                                      <p:to>
                                        <p:strVal val="visible"/>
                                      </p:to>
                                    </p:set>
                                    <p:animEffect filter="fade" transition="in">
                                      <p:cBhvr>
                                        <p:cTn id="36" dur="1000"/>
                                        <p:tgtEl>
                                          <p:spTgt spid="93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Class="entr" nodeType="clickEffect" presetID="10" grpId="7" fill="hold">
                                  <p:stCondLst>
                                    <p:cond delay="0"/>
                                  </p:stCondLst>
                                  <p:iterate type="el" backwards="0">
                                    <p:tmAbs val="0"/>
                                  </p:iterate>
                                  <p:childTnLst>
                                    <p:set>
                                      <p:cBhvr>
                                        <p:cTn id="40" fill="hold"/>
                                        <p:tgtEl>
                                          <p:spTgt spid="931"/>
                                        </p:tgtEl>
                                        <p:attrNameLst>
                                          <p:attrName>style.visibility</p:attrName>
                                        </p:attrNameLst>
                                      </p:cBhvr>
                                      <p:to>
                                        <p:strVal val="visible"/>
                                      </p:to>
                                    </p:set>
                                    <p:animEffect filter="fade" transition="in">
                                      <p:cBhvr>
                                        <p:cTn id="41" dur="1000"/>
                                        <p:tgtEl>
                                          <p:spTgt spid="9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39" grpId="5"/>
      <p:bldP build="whole" bldLvl="1" animBg="1" rev="0" advAuto="0" spid="941" grpId="3"/>
      <p:bldP build="whole" bldLvl="1" animBg="1" rev="0" advAuto="0" spid="931" grpId="7"/>
      <p:bldP build="whole" bldLvl="1" animBg="1" rev="0" advAuto="0" spid="940" grpId="1"/>
      <p:bldP build="p" bldLvl="5" animBg="1" rev="0" advAuto="0" spid="937" grpId="2"/>
      <p:bldP build="p" bldLvl="5" animBg="1" rev="0" advAuto="0" spid="936" grpId="6"/>
      <p:bldP build="p" bldLvl="5" animBg="1" rev="0" advAuto="0" spid="938" grpId="4"/>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NCD Before The Councils of Nicaea and Constantinople"/>
          <p:cNvSpPr txBox="1"/>
          <p:nvPr/>
        </p:nvSpPr>
        <p:spPr>
          <a:xfrm>
            <a:off x="-416439" y="4161789"/>
            <a:ext cx="25216878" cy="539242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2438339">
              <a:lnSpc>
                <a:spcPct val="80000"/>
              </a:lnSpc>
              <a:defRPr sz="12800">
                <a:latin typeface="Mulish ExtraLight Black"/>
                <a:ea typeface="Mulish ExtraLight Black"/>
                <a:cs typeface="Mulish ExtraLight Black"/>
                <a:sym typeface="Mulish ExtraLight Black"/>
              </a:defRPr>
            </a:pPr>
            <a:r>
              <a:t>NCD Before</a:t>
            </a:r>
            <a:br/>
            <a:r>
              <a:t>The Councils of</a:t>
            </a:r>
            <a:br/>
            <a:r>
              <a:t>Nicaea and Constantinople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NCD B.C."/>
          <p:cNvSpPr txBox="1"/>
          <p:nvPr/>
        </p:nvSpPr>
        <p:spPr>
          <a:xfrm>
            <a:off x="1797207" y="5670549"/>
            <a:ext cx="20789586" cy="23749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14400">
                <a:latin typeface="Mulish ExtraLight Black"/>
                <a:ea typeface="Mulish ExtraLight Black"/>
                <a:cs typeface="Mulish ExtraLight Black"/>
                <a:sym typeface="Mulish ExtraLight Black"/>
              </a:defRPr>
            </a:lvl1pPr>
          </a:lstStyle>
          <a:p>
            <a:pPr/>
            <a:r>
              <a:t>NCD B.C.</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In the beginning was the logos…"/>
          <p:cNvSpPr txBox="1"/>
          <p:nvPr/>
        </p:nvSpPr>
        <p:spPr>
          <a:xfrm>
            <a:off x="2062726" y="324637"/>
            <a:ext cx="20258549"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2438339">
              <a:lnSpc>
                <a:spcPct val="80000"/>
              </a:lnSpc>
              <a:defRPr sz="9600">
                <a:latin typeface="Mulish ExtraLight Black"/>
                <a:ea typeface="Mulish ExtraLight Black"/>
                <a:cs typeface="Mulish ExtraLight Black"/>
                <a:sym typeface="Mulish ExtraLight Black"/>
              </a:defRPr>
            </a:lvl1pPr>
          </a:lstStyle>
          <a:p>
            <a:pPr/>
            <a:r>
              <a:t>In the beginning was the logos…</a:t>
            </a:r>
          </a:p>
        </p:txBody>
      </p:sp>
      <p:sp>
        <p:nvSpPr>
          <p:cNvPr id="229" name="Word…"/>
          <p:cNvSpPr txBox="1"/>
          <p:nvPr/>
        </p:nvSpPr>
        <p:spPr>
          <a:xfrm>
            <a:off x="13186774" y="4432300"/>
            <a:ext cx="10471795" cy="48514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defTabSz="2438339">
              <a:lnSpc>
                <a:spcPct val="100000"/>
              </a:lnSpc>
              <a:spcBef>
                <a:spcPts val="3800"/>
              </a:spcBef>
              <a:defRPr sz="8000">
                <a:latin typeface="Mulish ExtraLight Regular"/>
                <a:ea typeface="Mulish ExtraLight Regular"/>
                <a:cs typeface="Mulish ExtraLight Regular"/>
                <a:sym typeface="Mulish ExtraLight Regular"/>
              </a:defRPr>
            </a:pPr>
            <a:r>
              <a:t>Word</a:t>
            </a:r>
          </a:p>
          <a:p>
            <a:pPr defTabSz="2438339">
              <a:lnSpc>
                <a:spcPct val="100000"/>
              </a:lnSpc>
              <a:spcBef>
                <a:spcPts val="3800"/>
              </a:spcBef>
              <a:defRPr sz="8000">
                <a:latin typeface="Mulish ExtraLight Regular"/>
                <a:ea typeface="Mulish ExtraLight Regular"/>
                <a:cs typeface="Mulish ExtraLight Regular"/>
                <a:sym typeface="Mulish ExtraLight Regular"/>
              </a:defRPr>
            </a:pPr>
            <a:r>
              <a:t>Fiery Reason</a:t>
            </a:r>
          </a:p>
          <a:p>
            <a:pPr defTabSz="2438339">
              <a:lnSpc>
                <a:spcPct val="100000"/>
              </a:lnSpc>
              <a:spcBef>
                <a:spcPts val="3800"/>
              </a:spcBef>
              <a:defRPr sz="8000">
                <a:latin typeface="Mulish ExtraLight Black"/>
                <a:ea typeface="Mulish ExtraLight Black"/>
                <a:cs typeface="Mulish ExtraLight Black"/>
                <a:sym typeface="Mulish ExtraLight Black"/>
              </a:defRPr>
            </a:pPr>
            <a:r>
              <a:t>The Way of True Life</a:t>
            </a:r>
          </a:p>
        </p:txBody>
      </p:sp>
      <p:grpSp>
        <p:nvGrpSpPr>
          <p:cNvPr id="235" name="Group"/>
          <p:cNvGrpSpPr/>
          <p:nvPr/>
        </p:nvGrpSpPr>
        <p:grpSpPr>
          <a:xfrm>
            <a:off x="464720" y="2249696"/>
            <a:ext cx="12148664" cy="11036578"/>
            <a:chOff x="0" y="0"/>
            <a:chExt cx="12148663" cy="11036577"/>
          </a:xfrm>
        </p:grpSpPr>
        <p:pic>
          <p:nvPicPr>
            <p:cNvPr id="230" name="pasted-movie.png" descr="pasted-movie.png"/>
            <p:cNvPicPr>
              <a:picLocks noChangeAspect="1"/>
            </p:cNvPicPr>
            <p:nvPr/>
          </p:nvPicPr>
          <p:blipFill>
            <a:blip r:embed="rId2">
              <a:extLst/>
            </a:blip>
            <a:stretch>
              <a:fillRect/>
            </a:stretch>
          </p:blipFill>
          <p:spPr>
            <a:xfrm>
              <a:off x="0" y="1944"/>
              <a:ext cx="12148664" cy="11024329"/>
            </a:xfrm>
            <a:prstGeom prst="rect">
              <a:avLst/>
            </a:prstGeom>
            <a:ln w="12700" cap="flat">
              <a:noFill/>
              <a:miter lim="400000"/>
            </a:ln>
            <a:effectLst/>
          </p:spPr>
        </p:pic>
        <p:sp>
          <p:nvSpPr>
            <p:cNvPr id="231" name="Rectangle"/>
            <p:cNvSpPr/>
            <p:nvPr/>
          </p:nvSpPr>
          <p:spPr>
            <a:xfrm>
              <a:off x="2296" y="0"/>
              <a:ext cx="460931" cy="435700"/>
            </a:xfrm>
            <a:prstGeom prst="rect">
              <a:avLst/>
            </a:prstGeom>
            <a:solidFill>
              <a:srgbClr val="B0B1D4"/>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232" name="Rectangle"/>
            <p:cNvSpPr/>
            <p:nvPr/>
          </p:nvSpPr>
          <p:spPr>
            <a:xfrm>
              <a:off x="11685255" y="0"/>
              <a:ext cx="460931" cy="435700"/>
            </a:xfrm>
            <a:prstGeom prst="rect">
              <a:avLst/>
            </a:prstGeom>
            <a:solidFill>
              <a:srgbClr val="B0B1D4"/>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233" name="Rectangle"/>
            <p:cNvSpPr/>
            <p:nvPr/>
          </p:nvSpPr>
          <p:spPr>
            <a:xfrm>
              <a:off x="2296" y="10600877"/>
              <a:ext cx="460931" cy="435701"/>
            </a:xfrm>
            <a:prstGeom prst="rect">
              <a:avLst/>
            </a:prstGeom>
            <a:solidFill>
              <a:srgbClr val="B0B1D4"/>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234" name="Rectangle"/>
            <p:cNvSpPr/>
            <p:nvPr/>
          </p:nvSpPr>
          <p:spPr>
            <a:xfrm>
              <a:off x="11511349" y="10372747"/>
              <a:ext cx="634837" cy="663831"/>
            </a:xfrm>
            <a:prstGeom prst="rect">
              <a:avLst/>
            </a:prstGeom>
            <a:solidFill>
              <a:srgbClr val="B0B1D4"/>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grpSp>
      <p:pic>
        <p:nvPicPr>
          <p:cNvPr id="236" name="Logo small.png" descr="Logo small.png"/>
          <p:cNvPicPr>
            <a:picLocks noChangeAspect="1"/>
          </p:cNvPicPr>
          <p:nvPr/>
        </p:nvPicPr>
        <p:blipFill>
          <a:blip r:embed="rId3">
            <a:extLst/>
          </a:blip>
          <a:stretch>
            <a:fillRect/>
          </a:stretch>
        </p:blipFill>
        <p:spPr>
          <a:xfrm>
            <a:off x="22398346" y="324637"/>
            <a:ext cx="1656458" cy="1600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9">
                                            <p:bg/>
                                          </p:spTgt>
                                        </p:tgtEl>
                                        <p:attrNameLst>
                                          <p:attrName>style.visibility</p:attrName>
                                        </p:attrNameLst>
                                      </p:cBhvr>
                                      <p:to>
                                        <p:strVal val="visible"/>
                                      </p:to>
                                    </p:set>
                                    <p:animEffect filter="fade" transition="in">
                                      <p:cBhvr>
                                        <p:cTn id="7" dur="1000"/>
                                        <p:tgtEl>
                                          <p:spTgt spid="22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29">
                                            <p:txEl>
                                              <p:pRg st="0" end="0"/>
                                            </p:txEl>
                                          </p:spTgt>
                                        </p:tgtEl>
                                        <p:attrNameLst>
                                          <p:attrName>style.visibility</p:attrName>
                                        </p:attrNameLst>
                                      </p:cBhvr>
                                      <p:to>
                                        <p:strVal val="visible"/>
                                      </p:to>
                                    </p:set>
                                    <p:animEffect filter="fade" transition="in">
                                      <p:cBhvr>
                                        <p:cTn id="10" dur="1000"/>
                                        <p:tgtEl>
                                          <p:spTgt spid="22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16" presetID="23" grpId="2" fill="hold">
                                  <p:stCondLst>
                                    <p:cond delay="0"/>
                                  </p:stCondLst>
                                  <p:iterate type="el" backwards="0">
                                    <p:tmAbs val="0"/>
                                  </p:iterate>
                                  <p:childTnLst>
                                    <p:set>
                                      <p:cBhvr>
                                        <p:cTn id="14" fill="hold"/>
                                        <p:tgtEl>
                                          <p:spTgt spid="235"/>
                                        </p:tgtEl>
                                        <p:attrNameLst>
                                          <p:attrName>style.visibility</p:attrName>
                                        </p:attrNameLst>
                                      </p:cBhvr>
                                      <p:to>
                                        <p:strVal val="visible"/>
                                      </p:to>
                                    </p:set>
                                    <p:anim calcmode="lin" valueType="num">
                                      <p:cBhvr>
                                        <p:cTn id="15" dur="2500" fill="hold"/>
                                        <p:tgtEl>
                                          <p:spTgt spid="235"/>
                                        </p:tgtEl>
                                        <p:attrNameLst>
                                          <p:attrName>ppt_w</p:attrName>
                                        </p:attrNameLst>
                                      </p:cBhvr>
                                      <p:tavLst>
                                        <p:tav tm="0">
                                          <p:val>
                                            <p:fltVal val="0"/>
                                          </p:val>
                                        </p:tav>
                                        <p:tav tm="100000">
                                          <p:val>
                                            <p:strVal val="#ppt_w"/>
                                          </p:val>
                                        </p:tav>
                                      </p:tavLst>
                                    </p:anim>
                                    <p:anim calcmode="lin" valueType="num">
                                      <p:cBhvr>
                                        <p:cTn id="16" dur="2500" fill="hold"/>
                                        <p:tgtEl>
                                          <p:spTgt spid="235"/>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Class="entr" nodeType="clickEffect" presetID="10" grpId="1" fill="hold">
                                  <p:stCondLst>
                                    <p:cond delay="0"/>
                                  </p:stCondLst>
                                  <p:iterate type="el" backwards="0">
                                    <p:tmAbs val="0"/>
                                  </p:iterate>
                                  <p:childTnLst>
                                    <p:set>
                                      <p:cBhvr>
                                        <p:cTn id="20" fill="hold"/>
                                        <p:tgtEl>
                                          <p:spTgt spid="229">
                                            <p:txEl>
                                              <p:pRg st="1" end="1"/>
                                            </p:txEl>
                                          </p:spTgt>
                                        </p:tgtEl>
                                        <p:attrNameLst>
                                          <p:attrName>style.visibility</p:attrName>
                                        </p:attrNameLst>
                                      </p:cBhvr>
                                      <p:to>
                                        <p:strVal val="visible"/>
                                      </p:to>
                                    </p:set>
                                    <p:animEffect filter="fade" transition="in">
                                      <p:cBhvr>
                                        <p:cTn id="21" dur="1000"/>
                                        <p:tgtEl>
                                          <p:spTgt spid="22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ID="10" grpId="1" fill="hold">
                                  <p:stCondLst>
                                    <p:cond delay="0"/>
                                  </p:stCondLst>
                                  <p:iterate type="el" backwards="0">
                                    <p:tmAbs val="0"/>
                                  </p:iterate>
                                  <p:childTnLst>
                                    <p:set>
                                      <p:cBhvr>
                                        <p:cTn id="25" fill="hold"/>
                                        <p:tgtEl>
                                          <p:spTgt spid="229">
                                            <p:txEl>
                                              <p:pRg st="2" end="2"/>
                                            </p:txEl>
                                          </p:spTgt>
                                        </p:tgtEl>
                                        <p:attrNameLst>
                                          <p:attrName>style.visibility</p:attrName>
                                        </p:attrNameLst>
                                      </p:cBhvr>
                                      <p:to>
                                        <p:strVal val="visible"/>
                                      </p:to>
                                    </p:set>
                                    <p:animEffect filter="fade" transition="in">
                                      <p:cBhvr>
                                        <p:cTn id="26" dur="1000"/>
                                        <p:tgtEl>
                                          <p:spTgt spid="22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9" grpId="1"/>
      <p:bldP build="whole" bldLvl="1" animBg="1" rev="0" advAuto="0" spid="235" grpId="2"/>
    </p:bldLst>
  </p:timing>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