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041" r:id="rId2"/>
    <p:sldId id="1022" r:id="rId3"/>
    <p:sldId id="1031" r:id="rId4"/>
    <p:sldId id="1025" r:id="rId5"/>
    <p:sldId id="1026" r:id="rId6"/>
    <p:sldId id="1044" r:id="rId7"/>
    <p:sldId id="1043" r:id="rId8"/>
    <p:sldId id="1034" r:id="rId9"/>
    <p:sldId id="1035" r:id="rId10"/>
    <p:sldId id="1036" r:id="rId11"/>
    <p:sldId id="1039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DF480-02C8-4E40-9E25-1C9AE7353996}" type="datetimeFigureOut">
              <a:rPr lang="nb-NO" smtClean="0"/>
              <a:t>28.05.2024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95F55-01D6-46F4-8946-0C7AA6894A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80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74097-8D0A-49E9-BCCC-19895FACFC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25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74097-8D0A-49E9-BCCC-19895FACFC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49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74097-8D0A-49E9-BCCC-19895FACFC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73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74097-8D0A-49E9-BCCC-19895FACFC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52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74097-8D0A-49E9-BCCC-19895FACFC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75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74097-8D0A-49E9-BCCC-19895FACFC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13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74097-8D0A-49E9-BCCC-19895FACFC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0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74097-8D0A-49E9-BCCC-19895FACFC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06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74097-8D0A-49E9-BCCC-19895FACFC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91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74097-8D0A-49E9-BCCC-19895FACFC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91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A660E-5D4D-234C-8D03-A360E5ADA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1999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532D3-73FD-3544-AEAE-D3DE34CBA0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433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AEAFC-D2EE-6441-93C4-415732BB22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26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E2BDB-5886-8645-9993-F51B425E02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3223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48C1A-1CE4-E246-A580-A981E6051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930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EDDD4-D80E-5245-832E-CE1265E8B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1301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18144-733F-F646-8D46-5132DEF2A9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933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FEF5-CAC7-BE4B-B4FF-019947961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560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A0B6D-FEC9-AA44-B04C-84CC6A8C9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33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F1086-DAA8-384B-91A4-EE0CD01BA3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755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7D6FB-14F0-124F-9EC9-C9B5238C15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84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72372F7-6837-4404-BBA9-FC58D657CCAD}"/>
              </a:ext>
            </a:extLst>
          </p:cNvPr>
          <p:cNvSpPr/>
          <p:nvPr userDrawn="1"/>
        </p:nvSpPr>
        <p:spPr bwMode="auto">
          <a:xfrm>
            <a:off x="571706" y="404664"/>
            <a:ext cx="915782" cy="727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901B219-DC6A-4461-AC16-AB00B013B52F}"/>
              </a:ext>
            </a:extLst>
          </p:cNvPr>
          <p:cNvSpPr/>
          <p:nvPr userDrawn="1"/>
        </p:nvSpPr>
        <p:spPr bwMode="auto">
          <a:xfrm>
            <a:off x="974551" y="-84001"/>
            <a:ext cx="915782" cy="693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F2DF93D-0469-494E-8CC8-B101F03A7CF9}"/>
              </a:ext>
            </a:extLst>
          </p:cNvPr>
          <p:cNvSpPr/>
          <p:nvPr userDrawn="1"/>
        </p:nvSpPr>
        <p:spPr bwMode="auto">
          <a:xfrm>
            <a:off x="0" y="-84001"/>
            <a:ext cx="1127448" cy="19128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34" name="Freeform 10"/>
          <p:cNvSpPr>
            <a:spLocks/>
          </p:cNvSpPr>
          <p:nvPr userDrawn="1"/>
        </p:nvSpPr>
        <p:spPr bwMode="auto">
          <a:xfrm>
            <a:off x="-351325" y="1066800"/>
            <a:ext cx="1910821" cy="5791200"/>
          </a:xfrm>
          <a:custGeom>
            <a:avLst/>
            <a:gdLst/>
            <a:ahLst/>
            <a:cxnLst>
              <a:cxn ang="0">
                <a:pos x="199" y="0"/>
              </a:cxn>
              <a:cxn ang="0">
                <a:pos x="1072" y="0"/>
              </a:cxn>
              <a:cxn ang="0">
                <a:pos x="576" y="3648"/>
              </a:cxn>
              <a:cxn ang="0">
                <a:pos x="199" y="3648"/>
              </a:cxn>
              <a:cxn ang="0">
                <a:pos x="199" y="0"/>
              </a:cxn>
            </a:cxnLst>
            <a:rect l="0" t="0" r="r" b="b"/>
            <a:pathLst>
              <a:path w="1072" h="3648">
                <a:moveTo>
                  <a:pt x="199" y="0"/>
                </a:moveTo>
                <a:cubicBezTo>
                  <a:pt x="576" y="0"/>
                  <a:pt x="436" y="0"/>
                  <a:pt x="1072" y="0"/>
                </a:cubicBezTo>
                <a:cubicBezTo>
                  <a:pt x="0" y="1816"/>
                  <a:pt x="488" y="3296"/>
                  <a:pt x="576" y="3648"/>
                </a:cubicBezTo>
                <a:cubicBezTo>
                  <a:pt x="387" y="3648"/>
                  <a:pt x="199" y="3648"/>
                  <a:pt x="199" y="3648"/>
                </a:cubicBezTo>
                <a:cubicBezTo>
                  <a:pt x="136" y="3040"/>
                  <a:pt x="199" y="0"/>
                  <a:pt x="199" y="0"/>
                </a:cubicBezTo>
                <a:close/>
              </a:path>
            </a:pathLst>
          </a:custGeom>
          <a:gradFill rotWithShape="0">
            <a:gsLst>
              <a:gs pos="0">
                <a:srgbClr val="0096CD">
                  <a:gamma/>
                  <a:tint val="0"/>
                  <a:invGamma/>
                </a:srgbClr>
              </a:gs>
              <a:gs pos="100000">
                <a:srgbClr val="36602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auto">
          <a:xfrm>
            <a:off x="-621078" y="-76200"/>
            <a:ext cx="3164384" cy="6943725"/>
          </a:xfrm>
          <a:custGeom>
            <a:avLst/>
            <a:gdLst/>
            <a:ahLst/>
            <a:cxnLst>
              <a:cxn ang="0">
                <a:pos x="1039" y="4332"/>
              </a:cxn>
              <a:cxn ang="0">
                <a:pos x="1169" y="4332"/>
              </a:cxn>
              <a:cxn ang="0">
                <a:pos x="2888" y="6"/>
              </a:cxn>
              <a:cxn ang="0">
                <a:pos x="2284" y="0"/>
              </a:cxn>
              <a:cxn ang="0">
                <a:pos x="1039" y="4332"/>
              </a:cxn>
            </a:cxnLst>
            <a:rect l="0" t="0" r="r" b="b"/>
            <a:pathLst>
              <a:path w="2888" h="4332">
                <a:moveTo>
                  <a:pt x="1039" y="4332"/>
                </a:moveTo>
                <a:cubicBezTo>
                  <a:pt x="1104" y="4332"/>
                  <a:pt x="1169" y="4332"/>
                  <a:pt x="1169" y="4332"/>
                </a:cubicBezTo>
                <a:cubicBezTo>
                  <a:pt x="24" y="1606"/>
                  <a:pt x="2888" y="6"/>
                  <a:pt x="2888" y="6"/>
                </a:cubicBezTo>
                <a:lnTo>
                  <a:pt x="2284" y="0"/>
                </a:lnTo>
                <a:cubicBezTo>
                  <a:pt x="2284" y="0"/>
                  <a:pt x="0" y="1910"/>
                  <a:pt x="1039" y="4332"/>
                </a:cubicBezTo>
                <a:close/>
              </a:path>
            </a:pathLst>
          </a:custGeom>
          <a:gradFill rotWithShape="0">
            <a:gsLst>
              <a:gs pos="0">
                <a:srgbClr val="36602D"/>
              </a:gs>
              <a:gs pos="100000">
                <a:srgbClr val="0096CD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63500" dist="38075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5787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/>
              <a:t>3colorsofleadership.org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B77C41-08A5-F74A-BEDF-91F55468FBE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11" descr="Trinity-Logo-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152400"/>
            <a:ext cx="915781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88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AB811653-34F7-6B0B-43E2-3C160F98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74" y="2845427"/>
            <a:ext cx="12192000" cy="2082837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Å utvikle mer av åndens frukter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i eget og menighetens liv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60705DF-1685-31FC-F805-FF439BFC7DC5}"/>
              </a:ext>
            </a:extLst>
          </p:cNvPr>
          <p:cNvSpPr/>
          <p:nvPr/>
        </p:nvSpPr>
        <p:spPr>
          <a:xfrm>
            <a:off x="0" y="529354"/>
            <a:ext cx="12192000" cy="14003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500" b="1" i="0" u="none" strike="noStrike" kern="1200" cap="none" spc="0" normalizeH="0" baseline="0" noProof="0" dirty="0">
                <a:ln w="0"/>
                <a:solidFill>
                  <a:srgbClr val="4F734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</a:rPr>
              <a:t>Del 2</a:t>
            </a:r>
          </a:p>
        </p:txBody>
      </p:sp>
    </p:spTree>
    <p:extLst>
      <p:ext uri="{BB962C8B-B14F-4D97-AF65-F5344CB8AC3E}">
        <p14:creationId xmlns:p14="http://schemas.microsoft.com/office/powerpoint/2010/main" val="314029106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94428A39-A730-FED8-3C16-C0A7DF87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850" y="1689207"/>
            <a:ext cx="10540859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charset="0"/>
              </a:defRPr>
            </a:lvl1pPr>
            <a:lvl2pPr marL="808038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2155825">
              <a:defRPr>
                <a:solidFill>
                  <a:schemeClr val="tx1"/>
                </a:solidFill>
                <a:latin typeface="Arial" charset="0"/>
              </a:defRPr>
            </a:lvl3pPr>
            <a:lvl4pPr marL="2335213">
              <a:defRPr>
                <a:solidFill>
                  <a:schemeClr val="tx1"/>
                </a:solidFill>
                <a:latin typeface="Arial" charset="0"/>
              </a:defRPr>
            </a:lvl4pPr>
            <a:lvl5pPr marL="2514600">
              <a:defRPr>
                <a:solidFill>
                  <a:schemeClr val="tx1"/>
                </a:solidFill>
                <a:latin typeface="Arial" charset="0"/>
              </a:defRPr>
            </a:lvl5pPr>
            <a:lvl6pPr marL="297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6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Fire personlige øvelser i nåde (blå):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1: La deg fylles av Guds kjærlighet.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7: Våg å tilgi.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9: Tren på aktiv lytting.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10: Overrask med gaver.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altLang="nb-NO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AB811653-34F7-6B0B-43E2-3C160F98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641"/>
            <a:ext cx="12192000" cy="1390261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Å utvikle mer av åndens frukter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i eget og menighetens liv</a:t>
            </a:r>
          </a:p>
        </p:txBody>
      </p:sp>
    </p:spTree>
    <p:extLst>
      <p:ext uri="{BB962C8B-B14F-4D97-AF65-F5344CB8AC3E}">
        <p14:creationId xmlns:p14="http://schemas.microsoft.com/office/powerpoint/2010/main" val="1491757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AB811653-34F7-6B0B-43E2-3C160F98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641"/>
            <a:ext cx="12192000" cy="1390261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Å utvikle mer av åndens frukter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i eget og menighetens liv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60705DF-1685-31FC-F805-FF439BFC7DC5}"/>
              </a:ext>
            </a:extLst>
          </p:cNvPr>
          <p:cNvSpPr/>
          <p:nvPr/>
        </p:nvSpPr>
        <p:spPr>
          <a:xfrm>
            <a:off x="0" y="2633458"/>
            <a:ext cx="12192000" cy="14003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500" b="1" i="0" u="none" strike="noStrike" kern="1200" cap="none" spc="0" normalizeH="0" baseline="0" noProof="0" dirty="0">
                <a:ln w="0"/>
                <a:solidFill>
                  <a:srgbClr val="4F734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</a:rPr>
              <a:t>Din tur!</a:t>
            </a:r>
          </a:p>
        </p:txBody>
      </p:sp>
    </p:spTree>
    <p:extLst>
      <p:ext uri="{BB962C8B-B14F-4D97-AF65-F5344CB8AC3E}">
        <p14:creationId xmlns:p14="http://schemas.microsoft.com/office/powerpoint/2010/main" val="233006548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420ADEF6-17B0-9C2A-A3C2-1085BD46E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641"/>
            <a:ext cx="12192000" cy="1390261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Å utvikle mer av åndens frukter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i eget og menighetens liv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3D8F0DF-74FE-B7DD-FA47-4018D47B8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5" t="3653" r="8589"/>
          <a:stretch/>
        </p:blipFill>
        <p:spPr>
          <a:xfrm>
            <a:off x="1219200" y="1722367"/>
            <a:ext cx="5299746" cy="4473982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D984B73A-735C-B7D1-E0F2-194DD770A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597" y="1949032"/>
            <a:ext cx="545324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charset="0"/>
              </a:defRPr>
            </a:lvl1pPr>
            <a:lvl2pPr marL="808038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2155825">
              <a:defRPr>
                <a:solidFill>
                  <a:schemeClr val="tx1"/>
                </a:solidFill>
                <a:latin typeface="Arial" charset="0"/>
              </a:defRPr>
            </a:lvl3pPr>
            <a:lvl4pPr marL="2335213">
              <a:defRPr>
                <a:solidFill>
                  <a:schemeClr val="tx1"/>
                </a:solidFill>
                <a:latin typeface="Arial" charset="0"/>
              </a:defRPr>
            </a:lvl4pPr>
            <a:lvl5pPr marL="2514600">
              <a:defRPr>
                <a:solidFill>
                  <a:schemeClr val="tx1"/>
                </a:solidFill>
                <a:latin typeface="Arial" charset="0"/>
              </a:defRPr>
            </a:lvl5pPr>
            <a:lvl6pPr marL="297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6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Åndens frukt synlig i mitt liv: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Glede (j</a:t>
            </a:r>
            <a:r>
              <a:rPr kumimoji="0" lang="nb-NO" altLang="nb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oy</a:t>
            </a: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Fred (</a:t>
            </a:r>
            <a:r>
              <a:rPr kumimoji="0" lang="nb-NO" altLang="nb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peace</a:t>
            </a: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Overbærenhet (</a:t>
            </a:r>
            <a:r>
              <a:rPr kumimoji="0" lang="nb-NO" altLang="nb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patience</a:t>
            </a: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Vennlighet (</a:t>
            </a:r>
            <a:r>
              <a:rPr kumimoji="0" lang="nb-NO" altLang="nb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kindness</a:t>
            </a: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Godhet (</a:t>
            </a:r>
            <a:r>
              <a:rPr kumimoji="0" lang="nb-NO" altLang="nb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goodness</a:t>
            </a: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Trofasthet (</a:t>
            </a:r>
            <a:r>
              <a:rPr kumimoji="0" lang="nb-NO" altLang="nb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faithfulness</a:t>
            </a: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Ydmykhet (</a:t>
            </a:r>
            <a:r>
              <a:rPr kumimoji="0" lang="nb-NO" altLang="nb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gentleness</a:t>
            </a: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Selvbeherskelse (</a:t>
            </a:r>
            <a:r>
              <a:rPr kumimoji="0" lang="nb-NO" altLang="nb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self-control</a:t>
            </a:r>
            <a:r>
              <a:rPr kumimoji="0" lang="nb-NO" altLang="nb-NO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altLang="nb-NO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3121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420ADEF6-17B0-9C2A-A3C2-1085BD46E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641"/>
            <a:ext cx="12192000" cy="1390261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Å utvikle mer av åndens frukter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i eget og menighetens liv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F3FEF9-0365-C14A-5E52-8EC24E71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419" y="1475803"/>
            <a:ext cx="7721678" cy="53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104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94428A39-A730-FED8-3C16-C0A7DF87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850" y="1689207"/>
            <a:ext cx="10540859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charset="0"/>
              </a:defRPr>
            </a:lvl1pPr>
            <a:lvl2pPr marL="808038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2155825">
              <a:defRPr>
                <a:solidFill>
                  <a:schemeClr val="tx1"/>
                </a:solidFill>
                <a:latin typeface="Arial" charset="0"/>
              </a:defRPr>
            </a:lvl3pPr>
            <a:lvl4pPr marL="2335213">
              <a:defRPr>
                <a:solidFill>
                  <a:schemeClr val="tx1"/>
                </a:solidFill>
                <a:latin typeface="Arial" charset="0"/>
              </a:defRPr>
            </a:lvl4pPr>
            <a:lvl5pPr marL="2514600">
              <a:defRPr>
                <a:solidFill>
                  <a:schemeClr val="tx1"/>
                </a:solidFill>
                <a:latin typeface="Arial" charset="0"/>
              </a:defRPr>
            </a:lvl5pPr>
            <a:lvl6pPr marL="297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6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En praktisk øvelse og hva den har betydd for meg: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3-10: Overrask med gaver (eller tid)</a:t>
            </a: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AB811653-34F7-6B0B-43E2-3C160F98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641"/>
            <a:ext cx="12192000" cy="1390261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Å utvikle mer av åndens frukter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i eget og menighetens liv</a:t>
            </a:r>
          </a:p>
        </p:txBody>
      </p:sp>
      <p:pic>
        <p:nvPicPr>
          <p:cNvPr id="8" name="Grafikk 7" descr="Telefon med heldekkende fyll">
            <a:extLst>
              <a:ext uri="{FF2B5EF4-FFF2-40B4-BE49-F238E27FC236}">
                <a16:creationId xmlns:a16="http://schemas.microsoft.com/office/drawing/2014/main" id="{D58B849D-58FA-3E1C-5DB5-06AD053CB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834" t="15302" r="8026" b="13209"/>
          <a:stretch/>
        </p:blipFill>
        <p:spPr>
          <a:xfrm>
            <a:off x="1257850" y="3645300"/>
            <a:ext cx="2778089" cy="233271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E4FA903-3875-8215-866D-B62E38DB07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7"/>
          <a:stretch/>
        </p:blipFill>
        <p:spPr>
          <a:xfrm>
            <a:off x="4286183" y="3714126"/>
            <a:ext cx="2343324" cy="226388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683A6DB-EEE3-7878-2EC9-5EDEEB2983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169"/>
          <a:stretch/>
        </p:blipFill>
        <p:spPr>
          <a:xfrm>
            <a:off x="6781431" y="3124961"/>
            <a:ext cx="3522727" cy="34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45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94428A39-A730-FED8-3C16-C0A7DF87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14" y="1652600"/>
            <a:ext cx="10540859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charset="0"/>
              </a:defRPr>
            </a:lvl1pPr>
            <a:lvl2pPr marL="808038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2155825">
              <a:defRPr>
                <a:solidFill>
                  <a:schemeClr val="tx1"/>
                </a:solidFill>
                <a:latin typeface="Arial" charset="0"/>
              </a:defRPr>
            </a:lvl3pPr>
            <a:lvl4pPr marL="2335213">
              <a:defRPr>
                <a:solidFill>
                  <a:schemeClr val="tx1"/>
                </a:solidFill>
                <a:latin typeface="Arial" charset="0"/>
              </a:defRPr>
            </a:lvl4pPr>
            <a:lvl5pPr marL="2514600">
              <a:defRPr>
                <a:solidFill>
                  <a:schemeClr val="tx1"/>
                </a:solidFill>
                <a:latin typeface="Arial" charset="0"/>
              </a:defRPr>
            </a:lvl5pPr>
            <a:lvl6pPr marL="297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6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Eksempel på en øvelse vi prøvde i menigheten: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4-2: «Bare fordi det er morsomt»</a:t>
            </a: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3ABB1065-C68D-F66D-A4C1-5D3EE909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641"/>
            <a:ext cx="12192000" cy="1390261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Å utvikle mer av åndens frukter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i eget og menighetens liv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1892517-2649-C7CE-BF40-21E8C3206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91" y="3212701"/>
            <a:ext cx="4559166" cy="3396464"/>
          </a:xfrm>
          <a:prstGeom prst="rect">
            <a:avLst/>
          </a:prstGeom>
          <a:ln w="25400">
            <a:solidFill>
              <a:srgbClr val="4F7347"/>
            </a:solidFill>
          </a:ln>
        </p:spPr>
      </p:pic>
      <p:sp>
        <p:nvSpPr>
          <p:cNvPr id="8" name="Pil: venstre 7">
            <a:extLst>
              <a:ext uri="{FF2B5EF4-FFF2-40B4-BE49-F238E27FC236}">
                <a16:creationId xmlns:a16="http://schemas.microsoft.com/office/drawing/2014/main" id="{47A3EC29-59CE-4138-BB7C-B7CCC6E319F0}"/>
              </a:ext>
            </a:extLst>
          </p:cNvPr>
          <p:cNvSpPr/>
          <p:nvPr/>
        </p:nvSpPr>
        <p:spPr bwMode="auto">
          <a:xfrm rot="20440020">
            <a:off x="5771703" y="3191126"/>
            <a:ext cx="5455100" cy="1523495"/>
          </a:xfrm>
          <a:prstGeom prst="leftArrow">
            <a:avLst>
              <a:gd name="adj1" fmla="val 50000"/>
              <a:gd name="adj2" fmla="val 46730"/>
            </a:avLst>
          </a:prstGeom>
          <a:solidFill>
            <a:srgbClr val="4F73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Alt startet med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et enkelt påskekort i 2018.</a:t>
            </a:r>
          </a:p>
        </p:txBody>
      </p:sp>
    </p:spTree>
    <p:extLst>
      <p:ext uri="{BB962C8B-B14F-4D97-AF65-F5344CB8AC3E}">
        <p14:creationId xmlns:p14="http://schemas.microsoft.com/office/powerpoint/2010/main" val="4203111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3ABB1065-C68D-F66D-A4C1-5D3EE909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641"/>
            <a:ext cx="12192000" cy="1390261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Å utvikle mer av åndens frukter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i eget og menighetens liv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1CFAC7F-59A5-5C3A-017B-0A62643F7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730" y="1419897"/>
            <a:ext cx="9705673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3588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D383638-2B9C-105A-BCE3-649C07D4F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45" y="1285773"/>
            <a:ext cx="9528874" cy="5572227"/>
          </a:xfrm>
          <a:prstGeom prst="rect">
            <a:avLst/>
          </a:prstGeom>
        </p:spPr>
      </p:pic>
      <p:sp>
        <p:nvSpPr>
          <p:cNvPr id="2" name="Rectangle 17">
            <a:extLst>
              <a:ext uri="{FF2B5EF4-FFF2-40B4-BE49-F238E27FC236}">
                <a16:creationId xmlns:a16="http://schemas.microsoft.com/office/drawing/2014/main" id="{3ABB1065-C68D-F66D-A4C1-5D3EE909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641"/>
            <a:ext cx="12192000" cy="1390261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Å utvikle mer av åndens frukter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i eget og menighetens liv</a:t>
            </a:r>
          </a:p>
        </p:txBody>
      </p:sp>
    </p:spTree>
    <p:extLst>
      <p:ext uri="{BB962C8B-B14F-4D97-AF65-F5344CB8AC3E}">
        <p14:creationId xmlns:p14="http://schemas.microsoft.com/office/powerpoint/2010/main" val="286323710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94428A39-A730-FED8-3C16-C0A7DF87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850" y="1689207"/>
            <a:ext cx="10540859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charset="0"/>
              </a:defRPr>
            </a:lvl1pPr>
            <a:lvl2pPr marL="808038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2155825">
              <a:defRPr>
                <a:solidFill>
                  <a:schemeClr val="tx1"/>
                </a:solidFill>
                <a:latin typeface="Arial" charset="0"/>
              </a:defRPr>
            </a:lvl3pPr>
            <a:lvl4pPr marL="2335213">
              <a:defRPr>
                <a:solidFill>
                  <a:schemeClr val="tx1"/>
                </a:solidFill>
                <a:latin typeface="Arial" charset="0"/>
              </a:defRPr>
            </a:lvl4pPr>
            <a:lvl5pPr marL="2514600">
              <a:defRPr>
                <a:solidFill>
                  <a:schemeClr val="tx1"/>
                </a:solidFill>
                <a:latin typeface="Arial" charset="0"/>
              </a:defRPr>
            </a:lvl5pPr>
            <a:lvl6pPr marL="297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6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Fire personlige øvelser i rettferdighet (grønn):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3: Se med andres briller.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6: Gjør deg sårbar.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8: Vær gjennomskinnelig.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12: Del et måltid med hverandre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altLang="nb-NO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AB811653-34F7-6B0B-43E2-3C160F98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641"/>
            <a:ext cx="12192000" cy="1390261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Å utvikle mer av åndens frukter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i eget og menighetens liv</a:t>
            </a:r>
          </a:p>
        </p:txBody>
      </p:sp>
    </p:spTree>
    <p:extLst>
      <p:ext uri="{BB962C8B-B14F-4D97-AF65-F5344CB8AC3E}">
        <p14:creationId xmlns:p14="http://schemas.microsoft.com/office/powerpoint/2010/main" val="704606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94428A39-A730-FED8-3C16-C0A7DF87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850" y="1689207"/>
            <a:ext cx="10540859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charset="0"/>
              </a:defRPr>
            </a:lvl1pPr>
            <a:lvl2pPr marL="808038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2155825">
              <a:defRPr>
                <a:solidFill>
                  <a:schemeClr val="tx1"/>
                </a:solidFill>
                <a:latin typeface="Arial" charset="0"/>
              </a:defRPr>
            </a:lvl3pPr>
            <a:lvl4pPr marL="2335213">
              <a:defRPr>
                <a:solidFill>
                  <a:schemeClr val="tx1"/>
                </a:solidFill>
                <a:latin typeface="Arial" charset="0"/>
              </a:defRPr>
            </a:lvl4pPr>
            <a:lvl5pPr marL="2514600">
              <a:defRPr>
                <a:solidFill>
                  <a:schemeClr val="tx1"/>
                </a:solidFill>
                <a:latin typeface="Arial" charset="0"/>
              </a:defRPr>
            </a:lvl5pPr>
            <a:lvl6pPr marL="297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6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Fire personlige øvelser i sannhet (rød):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2: Elsk deg selv.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4: Slutt med åndelig hykleri.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5: En øvelse i tillitt.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Øvelse 11: Bruk humor.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altLang="nb-NO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AB811653-34F7-6B0B-43E2-3C160F98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641"/>
            <a:ext cx="12192000" cy="1390261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Å utvikle mer av åndens frukter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0" i="0" u="none" strike="noStrike" kern="0" cap="none" spc="0" normalizeH="0" baseline="0" noProof="0" dirty="0">
                <a:ln>
                  <a:noFill/>
                </a:ln>
                <a:solidFill>
                  <a:srgbClr val="006000"/>
                </a:solidFill>
                <a:effectLst/>
                <a:uLnTx/>
                <a:uFillTx/>
                <a:latin typeface="Georgia" charset="0"/>
                <a:ea typeface="ＭＳ Ｐゴシック" charset="0"/>
                <a:cs typeface="ＭＳ Ｐゴシック" charset="0"/>
              </a:rPr>
              <a:t>i eget og menighetens liv</a:t>
            </a:r>
          </a:p>
        </p:txBody>
      </p:sp>
    </p:spTree>
    <p:extLst>
      <p:ext uri="{BB962C8B-B14F-4D97-AF65-F5344CB8AC3E}">
        <p14:creationId xmlns:p14="http://schemas.microsoft.com/office/powerpoint/2010/main" val="1574054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338</Words>
  <Application>Microsoft Office PowerPoint</Application>
  <PresentationFormat>Widescreen</PresentationFormat>
  <Paragraphs>69</Paragraphs>
  <Slides>11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Georgia</vt:lpstr>
      <vt:lpstr>Verdana</vt:lpstr>
      <vt:lpstr>Blank Presentation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Hanne Thorgersen</dc:creator>
  <cp:lastModifiedBy>Kjetil Sigerseth</cp:lastModifiedBy>
  <cp:revision>3</cp:revision>
  <dcterms:created xsi:type="dcterms:W3CDTF">2024-05-27T12:43:27Z</dcterms:created>
  <dcterms:modified xsi:type="dcterms:W3CDTF">2024-05-28T22:02:16Z</dcterms:modified>
</cp:coreProperties>
</file>