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  <p:sldMasterId id="2147483826" r:id="rId2"/>
    <p:sldMasterId id="2147483838" r:id="rId3"/>
  </p:sldMasterIdLst>
  <p:notesMasterIdLst>
    <p:notesMasterId r:id="rId16"/>
  </p:notesMasterIdLst>
  <p:handoutMasterIdLst>
    <p:handoutMasterId r:id="rId17"/>
  </p:handoutMasterIdLst>
  <p:sldIdLst>
    <p:sldId id="636" r:id="rId4"/>
    <p:sldId id="637" r:id="rId5"/>
    <p:sldId id="635" r:id="rId6"/>
    <p:sldId id="511" r:id="rId7"/>
    <p:sldId id="648" r:id="rId8"/>
    <p:sldId id="651" r:id="rId9"/>
    <p:sldId id="649" r:id="rId10"/>
    <p:sldId id="650" r:id="rId11"/>
    <p:sldId id="464" r:id="rId12"/>
    <p:sldId id="656" r:id="rId13"/>
    <p:sldId id="657" r:id="rId14"/>
    <p:sldId id="645" r:id="rId15"/>
  </p:sldIdLst>
  <p:sldSz cx="12192000" cy="6858000"/>
  <p:notesSz cx="7104063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5292"/>
    <a:srgbClr val="3864B2"/>
    <a:srgbClr val="637BC9"/>
    <a:srgbClr val="B6CDE8"/>
    <a:srgbClr val="CEDDF0"/>
    <a:srgbClr val="EBF1F9"/>
    <a:srgbClr val="A1B0DF"/>
    <a:srgbClr val="8B8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57" autoAdjust="0"/>
  </p:normalViewPr>
  <p:slideViewPr>
    <p:cSldViewPr>
      <p:cViewPr varScale="1">
        <p:scale>
          <a:sx n="57" d="100"/>
          <a:sy n="57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4064" y="-128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15C725E0-589D-4B25-AB3E-A0831E5BC2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1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A956FECF-9EAA-40F7-88ED-C68654D63E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204" y="0"/>
            <a:ext cx="3079201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1D46EBA5-7F2A-4CA6-AFF0-70A80EB6A3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674"/>
            <a:ext cx="3079201" cy="5123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56DDB7EE-61DA-4081-96E5-09925FD8BD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204" y="9720674"/>
            <a:ext cx="3079201" cy="5123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76ECDE-3240-4659-B338-4275A2326BF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B426D2-DA4C-4E60-AA5D-BDD39F425B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9201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3184101-93C5-44E7-AE39-E6021750B7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204" y="0"/>
            <a:ext cx="3079201" cy="5123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5878C33-FBFE-43C4-A735-10F80D96117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2148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21DB686-0FBF-451A-BE88-403B299C4F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6" y="4861155"/>
            <a:ext cx="5683914" cy="46058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1ECE9C4-C145-4176-909B-1872FD222F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4"/>
            <a:ext cx="3079201" cy="5123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9ED81884-B883-4E00-A0CE-5447DC04C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204" y="9720674"/>
            <a:ext cx="3079201" cy="5123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12ACC3-5D93-4BAE-A9B1-22530951545F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3BB12A5-81FC-4220-BBF5-8FF41C0E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352413" indent="-37892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60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80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52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4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96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68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528F3-7B80-42BF-B147-ECE630D916D7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E522A60-F6BB-43DC-969A-0D65A5EB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6E2C00F-444E-4DE3-BB1D-9A82926EB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Hvilken vei?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83BB12A5-81FC-4220-BBF5-8FF41C0E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8352413" indent="-378920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4113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607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80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52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924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496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068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7528F3-7B80-42BF-B147-ECE630D916D7}" type="slidenum">
              <a:rPr kumimoji="0" lang="nb-NO" alt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alt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E522A60-F6BB-43DC-969A-0D65A5EB0D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6E2C00F-444E-4DE3-BB1D-9A82926EBD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b-NO" altLang="nb-NO" dirty="0">
                <a:latin typeface="Arial" panose="020B0604020202020204" pitchFamily="34" charset="0"/>
                <a:ea typeface="ＭＳ Ｐゴシック" panose="020B0600070205080204" pitchFamily="34" charset="-128"/>
              </a:rPr>
              <a:t>Lytting oppover og lytting til den du går sammen med</a:t>
            </a:r>
          </a:p>
        </p:txBody>
      </p:sp>
    </p:spTree>
    <p:extLst>
      <p:ext uri="{BB962C8B-B14F-4D97-AF65-F5344CB8AC3E}">
        <p14:creationId xmlns:p14="http://schemas.microsoft.com/office/powerpoint/2010/main" val="320041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Liknelsen om Guds rike og sennepsfrøet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5BEE-4FA3-4270-AF6B-815A65D53695}" type="slidenum">
              <a:rPr lang="nb-NO" altLang="nb-NO" smtClean="0"/>
              <a:pPr>
                <a:defRPr/>
              </a:pPr>
              <a:t>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2201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5BEE-4FA3-4270-AF6B-815A65D53695}" type="slidenum">
              <a:rPr lang="nb-NO" altLang="nb-NO" smtClean="0"/>
              <a:pPr>
                <a:defRPr/>
              </a:pPr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8004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3C790D-C1BE-43CD-8634-FD6D433687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50867F-A96E-473F-968D-71C54A5DAB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0C4DBEF-BA11-48DC-9834-E5434691D60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555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FB470C-1D47-43FE-9036-627C041806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E09518-9A0B-4BDE-BC89-055F3F57625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517534-5849-40C8-AE88-47DBF2D6FCBC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776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528302-A359-4783-BA61-A6166B805B4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65B293-9066-47AC-89B2-FBBF7BF9AD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F4228AB-235D-4E38-830F-56A638796E9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6761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7" y="609600"/>
            <a:ext cx="2374900" cy="5486400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72" y="609600"/>
            <a:ext cx="6923617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188310-B4FA-425C-B419-3850B5FC75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08BBBBB-797D-4089-90B2-3FBDE0822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38E495-EEC7-497E-BDD6-4020DDF554E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4654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E250B-DC8F-4B8A-AD9C-35EB5C32F30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35855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5289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B5A33-5454-41D7-85C1-724B0F548D9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136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7" y="1981200"/>
            <a:ext cx="46503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B4A81-06DC-4519-8584-A3DD781512E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72455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9660F9-CD46-4C7D-8481-404F2475FFD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55505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C72B9-6C2A-4119-9EAA-3C3A745DB1F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9741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17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55838" y="1981200"/>
            <a:ext cx="9502775" cy="41148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55B585-255A-4BCA-B583-2906291B72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9042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A8497C-132C-4332-B0CB-8FE2D5B39C2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981912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67A2C-6634-486A-839D-484C2F83C1C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46160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7A326-E7B9-4D5A-9394-C87533810A6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872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5" y="609600"/>
            <a:ext cx="23749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68" y="609600"/>
            <a:ext cx="6923617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2C499-2EF7-449A-8A76-A9B406BE279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793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999352-34A3-45C4-B067-0E21A0709F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A95E713-3CC2-44C8-A0E1-C0074CD92A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958E4-67D3-4AF5-B565-BA3092B46D0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58899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/>
            </a:lvl1pPr>
          </a:lstStyle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  <a:endParaRPr lang="nb-NO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008FFC-20B7-4A2F-95F3-DBA9F41CEF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26102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BB74D8-D87C-4092-A393-390F68FFF5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C53D5C-ED6C-4D54-BF3D-B35C166E549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2DE6F-1DDF-432D-A514-18909177193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6539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7" y="1981200"/>
            <a:ext cx="465031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5FDFE5-70C3-4910-B0B1-DA70333EAB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2AED9B-1358-45F4-8A6D-ACFF05B295A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77960-46AB-4FB8-BC53-BFF68195131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63772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6D541B-5A61-4DE3-AC9F-9A384B6D21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8D48105-2D59-4D49-8B93-21BFF00DAE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5B987-331F-47C9-8F99-EA44F28C12F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36296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97399B-BD5B-4E2B-857A-8C274082DC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1F0C563-9333-4C37-B983-A8EF674869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7D257-C264-4E91-BE7E-EA094F7519C5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2136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D6270-543C-49D9-AC6D-24D54464C7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EBA9F9-5332-44BF-9AE4-EFC4AB24DCD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CEC27E-4C16-49D3-A88F-8CC0235D87A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10085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388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C32147-6CBF-4C10-A769-358947B775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2DC250-746F-4BD5-A694-08F32E7A31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9132B-8EB8-4280-AE12-3E6EBF47AC02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2516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A7E830-9397-4217-95A4-46D0B22046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9BD0D-8629-4483-940D-C12AA36E5D5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2D79C-A3F2-4F5F-B7D5-C60DE212379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70879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B629FD-5AEC-49D3-8CEE-E0D44934E4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39FC4D-AA7F-4C16-A364-C131BA287F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23576-7435-4CDA-BB30-0A8F94D7CFA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61049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383185" y="609600"/>
            <a:ext cx="2374900" cy="54864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56368" y="609600"/>
            <a:ext cx="6923617" cy="54864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2D44763-1523-4E8B-A6E5-E12A55080D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D0C246A-35CA-42C8-BAA9-3989634AB1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03F10-0DCA-487E-AD78-C4C33BB0714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0159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56367" y="1981200"/>
            <a:ext cx="4648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07768" y="1981200"/>
            <a:ext cx="4650317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433FD2-957E-4CB6-92F2-D52654044E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ED198D-3195-429A-B3E1-935A262F07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B5C15D1-1259-4D18-920E-23B202D08AF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8622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F5CE5E1-AE80-4C12-BC4C-0796F8C447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CF067B2-05A7-47BB-BB37-F034ECA74F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5E9CF9B-C4C8-420B-9648-4103077E557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36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5838" y="609600"/>
            <a:ext cx="9502775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D983DD-A166-45B3-9D47-D8F3EB9D5F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BAAF63-39FC-4F32-9CF7-ADC58CF2E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443405E-07A0-4187-8D82-3176EC8274C9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09965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D57645B-B9F6-40EE-9BFB-AE861DEF4CC0}"/>
              </a:ext>
            </a:extLst>
          </p:cNvPr>
          <p:cNvSpPr/>
          <p:nvPr userDrawn="1"/>
        </p:nvSpPr>
        <p:spPr>
          <a:xfrm>
            <a:off x="2927648" y="476672"/>
            <a:ext cx="8464550" cy="621665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654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1FAB0C-FEB9-4460-93C0-F463A93AFA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A07C92-BF7B-4971-AFB7-4F518774250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832844-2965-4BA5-89E6-339FF503B2E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7231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824B5EE-9FF7-475F-B58D-EBAF9F50BF99}"/>
              </a:ext>
            </a:extLst>
          </p:cNvPr>
          <p:cNvSpPr/>
          <p:nvPr userDrawn="1"/>
        </p:nvSpPr>
        <p:spPr>
          <a:xfrm>
            <a:off x="-96688" y="-9525"/>
            <a:ext cx="12288688" cy="68675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A717E47-E648-4B28-A817-FA6B772F74A1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B5426230-F049-47D2-AFCE-3EEEB53B0B03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070FD6C0-9E34-4F67-AFF1-7C8D25E39013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pic>
        <p:nvPicPr>
          <p:cNvPr id="1033" name="Bilde 8">
            <a:extLst>
              <a:ext uri="{FF2B5EF4-FFF2-40B4-BE49-F238E27FC236}">
                <a16:creationId xmlns:a16="http://schemas.microsoft.com/office/drawing/2014/main" id="{023D5528-0071-4DB1-B368-83ECAEEE59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Trinity-Logo-small">
            <a:extLst>
              <a:ext uri="{FF2B5EF4-FFF2-40B4-BE49-F238E27FC236}">
                <a16:creationId xmlns:a16="http://schemas.microsoft.com/office/drawing/2014/main" id="{97F426D1-7F3F-4500-A4EA-1DCA1F806A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1C11CBAF-2EFF-459D-AEFE-8AF6ED32400D}"/>
              </a:ext>
            </a:extLst>
          </p:cNvPr>
          <p:cNvSpPr/>
          <p:nvPr userDrawn="1"/>
        </p:nvSpPr>
        <p:spPr>
          <a:xfrm>
            <a:off x="-21272" y="2718"/>
            <a:ext cx="2088232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AAB3DBB-05F0-4527-B282-732C4BA23094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2052" name="Freeform 10"/>
          <p:cNvSpPr>
            <a:spLocks/>
          </p:cNvSpPr>
          <p:nvPr userDrawn="1"/>
        </p:nvSpPr>
        <p:spPr bwMode="auto">
          <a:xfrm>
            <a:off x="-407697" y="404664"/>
            <a:ext cx="2088232" cy="6453336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/>
          <p:cNvSpPr>
            <a:spLocks/>
          </p:cNvSpPr>
          <p:nvPr userDrawn="1"/>
        </p:nvSpPr>
        <p:spPr bwMode="auto">
          <a:xfrm>
            <a:off x="-672752" y="-9427"/>
            <a:ext cx="3361399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chemeClr val="accent6">
                  <a:lumMod val="75000"/>
                </a:scheme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6367" y="609600"/>
            <a:ext cx="9501717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6367" y="1981200"/>
            <a:ext cx="950171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text styles</a:t>
            </a:r>
          </a:p>
          <a:p>
            <a:pPr lvl="1"/>
            <a:r>
              <a:rPr lang="en-US" altLang="nb-NO" dirty="0"/>
              <a:t>Second level</a:t>
            </a:r>
          </a:p>
          <a:p>
            <a:pPr lvl="2"/>
            <a:r>
              <a:rPr lang="en-US" altLang="nb-NO" dirty="0"/>
              <a:t>Third level</a:t>
            </a:r>
          </a:p>
          <a:p>
            <a:pPr lvl="3"/>
            <a:r>
              <a:rPr lang="en-US" altLang="nb-NO" dirty="0"/>
              <a:t>Fourth level</a:t>
            </a:r>
          </a:p>
          <a:p>
            <a:pPr lvl="4"/>
            <a:r>
              <a:rPr lang="en-US" altLang="nb-NO" dirty="0"/>
              <a:t>Fifth level</a:t>
            </a:r>
          </a:p>
        </p:txBody>
      </p:sp>
      <p:pic>
        <p:nvPicPr>
          <p:cNvPr id="1032" name="Bild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99485" y="1035050"/>
            <a:ext cx="88394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Trinity-Logo-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" y="95250"/>
            <a:ext cx="972889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85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6">
              <a:lumMod val="75000"/>
            </a:schemeClr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FF4C08B-303A-4E35-898B-CF9D12C17CBF}"/>
              </a:ext>
            </a:extLst>
          </p:cNvPr>
          <p:cNvSpPr/>
          <p:nvPr userDrawn="1"/>
        </p:nvSpPr>
        <p:spPr>
          <a:xfrm>
            <a:off x="-20638" y="3175"/>
            <a:ext cx="2087563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B7AE77-D33E-4FE4-A870-0488C69823C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4C0514F-DECB-4A61-BE9A-9A162A566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B3167E16-540A-4AED-BD3C-E0EC795BDF0C}" type="slidenum">
              <a:rPr lang="nb-NO" altLang="nb-NO"/>
              <a:pPr/>
              <a:t>‹#›</a:t>
            </a:fld>
            <a:endParaRPr lang="nb-NO" altLang="nb-NO"/>
          </a:p>
        </p:txBody>
      </p:sp>
      <p:sp>
        <p:nvSpPr>
          <p:cNvPr id="2052" name="Freeform 10">
            <a:extLst>
              <a:ext uri="{FF2B5EF4-FFF2-40B4-BE49-F238E27FC236}">
                <a16:creationId xmlns:a16="http://schemas.microsoft.com/office/drawing/2014/main" id="{5C11D091-2605-412D-8587-2EF76DB51FFA}"/>
              </a:ext>
            </a:extLst>
          </p:cNvPr>
          <p:cNvSpPr>
            <a:spLocks/>
          </p:cNvSpPr>
          <p:nvPr userDrawn="1"/>
        </p:nvSpPr>
        <p:spPr bwMode="auto">
          <a:xfrm>
            <a:off x="-407988" y="404813"/>
            <a:ext cx="2089151" cy="6453187"/>
          </a:xfrm>
          <a:custGeom>
            <a:avLst/>
            <a:gdLst>
              <a:gd name="T0" fmla="*/ 501511888 w 1072"/>
              <a:gd name="T1" fmla="*/ 0 h 3648"/>
              <a:gd name="T2" fmla="*/ 2147483647 w 1072"/>
              <a:gd name="T3" fmla="*/ 0 h 3648"/>
              <a:gd name="T4" fmla="*/ 1451610000 w 1072"/>
              <a:gd name="T5" fmla="*/ 2147483647 h 3648"/>
              <a:gd name="T6" fmla="*/ 501511888 w 1072"/>
              <a:gd name="T7" fmla="*/ 2147483647 h 3648"/>
              <a:gd name="T8" fmla="*/ 501511888 w 1072"/>
              <a:gd name="T9" fmla="*/ 0 h 36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2"/>
              <a:gd name="T16" fmla="*/ 0 h 3648"/>
              <a:gd name="T17" fmla="*/ 1072 w 1072"/>
              <a:gd name="T18" fmla="*/ 3648 h 36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2" h="3648">
                <a:moveTo>
                  <a:pt x="199" y="0"/>
                </a:moveTo>
                <a:cubicBezTo>
                  <a:pt x="576" y="0"/>
                  <a:pt x="436" y="0"/>
                  <a:pt x="1072" y="0"/>
                </a:cubicBezTo>
                <a:cubicBezTo>
                  <a:pt x="0" y="1816"/>
                  <a:pt x="488" y="3296"/>
                  <a:pt x="576" y="3648"/>
                </a:cubicBezTo>
                <a:cubicBezTo>
                  <a:pt x="387" y="3648"/>
                  <a:pt x="199" y="3648"/>
                  <a:pt x="199" y="3648"/>
                </a:cubicBezTo>
                <a:cubicBezTo>
                  <a:pt x="136" y="3040"/>
                  <a:pt x="199" y="0"/>
                  <a:pt x="199" y="0"/>
                </a:cubicBez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bIns="46800" anchor="ctr"/>
          <a:lstStyle/>
          <a:p>
            <a:pPr>
              <a:defRPr/>
            </a:pPr>
            <a:endParaRPr lang="nb-NO" sz="1800">
              <a:latin typeface="Arial" charset="0"/>
              <a:ea typeface="+mn-ea"/>
            </a:endParaRPr>
          </a:p>
        </p:txBody>
      </p:sp>
      <p:sp>
        <p:nvSpPr>
          <p:cNvPr id="2053" name="Freeform 8">
            <a:extLst>
              <a:ext uri="{FF2B5EF4-FFF2-40B4-BE49-F238E27FC236}">
                <a16:creationId xmlns:a16="http://schemas.microsoft.com/office/drawing/2014/main" id="{6337C253-7034-4EE3-849D-FE670F9CE21E}"/>
              </a:ext>
            </a:extLst>
          </p:cNvPr>
          <p:cNvSpPr>
            <a:spLocks/>
          </p:cNvSpPr>
          <p:nvPr userDrawn="1"/>
        </p:nvSpPr>
        <p:spPr bwMode="auto">
          <a:xfrm>
            <a:off x="-673100" y="-9525"/>
            <a:ext cx="3362325" cy="6867525"/>
          </a:xfrm>
          <a:custGeom>
            <a:avLst/>
            <a:gdLst>
              <a:gd name="T0" fmla="*/ 2147483647 w 2888"/>
              <a:gd name="T1" fmla="*/ 2147483647 h 4332"/>
              <a:gd name="T2" fmla="*/ 2147483647 w 2888"/>
              <a:gd name="T3" fmla="*/ 2147483647 h 4332"/>
              <a:gd name="T4" fmla="*/ 2147483647 w 2888"/>
              <a:gd name="T5" fmla="*/ 2147483647 h 4332"/>
              <a:gd name="T6" fmla="*/ 2147483647 w 2888"/>
              <a:gd name="T7" fmla="*/ 0 h 4332"/>
              <a:gd name="T8" fmla="*/ 2147483647 w 2888"/>
              <a:gd name="T9" fmla="*/ 2147483647 h 4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88"/>
              <a:gd name="T16" fmla="*/ 0 h 4332"/>
              <a:gd name="T17" fmla="*/ 2888 w 2888"/>
              <a:gd name="T18" fmla="*/ 4332 h 4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88" h="4332">
                <a:moveTo>
                  <a:pt x="1039" y="4332"/>
                </a:moveTo>
                <a:cubicBezTo>
                  <a:pt x="1104" y="4332"/>
                  <a:pt x="1169" y="4332"/>
                  <a:pt x="1169" y="4332"/>
                </a:cubicBezTo>
                <a:cubicBezTo>
                  <a:pt x="24" y="1606"/>
                  <a:pt x="2888" y="6"/>
                  <a:pt x="2888" y="6"/>
                </a:cubicBezTo>
                <a:lnTo>
                  <a:pt x="2284" y="0"/>
                </a:lnTo>
                <a:cubicBezTo>
                  <a:pt x="2284" y="0"/>
                  <a:pt x="0" y="1910"/>
                  <a:pt x="1039" y="4332"/>
                </a:cubicBezTo>
                <a:close/>
              </a:path>
            </a:pathLst>
          </a:custGeom>
          <a:gradFill rotWithShape="0">
            <a:gsLst>
              <a:gs pos="0">
                <a:srgbClr val="222268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>
            <a:outerShdw dist="38075" algn="ctr" rotWithShape="0">
              <a:schemeClr val="tx1">
                <a:alpha val="75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nb-NO" sz="1800" dirty="0">
              <a:latin typeface="Arial" charset="0"/>
              <a:ea typeface="+mn-ea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21475393-59F1-4943-96E0-B688C21CC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55838" y="609600"/>
            <a:ext cx="9502775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dirty="0"/>
              <a:t>Click to edit Master title style</a:t>
            </a:r>
          </a:p>
        </p:txBody>
      </p:sp>
      <p:sp>
        <p:nvSpPr>
          <p:cNvPr id="27656" name="Rectangle 3">
            <a:extLst>
              <a:ext uri="{FF2B5EF4-FFF2-40B4-BE49-F238E27FC236}">
                <a16:creationId xmlns:a16="http://schemas.microsoft.com/office/drawing/2014/main" id="{42C3D71B-C1BD-4AF7-86AB-94AD5E012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55838" y="1981200"/>
            <a:ext cx="95027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pic>
        <p:nvPicPr>
          <p:cNvPr id="27657" name="Bilde 8">
            <a:extLst>
              <a:ext uri="{FF2B5EF4-FFF2-40B4-BE49-F238E27FC236}">
                <a16:creationId xmlns:a16="http://schemas.microsoft.com/office/drawing/2014/main" id="{A6C61626-C394-4039-89B2-5E386BFA88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279"/>
          <a:stretch>
            <a:fillRect/>
          </a:stretch>
        </p:blipFill>
        <p:spPr bwMode="auto">
          <a:xfrm>
            <a:off x="100013" y="1035050"/>
            <a:ext cx="882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1" descr="Trinity-Logo-small">
            <a:extLst>
              <a:ext uri="{FF2B5EF4-FFF2-40B4-BE49-F238E27FC236}">
                <a16:creationId xmlns:a16="http://schemas.microsoft.com/office/drawing/2014/main" id="{AA44B672-BB89-476B-BC09-57F6B24B44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95250"/>
            <a:ext cx="9731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6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22268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9BABDE4-98C4-4D83-B40D-206106935D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065270"/>
            <a:ext cx="3776887" cy="2496312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 descr="Et bilde som inneholder vegg, innendørs, gammel&#10;&#10;Automatisk generert beskrivelse">
            <a:extLst>
              <a:ext uri="{FF2B5EF4-FFF2-40B4-BE49-F238E27FC236}">
                <a16:creationId xmlns:a16="http://schemas.microsoft.com/office/drawing/2014/main" id="{DEACD249-C47A-4BE3-A46E-E0FD8229DB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23" y="2201174"/>
            <a:ext cx="2550345" cy="3820114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CE8A8098-C533-4437-BC34-20C16CF017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82" y="980728"/>
            <a:ext cx="3549950" cy="2366633"/>
          </a:xfrm>
          <a:prstGeom prst="rect">
            <a:avLst/>
          </a:prstGeom>
          <a:solidFill>
            <a:srgbClr val="FFFFFF">
              <a:shade val="85000"/>
            </a:srgbClr>
          </a:solidFill>
          <a:ln w="1079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106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2CB78013-7BE5-674F-D8EB-AA99FDCE48C7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En trosspråkreise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6614DD-A460-7E68-F6D3-F5CA9A869353}"/>
              </a:ext>
            </a:extLst>
          </p:cNvPr>
          <p:cNvSpPr txBox="1"/>
          <p:nvPr/>
        </p:nvSpPr>
        <p:spPr>
          <a:xfrm>
            <a:off x="3346996" y="1179573"/>
            <a:ext cx="613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3200" i="1" dirty="0">
                <a:latin typeface="+mj-lt"/>
              </a:rPr>
              <a:t>Hvile og ny læring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F5CF76-46A1-9668-0BB9-E5AC1B51AE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192879" y="1936903"/>
            <a:ext cx="6575529" cy="469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ilederen skal ikke ta parti for eller lene seg til den ene eller andre siden, men heller befinne seg i midten som en vekt i balanse,…">
            <a:extLst>
              <a:ext uri="{FF2B5EF4-FFF2-40B4-BE49-F238E27FC236}">
                <a16:creationId xmlns:a16="http://schemas.microsoft.com/office/drawing/2014/main" id="{82850810-1C77-8ABD-38DF-6498A300268F}"/>
              </a:ext>
            </a:extLst>
          </p:cNvPr>
          <p:cNvSpPr txBox="1"/>
          <p:nvPr/>
        </p:nvSpPr>
        <p:spPr>
          <a:xfrm>
            <a:off x="2207568" y="2223315"/>
            <a:ext cx="8525067" cy="31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321457" hangingPunct="0">
              <a:defRPr sz="5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nb-NO" sz="3200" i="1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Roman"/>
              </a:rPr>
              <a:t>Veilederen skal ikke ta parti for eller lene seg til den ene eller andre siden, men heller befinne seg i midten som en vekt i balanse, og slik overlate til Skaperen å handle direkte med sin skapning, og skapningen med sin Skaper og Herre. </a:t>
            </a:r>
          </a:p>
          <a:p>
            <a:pPr algn="r" defTabSz="321457" hangingPunct="0">
              <a:spcBef>
                <a:spcPts val="1800"/>
              </a:spcBef>
              <a:defRPr sz="510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nb-NO" sz="2300" ker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Roman"/>
              </a:rPr>
              <a:t>Ignatius av Loyola (The Spiritual Exercises)</a:t>
            </a:r>
          </a:p>
        </p:txBody>
      </p:sp>
    </p:spTree>
    <p:extLst>
      <p:ext uri="{BB962C8B-B14F-4D97-AF65-F5344CB8AC3E}">
        <p14:creationId xmlns:p14="http://schemas.microsoft.com/office/powerpoint/2010/main" val="246156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98DFC35-F926-4B99-92E2-233CEF12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56" y="3068960"/>
            <a:ext cx="280031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5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79BABDE4-98C4-4D83-B40D-206106935DD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4589243"/>
            <a:ext cx="2324238" cy="1536192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Bilde 2" descr="Et bilde som inneholder vegg, innendørs, gammel&#10;&#10;Automatisk generert beskrivelse">
            <a:extLst>
              <a:ext uri="{FF2B5EF4-FFF2-40B4-BE49-F238E27FC236}">
                <a16:creationId xmlns:a16="http://schemas.microsoft.com/office/drawing/2014/main" id="{DEACD249-C47A-4BE3-A46E-E0FD8229DB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78" y="4013179"/>
            <a:ext cx="1569443" cy="2350839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ilde 3" descr="Et bilde som inneholder person&#10;&#10;Automatisk generert beskrivelse">
            <a:extLst>
              <a:ext uri="{FF2B5EF4-FFF2-40B4-BE49-F238E27FC236}">
                <a16:creationId xmlns:a16="http://schemas.microsoft.com/office/drawing/2014/main" id="{CE8A8098-C533-4437-BC34-20C16CF0174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9" y="3284984"/>
            <a:ext cx="2184585" cy="145639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03D38E6-81B2-40D2-AAC2-47454480C5B2}"/>
              </a:ext>
            </a:extLst>
          </p:cNvPr>
          <p:cNvSpPr txBox="1">
            <a:spLocks/>
          </p:cNvSpPr>
          <p:nvPr/>
        </p:nvSpPr>
        <p:spPr>
          <a:xfrm>
            <a:off x="1559496" y="1123947"/>
            <a:ext cx="10513168" cy="1129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nn-NO" altLang="nb-NO" sz="6600" i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«</a:t>
            </a:r>
            <a:r>
              <a:rPr lang="nn-NO" altLang="nb-NO" sz="6600" i="1" kern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Hva</a:t>
            </a:r>
            <a:r>
              <a:rPr lang="nn-NO" altLang="nb-NO" sz="6600" i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 er mitt trosspråk?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A729D9F-CB68-4B74-9AAB-04A28993B98C}"/>
              </a:ext>
            </a:extLst>
          </p:cNvPr>
          <p:cNvSpPr txBox="1">
            <a:spLocks/>
          </p:cNvSpPr>
          <p:nvPr/>
        </p:nvSpPr>
        <p:spPr bwMode="auto">
          <a:xfrm>
            <a:off x="2135560" y="2225232"/>
            <a:ext cx="9505082" cy="75954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b-NO" altLang="nb-NO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Et kurs fra NaMu Norge om våre ulike trosspråk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endParaRPr lang="nb-NO" altLang="nb-NO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nb-NO" altLang="nb-NO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89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03D38E6-81B2-40D2-AAC2-47454480C5B2}"/>
              </a:ext>
            </a:extLst>
          </p:cNvPr>
          <p:cNvSpPr txBox="1">
            <a:spLocks/>
          </p:cNvSpPr>
          <p:nvPr/>
        </p:nvSpPr>
        <p:spPr>
          <a:xfrm>
            <a:off x="1559496" y="1123947"/>
            <a:ext cx="10513168" cy="1129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nn-NO" altLang="nb-NO" sz="6600" i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«</a:t>
            </a:r>
            <a:r>
              <a:rPr lang="nn-NO" altLang="nb-NO" sz="6600" i="1" kern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Hva</a:t>
            </a:r>
            <a:r>
              <a:rPr lang="nn-NO" altLang="nb-NO" sz="6600" i="1" kern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25400" dir="54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 er mitt trosspråk?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A729D9F-CB68-4B74-9AAB-04A28993B98C}"/>
              </a:ext>
            </a:extLst>
          </p:cNvPr>
          <p:cNvSpPr txBox="1">
            <a:spLocks/>
          </p:cNvSpPr>
          <p:nvPr/>
        </p:nvSpPr>
        <p:spPr bwMode="auto">
          <a:xfrm>
            <a:off x="2135560" y="2225232"/>
            <a:ext cx="9505082" cy="75954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b-NO" altLang="nb-NO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Et kurs fra NaMu Norge om våre ulike trosspråk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endParaRPr lang="nb-NO" altLang="nb-NO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nb-NO" altLang="nb-NO" sz="28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401D284E-1CA9-41EE-9D22-6ECBF7D7ACCE}"/>
              </a:ext>
            </a:extLst>
          </p:cNvPr>
          <p:cNvSpPr txBox="1">
            <a:spLocks/>
          </p:cNvSpPr>
          <p:nvPr/>
        </p:nvSpPr>
        <p:spPr bwMode="auto">
          <a:xfrm>
            <a:off x="1559496" y="3501008"/>
            <a:ext cx="5400600" cy="2664296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nb-NO" altLang="nb-NO" sz="3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«Å følge enkeltpersoner </a:t>
            </a:r>
          </a:p>
          <a:p>
            <a:pPr algn="ctr">
              <a:lnSpc>
                <a:spcPct val="110000"/>
              </a:lnSpc>
            </a:pPr>
            <a:r>
              <a:rPr lang="nb-NO" altLang="nb-NO" sz="3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på deres trosspråkreise»</a:t>
            </a:r>
            <a:endParaRPr lang="nb-NO" altLang="nb-NO" sz="2800" i="1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tabLst>
                <a:tab pos="1074738" algn="l"/>
              </a:tabLst>
            </a:pPr>
            <a:r>
              <a:rPr lang="nb-NO" altLang="nb-NO" sz="270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</a:t>
            </a:r>
            <a:r>
              <a:rPr lang="nb-NO" altLang="nb-NO" sz="2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- Utgangspunktet</a:t>
            </a:r>
          </a:p>
          <a:p>
            <a:pPr>
              <a:lnSpc>
                <a:spcPct val="110000"/>
              </a:lnSpc>
              <a:tabLst>
                <a:tab pos="1074738" algn="l"/>
              </a:tabLst>
            </a:pPr>
            <a:r>
              <a:rPr lang="nb-NO" altLang="nb-NO" sz="2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- Aktiv lytting og åndelig veiledning</a:t>
            </a:r>
          </a:p>
          <a:p>
            <a:pPr>
              <a:lnSpc>
                <a:spcPct val="110000"/>
              </a:lnSpc>
              <a:tabLst>
                <a:tab pos="1074738" algn="l"/>
              </a:tabLst>
            </a:pPr>
            <a:r>
              <a:rPr lang="nb-NO" altLang="nb-NO" sz="2000" dirty="0">
                <a:solidFill>
                  <a:schemeClr val="bg1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- En trosspråkreise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</a:pPr>
            <a:endParaRPr lang="nb-NO" altLang="nb-NO" sz="27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nb-NO" altLang="nb-NO" sz="270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983B9CA-7AB2-7F06-914E-0399C2E7B6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0176" y="3873222"/>
            <a:ext cx="3720651" cy="209672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119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D7C8B0F-AA5D-44C0-808F-2E1C278091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2629"/>
            <a:ext cx="12192000" cy="687062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428ECB70-EF27-4F43-A246-7D3012E07BD3}"/>
              </a:ext>
            </a:extLst>
          </p:cNvPr>
          <p:cNvSpPr txBox="1">
            <a:spLocks/>
          </p:cNvSpPr>
          <p:nvPr/>
        </p:nvSpPr>
        <p:spPr bwMode="auto">
          <a:xfrm>
            <a:off x="2135560" y="171450"/>
            <a:ext cx="8994253" cy="1350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4400" b="0" i="0" u="none" strike="noStrike" kern="1200" cap="none" spc="0" normalizeH="0" baseline="0" noProof="0" dirty="0">
                <a:ln>
                  <a:noFill/>
                </a:ln>
                <a:solidFill>
                  <a:srgbClr val="222268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t>Aktiv lytting og åndelig veiledning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5867329-A0ED-48AC-8AFE-A8BF1F672536}"/>
              </a:ext>
            </a:extLst>
          </p:cNvPr>
          <p:cNvSpPr txBox="1"/>
          <p:nvPr/>
        </p:nvSpPr>
        <p:spPr>
          <a:xfrm>
            <a:off x="5087888" y="1230025"/>
            <a:ext cx="288470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- Tomme hender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96B735B-EF19-5BD1-D72F-A92C838E7359}"/>
              </a:ext>
            </a:extLst>
          </p:cNvPr>
          <p:cNvSpPr txBox="1"/>
          <p:nvPr/>
        </p:nvSpPr>
        <p:spPr>
          <a:xfrm>
            <a:off x="3359696" y="2643296"/>
            <a:ext cx="656173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3200" b="0" i="1" dirty="0">
                <a:solidFill>
                  <a:srgbClr val="212529"/>
                </a:solidFill>
                <a:effectLst/>
                <a:latin typeface="+mj-lt"/>
              </a:rPr>
              <a:t>Gå av sted! </a:t>
            </a:r>
          </a:p>
          <a:p>
            <a:pPr algn="ctr"/>
            <a:r>
              <a:rPr lang="nb-NO" sz="3200" b="0" i="1" dirty="0">
                <a:solidFill>
                  <a:srgbClr val="212529"/>
                </a:solidFill>
                <a:effectLst/>
                <a:latin typeface="+mj-lt"/>
              </a:rPr>
              <a:t>Jeg sender dere som lam blant ulver. </a:t>
            </a:r>
          </a:p>
          <a:p>
            <a:pPr algn="ctr"/>
            <a:r>
              <a:rPr lang="nb-NO" sz="3200" b="0" i="1" dirty="0">
                <a:solidFill>
                  <a:srgbClr val="212529"/>
                </a:solidFill>
                <a:effectLst/>
                <a:latin typeface="+mj-lt"/>
              </a:rPr>
              <a:t>Ta ikke med dere pengepung, </a:t>
            </a:r>
          </a:p>
          <a:p>
            <a:pPr algn="ctr"/>
            <a:r>
              <a:rPr lang="nb-NO" sz="3200" b="0" i="1" dirty="0">
                <a:solidFill>
                  <a:srgbClr val="212529"/>
                </a:solidFill>
                <a:effectLst/>
                <a:latin typeface="+mj-lt"/>
              </a:rPr>
              <a:t>ikke veske og ikke sko. </a:t>
            </a:r>
          </a:p>
          <a:p>
            <a:pPr algn="r"/>
            <a:r>
              <a:rPr lang="nb-NO" sz="2000" dirty="0">
                <a:solidFill>
                  <a:srgbClr val="212529"/>
                </a:solidFill>
                <a:latin typeface="+mj-lt"/>
              </a:rPr>
              <a:t>Luk. 10, 3-4</a:t>
            </a:r>
            <a:endParaRPr lang="nb-N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443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3F1F458-8C59-4F03-8397-A925B75F8A1B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Ressurser for lytting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43F8E9-2E9D-42CE-9625-E2605159BC5E}"/>
              </a:ext>
            </a:extLst>
          </p:cNvPr>
          <p:cNvSpPr txBox="1"/>
          <p:nvPr/>
        </p:nvSpPr>
        <p:spPr>
          <a:xfrm>
            <a:off x="3346996" y="1179573"/>
            <a:ext cx="613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3200" i="1" dirty="0">
                <a:latin typeface="+mj-lt"/>
              </a:rPr>
              <a:t>Medvandring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B162097-B318-FB26-514A-AE64F0C46287}"/>
              </a:ext>
            </a:extLst>
          </p:cNvPr>
          <p:cNvSpPr/>
          <p:nvPr/>
        </p:nvSpPr>
        <p:spPr>
          <a:xfrm>
            <a:off x="4259796" y="2780928"/>
            <a:ext cx="690135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i="1" dirty="0">
                <a:latin typeface="+mn-lt"/>
              </a:rPr>
              <a:t>«Livet har lært oss at kjærlighet ikke består i å stirre på hverandre, </a:t>
            </a:r>
          </a:p>
          <a:p>
            <a:pPr algn="ctr"/>
            <a:r>
              <a:rPr lang="nb-NO" sz="3200" i="1" dirty="0">
                <a:latin typeface="+mn-lt"/>
              </a:rPr>
              <a:t>men å skue utover i samme retning.»</a:t>
            </a:r>
          </a:p>
          <a:p>
            <a:pPr algn="r">
              <a:spcBef>
                <a:spcPts val="600"/>
              </a:spcBef>
            </a:pPr>
            <a:r>
              <a:rPr lang="nb-NO" sz="2000" dirty="0" err="1">
                <a:latin typeface="+mn-lt"/>
              </a:rPr>
              <a:t>Antoine</a:t>
            </a:r>
            <a:r>
              <a:rPr lang="nb-NO" sz="2000" dirty="0">
                <a:latin typeface="+mn-lt"/>
              </a:rPr>
              <a:t> de Saint-</a:t>
            </a:r>
            <a:r>
              <a:rPr lang="nb-NO" sz="2000" dirty="0" err="1">
                <a:latin typeface="+mn-lt"/>
              </a:rPr>
              <a:t>Exupéry</a:t>
            </a:r>
            <a:endParaRPr lang="nb-NO" sz="2000" dirty="0">
              <a:latin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7F75699-7D52-79A6-0D61-E039E6C96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harpenSoften amount="-20000"/>
                    </a14:imgEffect>
                    <a14:imgEffect>
                      <a14:brightnessContrast bright="-1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8881" r="8016" b="10475"/>
          <a:stretch/>
        </p:blipFill>
        <p:spPr>
          <a:xfrm>
            <a:off x="1307468" y="3903198"/>
            <a:ext cx="2952328" cy="238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CB0AA41-08ED-45DF-AD7C-4E72217C2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977" y="1916832"/>
            <a:ext cx="9648679" cy="746297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8120029-0DDE-46EA-A140-AF124822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708920"/>
            <a:ext cx="4499782" cy="3157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E3F1F458-8C59-4F03-8397-A925B75F8A1B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Ressurser for lytting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458AFE9-81BC-49E1-BAD9-112F65F6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34153">
            <a:off x="1427560" y="3256748"/>
            <a:ext cx="4519324" cy="3170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1B84F2B9-5C89-40EB-B283-A6C7B30E5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2007">
            <a:off x="7744399" y="2974931"/>
            <a:ext cx="3504494" cy="3407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BECA427-13DC-706E-2778-EDAC928016D2}"/>
              </a:ext>
            </a:extLst>
          </p:cNvPr>
          <p:cNvSpPr txBox="1"/>
          <p:nvPr/>
        </p:nvSpPr>
        <p:spPr>
          <a:xfrm>
            <a:off x="3346996" y="1179573"/>
            <a:ext cx="613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3200" i="1" dirty="0">
                <a:latin typeface="+mj-lt"/>
              </a:rPr>
              <a:t>Trosspråktesten</a:t>
            </a:r>
          </a:p>
        </p:txBody>
      </p:sp>
    </p:spTree>
    <p:extLst>
      <p:ext uri="{BB962C8B-B14F-4D97-AF65-F5344CB8AC3E}">
        <p14:creationId xmlns:p14="http://schemas.microsoft.com/office/powerpoint/2010/main" val="384637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E3F1F458-8C59-4F03-8397-A925B75F8A1B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Ressurser for lytting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243F8E9-2E9D-42CE-9625-E2605159BC5E}"/>
              </a:ext>
            </a:extLst>
          </p:cNvPr>
          <p:cNvSpPr txBox="1"/>
          <p:nvPr/>
        </p:nvSpPr>
        <p:spPr>
          <a:xfrm>
            <a:off x="3346996" y="1179573"/>
            <a:ext cx="613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3200" i="1" dirty="0">
                <a:latin typeface="+mj-lt"/>
              </a:rPr>
              <a:t>Trosspråksamtalen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4F10BE0-7803-C65C-26F2-82ACEC8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351">
            <a:off x="8286943" y="1928834"/>
            <a:ext cx="3259663" cy="459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774B7EE-D120-68EE-4F22-741055C1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5520" y="2668882"/>
            <a:ext cx="5101798" cy="287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9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3293090" y="2237854"/>
            <a:ext cx="6408738" cy="424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>
                  <a:alpha val="60001"/>
                </a:srgbClr>
              </a:gs>
              <a:gs pos="70000">
                <a:srgbClr val="C4D6EB">
                  <a:alpha val="30000"/>
                </a:srgbClr>
              </a:gs>
              <a:gs pos="100000">
                <a:srgbClr val="FFEBFA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nn-NO">
              <a:latin typeface="Calibri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81069" y="2065611"/>
            <a:ext cx="1735137" cy="5794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3200" dirty="0"/>
              <a:t>balansert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15681" y="3919811"/>
            <a:ext cx="1679575" cy="8842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3200"/>
              <a:t>nominell</a:t>
            </a:r>
          </a:p>
          <a:p>
            <a:pPr algn="ctr" eaLnBrk="1" hangingPunct="1"/>
            <a:r>
              <a:rPr lang="nb-NO" altLang="nb-NO" sz="2000"/>
              <a:t>(navnekristen)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063905" y="3921397"/>
            <a:ext cx="1301750" cy="5794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3200" dirty="0"/>
              <a:t>radikal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09630" y="5739086"/>
            <a:ext cx="1949450" cy="579437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3200"/>
              <a:t>ubalansert</a:t>
            </a: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2744" y="4248422"/>
            <a:ext cx="2879725" cy="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rot="16200000">
            <a:off x="5111156" y="4226198"/>
            <a:ext cx="2879725" cy="0"/>
          </a:xfrm>
          <a:prstGeom prst="line">
            <a:avLst/>
          </a:prstGeom>
          <a:noFill/>
          <a:ln w="76200" cap="sq">
            <a:solidFill>
              <a:schemeClr val="accent2"/>
            </a:solidFill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2CB78013-7BE5-674F-D8EB-AA99FDCE48C7}"/>
              </a:ext>
            </a:extLst>
          </p:cNvPr>
          <p:cNvSpPr txBox="1">
            <a:spLocks/>
          </p:cNvSpPr>
          <p:nvPr/>
        </p:nvSpPr>
        <p:spPr bwMode="auto">
          <a:xfrm>
            <a:off x="2783632" y="260648"/>
            <a:ext cx="7283450" cy="1134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6">
                    <a:lumMod val="75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9pPr>
          </a:lstStyle>
          <a:p>
            <a:r>
              <a:rPr lang="nb-NO" altLang="nb-NO" kern="0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En trosspråkreise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76614DD-A460-7E68-F6D3-F5CA9A869353}"/>
              </a:ext>
            </a:extLst>
          </p:cNvPr>
          <p:cNvSpPr txBox="1"/>
          <p:nvPr/>
        </p:nvSpPr>
        <p:spPr>
          <a:xfrm>
            <a:off x="3346996" y="1179573"/>
            <a:ext cx="6133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b-NO" sz="3200" i="1" dirty="0">
                <a:latin typeface="+mj-lt"/>
              </a:rPr>
              <a:t>En indikator for vekst</a:t>
            </a: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4C221E40-3A30-8E92-3B59-F31B0900A45F}"/>
              </a:ext>
            </a:extLst>
          </p:cNvPr>
          <p:cNvCxnSpPr>
            <a:cxnSpLocks/>
          </p:cNvCxnSpPr>
          <p:nvPr/>
        </p:nvCxnSpPr>
        <p:spPr>
          <a:xfrm flipV="1">
            <a:off x="5704241" y="3365870"/>
            <a:ext cx="1786545" cy="1697956"/>
          </a:xfrm>
          <a:prstGeom prst="straightConnector1">
            <a:avLst/>
          </a:prstGeom>
          <a:ln w="38100">
            <a:solidFill>
              <a:schemeClr val="bg1"/>
            </a:solidFill>
            <a:prstDash val="sysDash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 Box 6">
            <a:extLst>
              <a:ext uri="{FF2B5EF4-FFF2-40B4-BE49-F238E27FC236}">
                <a16:creationId xmlns:a16="http://schemas.microsoft.com/office/drawing/2014/main" id="{8CA458D6-CB6D-7B6E-94DD-DFD235025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008" y="4986954"/>
            <a:ext cx="915508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apati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9A72A1F-0450-FF40-D4F6-028DF8CCA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127" y="2803948"/>
            <a:ext cx="1815754" cy="52322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altLang="nb-NO" sz="2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overgivelse</a:t>
            </a:r>
          </a:p>
        </p:txBody>
      </p:sp>
    </p:spTree>
    <p:extLst>
      <p:ext uri="{BB962C8B-B14F-4D97-AF65-F5344CB8AC3E}">
        <p14:creationId xmlns:p14="http://schemas.microsoft.com/office/powerpoint/2010/main" val="255845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2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13914</TotalTime>
  <Words>231</Words>
  <Application>Microsoft Office PowerPoint</Application>
  <PresentationFormat>Widescreen</PresentationFormat>
  <Paragraphs>46</Paragraphs>
  <Slides>12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2_Standard utforming</vt:lpstr>
      <vt:lpstr>3_Standard utforming</vt:lpstr>
      <vt:lpstr>6_Standard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Molde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Kjetil Sigerseth</dc:creator>
  <cp:lastModifiedBy>Kjetil Sigerseth</cp:lastModifiedBy>
  <cp:revision>351</cp:revision>
  <cp:lastPrinted>2021-03-08T15:46:19Z</cp:lastPrinted>
  <dcterms:created xsi:type="dcterms:W3CDTF">2021-02-02T18:33:20Z</dcterms:created>
  <dcterms:modified xsi:type="dcterms:W3CDTF">2023-03-24T21:24:51Z</dcterms:modified>
</cp:coreProperties>
</file>