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826" r:id="rId3"/>
    <p:sldMasterId id="2147483838" r:id="rId4"/>
  </p:sldMasterIdLst>
  <p:notesMasterIdLst>
    <p:notesMasterId r:id="rId27"/>
  </p:notesMasterIdLst>
  <p:handoutMasterIdLst>
    <p:handoutMasterId r:id="rId28"/>
  </p:handoutMasterIdLst>
  <p:sldIdLst>
    <p:sldId id="709" r:id="rId5"/>
    <p:sldId id="710" r:id="rId6"/>
    <p:sldId id="711" r:id="rId7"/>
    <p:sldId id="712" r:id="rId8"/>
    <p:sldId id="713" r:id="rId9"/>
    <p:sldId id="714" r:id="rId10"/>
    <p:sldId id="715" r:id="rId11"/>
    <p:sldId id="716" r:id="rId12"/>
    <p:sldId id="648" r:id="rId13"/>
    <p:sldId id="546" r:id="rId14"/>
    <p:sldId id="647" r:id="rId15"/>
    <p:sldId id="638" r:id="rId16"/>
    <p:sldId id="642" r:id="rId17"/>
    <p:sldId id="670" r:id="rId18"/>
    <p:sldId id="695" r:id="rId19"/>
    <p:sldId id="717" r:id="rId20"/>
    <p:sldId id="718" r:id="rId21"/>
    <p:sldId id="719" r:id="rId22"/>
    <p:sldId id="720" r:id="rId23"/>
    <p:sldId id="721" r:id="rId24"/>
    <p:sldId id="722" r:id="rId25"/>
    <p:sldId id="723" r:id="rId26"/>
  </p:sldIdLst>
  <p:sldSz cx="12192000" cy="6858000"/>
  <p:notesSz cx="7104063" cy="10234613"/>
  <p:defaultTextStyle>
    <a:defPPr>
      <a:defRPr lang="nb-NO"/>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54A6"/>
    <a:srgbClr val="2E5292"/>
    <a:srgbClr val="9AA5DA"/>
    <a:srgbClr val="A1B0DF"/>
    <a:srgbClr val="3864B2"/>
    <a:srgbClr val="637BC9"/>
    <a:srgbClr val="B6CDE8"/>
    <a:srgbClr val="CEDDF0"/>
    <a:srgbClr val="EBF1F9"/>
    <a:srgbClr val="8B8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607" autoAdjust="0"/>
  </p:normalViewPr>
  <p:slideViewPr>
    <p:cSldViewPr>
      <p:cViewPr varScale="1">
        <p:scale>
          <a:sx n="65" d="100"/>
          <a:sy n="65" d="100"/>
        </p:scale>
        <p:origin x="612" y="6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121" d="100"/>
          <a:sy n="121" d="100"/>
        </p:scale>
        <p:origin x="-4064" y="-128"/>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5C725E0-589D-4B25-AB3E-A0831E5BC2EA}"/>
              </a:ext>
            </a:extLst>
          </p:cNvPr>
          <p:cNvSpPr>
            <a:spLocks noGrp="1" noChangeArrowheads="1"/>
          </p:cNvSpPr>
          <p:nvPr>
            <p:ph type="hdr" sz="quarter"/>
          </p:nvPr>
        </p:nvSpPr>
        <p:spPr bwMode="auto">
          <a:xfrm>
            <a:off x="0"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5" name="Rectangle 3">
            <a:extLst>
              <a:ext uri="{FF2B5EF4-FFF2-40B4-BE49-F238E27FC236}">
                <a16:creationId xmlns:a16="http://schemas.microsoft.com/office/drawing/2014/main" id="{A956FECF-9EAA-40F7-88ED-C68654D63EA5}"/>
              </a:ext>
            </a:extLst>
          </p:cNvPr>
          <p:cNvSpPr>
            <a:spLocks noGrp="1" noChangeArrowheads="1"/>
          </p:cNvSpPr>
          <p:nvPr>
            <p:ph type="dt" sz="quarter" idx="1"/>
          </p:nvPr>
        </p:nvSpPr>
        <p:spPr bwMode="auto">
          <a:xfrm>
            <a:off x="4023203"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15716" name="Rectangle 4">
            <a:extLst>
              <a:ext uri="{FF2B5EF4-FFF2-40B4-BE49-F238E27FC236}">
                <a16:creationId xmlns:a16="http://schemas.microsoft.com/office/drawing/2014/main" id="{1D46EBA5-7F2A-4CA6-AFF0-70A80EB6A392}"/>
              </a:ext>
            </a:extLst>
          </p:cNvPr>
          <p:cNvSpPr>
            <a:spLocks noGrp="1" noChangeArrowheads="1"/>
          </p:cNvSpPr>
          <p:nvPr>
            <p:ph type="ftr" sz="quarter" idx="2"/>
          </p:nvPr>
        </p:nvSpPr>
        <p:spPr bwMode="auto">
          <a:xfrm>
            <a:off x="0" y="9720673"/>
            <a:ext cx="3079202" cy="512303"/>
          </a:xfrm>
          <a:prstGeom prst="rect">
            <a:avLst/>
          </a:prstGeom>
          <a:noFill/>
          <a:ln>
            <a:noFill/>
          </a:ln>
          <a:effectLst/>
        </p:spPr>
        <p:txBody>
          <a:bodyPr vert="horz" wrap="square" lIns="94796" tIns="47398" rIns="94796" bIns="47398"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7" name="Rectangle 5">
            <a:extLst>
              <a:ext uri="{FF2B5EF4-FFF2-40B4-BE49-F238E27FC236}">
                <a16:creationId xmlns:a16="http://schemas.microsoft.com/office/drawing/2014/main" id="{56DDB7EE-61DA-4081-96E5-09925FD8BD04}"/>
              </a:ext>
            </a:extLst>
          </p:cNvPr>
          <p:cNvSpPr>
            <a:spLocks noGrp="1" noChangeArrowheads="1"/>
          </p:cNvSpPr>
          <p:nvPr>
            <p:ph type="sldNum" sz="quarter" idx="3"/>
          </p:nvPr>
        </p:nvSpPr>
        <p:spPr bwMode="auto">
          <a:xfrm>
            <a:off x="4023203" y="9720673"/>
            <a:ext cx="3079202" cy="512303"/>
          </a:xfrm>
          <a:prstGeom prst="rect">
            <a:avLst/>
          </a:prstGeom>
          <a:noFill/>
          <a:ln>
            <a:noFill/>
          </a:ln>
          <a:effectLst/>
        </p:spPr>
        <p:txBody>
          <a:bodyPr vert="horz" wrap="square" lIns="94796" tIns="47398" rIns="94796" bIns="47398" numCol="1" anchor="b" anchorCtr="0" compatLnSpc="1">
            <a:prstTxWarp prst="textNoShape">
              <a:avLst/>
            </a:prstTxWarp>
          </a:bodyPr>
          <a:lstStyle>
            <a:lvl1pPr algn="r">
              <a:defRPr sz="1200"/>
            </a:lvl1pPr>
          </a:lstStyle>
          <a:p>
            <a:fld id="{3176ECDE-3240-4659-B338-4275A2326BF0}" type="slidenum">
              <a:rPr lang="nb-NO" altLang="nb-NO"/>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B426D2-DA4C-4E60-AA5D-BDD39F425B21}"/>
              </a:ext>
            </a:extLst>
          </p:cNvPr>
          <p:cNvSpPr>
            <a:spLocks noGrp="1" noChangeArrowheads="1"/>
          </p:cNvSpPr>
          <p:nvPr>
            <p:ph type="hdr" sz="quarter"/>
          </p:nvPr>
        </p:nvSpPr>
        <p:spPr bwMode="auto">
          <a:xfrm>
            <a:off x="0"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5" name="Rectangle 3">
            <a:extLst>
              <a:ext uri="{FF2B5EF4-FFF2-40B4-BE49-F238E27FC236}">
                <a16:creationId xmlns:a16="http://schemas.microsoft.com/office/drawing/2014/main" id="{63184101-93C5-44E7-AE39-E6021750B734}"/>
              </a:ext>
            </a:extLst>
          </p:cNvPr>
          <p:cNvSpPr>
            <a:spLocks noGrp="1" noChangeArrowheads="1"/>
          </p:cNvSpPr>
          <p:nvPr>
            <p:ph type="dt" idx="1"/>
          </p:nvPr>
        </p:nvSpPr>
        <p:spPr bwMode="auto">
          <a:xfrm>
            <a:off x="4023203"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4340" name="Rectangle 4">
            <a:extLst>
              <a:ext uri="{FF2B5EF4-FFF2-40B4-BE49-F238E27FC236}">
                <a16:creationId xmlns:a16="http://schemas.microsoft.com/office/drawing/2014/main" id="{25878C33-FBFE-43C4-A735-10F80D96117B}"/>
              </a:ext>
            </a:extLst>
          </p:cNvPr>
          <p:cNvSpPr>
            <a:spLocks noGrp="1" noRot="1" noChangeAspect="1" noChangeArrowheads="1" noTextEdit="1"/>
          </p:cNvSpPr>
          <p:nvPr>
            <p:ph type="sldImg" idx="2"/>
          </p:nvPr>
        </p:nvSpPr>
        <p:spPr bwMode="auto">
          <a:xfrm>
            <a:off x="141288" y="768350"/>
            <a:ext cx="6821487"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E21DB686-0FBF-451A-BE88-403B299C4FA0}"/>
              </a:ext>
            </a:extLst>
          </p:cNvPr>
          <p:cNvSpPr>
            <a:spLocks noGrp="1" noChangeArrowheads="1"/>
          </p:cNvSpPr>
          <p:nvPr>
            <p:ph type="body" sz="quarter" idx="3"/>
          </p:nvPr>
        </p:nvSpPr>
        <p:spPr bwMode="auto">
          <a:xfrm>
            <a:off x="710075" y="4861155"/>
            <a:ext cx="5683914" cy="4605821"/>
          </a:xfrm>
          <a:prstGeom prst="rect">
            <a:avLst/>
          </a:prstGeom>
          <a:noFill/>
          <a:ln>
            <a:noFill/>
          </a:ln>
          <a:effectLst/>
        </p:spPr>
        <p:txBody>
          <a:bodyPr vert="horz" wrap="square" lIns="94796" tIns="47398" rIns="94796" bIns="47398"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18438" name="Rectangle 6">
            <a:extLst>
              <a:ext uri="{FF2B5EF4-FFF2-40B4-BE49-F238E27FC236}">
                <a16:creationId xmlns:a16="http://schemas.microsoft.com/office/drawing/2014/main" id="{81ECE9C4-C145-4176-909B-1872FD222F7B}"/>
              </a:ext>
            </a:extLst>
          </p:cNvPr>
          <p:cNvSpPr>
            <a:spLocks noGrp="1" noChangeArrowheads="1"/>
          </p:cNvSpPr>
          <p:nvPr>
            <p:ph type="ftr" sz="quarter" idx="4"/>
          </p:nvPr>
        </p:nvSpPr>
        <p:spPr bwMode="auto">
          <a:xfrm>
            <a:off x="0" y="9720673"/>
            <a:ext cx="3079202" cy="512303"/>
          </a:xfrm>
          <a:prstGeom prst="rect">
            <a:avLst/>
          </a:prstGeom>
          <a:noFill/>
          <a:ln>
            <a:noFill/>
          </a:ln>
          <a:effectLst/>
        </p:spPr>
        <p:txBody>
          <a:bodyPr vert="horz" wrap="square" lIns="94796" tIns="47398" rIns="94796" bIns="47398"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9" name="Rectangle 7">
            <a:extLst>
              <a:ext uri="{FF2B5EF4-FFF2-40B4-BE49-F238E27FC236}">
                <a16:creationId xmlns:a16="http://schemas.microsoft.com/office/drawing/2014/main" id="{9ED81884-B883-4E00-A0CE-5447DC04CA96}"/>
              </a:ext>
            </a:extLst>
          </p:cNvPr>
          <p:cNvSpPr>
            <a:spLocks noGrp="1" noChangeArrowheads="1"/>
          </p:cNvSpPr>
          <p:nvPr>
            <p:ph type="sldNum" sz="quarter" idx="5"/>
          </p:nvPr>
        </p:nvSpPr>
        <p:spPr bwMode="auto">
          <a:xfrm>
            <a:off x="4023203" y="9720673"/>
            <a:ext cx="3079202" cy="512303"/>
          </a:xfrm>
          <a:prstGeom prst="rect">
            <a:avLst/>
          </a:prstGeom>
          <a:noFill/>
          <a:ln>
            <a:noFill/>
          </a:ln>
          <a:effectLst/>
        </p:spPr>
        <p:txBody>
          <a:bodyPr vert="horz" wrap="square" lIns="94796" tIns="47398" rIns="94796" bIns="47398" numCol="1" anchor="b" anchorCtr="0" compatLnSpc="1">
            <a:prstTxWarp prst="textNoShape">
              <a:avLst/>
            </a:prstTxWarp>
          </a:bodyPr>
          <a:lstStyle>
            <a:lvl1pPr algn="r">
              <a:defRPr sz="1200"/>
            </a:lvl1pPr>
          </a:lstStyle>
          <a:p>
            <a:fld id="{5212ACC3-5D93-4BAE-A9B1-22530951545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9CBD0212-E7BF-46DE-BC9B-860261BE9C15}"/>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FFBE1AC5-A245-4C49-94AE-C211A81247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De tre grensespråkene som består av to farger.</a:t>
            </a:r>
          </a:p>
          <a:p>
            <a:r>
              <a:rPr lang="nb-NO" altLang="nb-NO" dirty="0">
                <a:latin typeface="Arial" panose="020B0604020202020204" pitchFamily="34" charset="0"/>
                <a:ea typeface="ＭＳ Ｐゴシック" panose="020B0600070205080204" pitchFamily="34" charset="-128"/>
              </a:rPr>
              <a:t>En kjerneverdi (en side ved Gud) er sentralt i hvert av språkene.</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DB032626-CCB7-46C0-84A1-1194C38ED2FF}"/>
              </a:ext>
            </a:extLst>
          </p:cNvPr>
          <p:cNvSpPr>
            <a:spLocks noGrp="1"/>
          </p:cNvSpPr>
          <p:nvPr>
            <p:ph type="sldNum" sz="quarter" idx="5"/>
          </p:nvPr>
        </p:nvSpPr>
        <p:spPr/>
        <p:txBody>
          <a:bodyPr/>
          <a:lstStyle>
            <a:lvl1pPr eaLnBrk="0" hangingPunct="0">
              <a:defRPr sz="2600">
                <a:solidFill>
                  <a:schemeClr val="tx1"/>
                </a:solidFill>
                <a:latin typeface="Arial" panose="020B0604020202020204" pitchFamily="34" charset="0"/>
                <a:ea typeface="ＭＳ Ｐゴシック" panose="020B0600070205080204" pitchFamily="34" charset="-128"/>
              </a:defRPr>
            </a:lvl1pPr>
            <a:lvl2pPr marL="40755207" indent="-40263975" eaLnBrk="0" hangingPunct="0">
              <a:defRPr sz="2600">
                <a:solidFill>
                  <a:schemeClr val="tx1"/>
                </a:solidFill>
                <a:latin typeface="Arial" panose="020B0604020202020204" pitchFamily="34" charset="0"/>
                <a:ea typeface="ＭＳ Ｐゴシック" panose="020B0600070205080204" pitchFamily="34" charset="-128"/>
              </a:defRPr>
            </a:lvl2pPr>
            <a:lvl3pPr eaLnBrk="0" hangingPunct="0">
              <a:defRPr sz="2600">
                <a:solidFill>
                  <a:schemeClr val="tx1"/>
                </a:solidFill>
                <a:latin typeface="Arial" panose="020B0604020202020204" pitchFamily="34" charset="0"/>
                <a:ea typeface="ＭＳ Ｐゴシック" panose="020B0600070205080204" pitchFamily="34" charset="-128"/>
              </a:defRPr>
            </a:lvl3pPr>
            <a:lvl4pPr eaLnBrk="0" hangingPunct="0">
              <a:defRPr sz="2600">
                <a:solidFill>
                  <a:schemeClr val="tx1"/>
                </a:solidFill>
                <a:latin typeface="Arial" panose="020B0604020202020204" pitchFamily="34" charset="0"/>
                <a:ea typeface="ＭＳ Ｐゴシック" panose="020B0600070205080204" pitchFamily="34" charset="-128"/>
              </a:defRPr>
            </a:lvl4pPr>
            <a:lvl5pPr eaLnBrk="0" hangingPunct="0">
              <a:defRPr sz="2600">
                <a:solidFill>
                  <a:schemeClr val="tx1"/>
                </a:solidFill>
                <a:latin typeface="Arial" panose="020B0604020202020204" pitchFamily="34" charset="0"/>
                <a:ea typeface="ＭＳ Ｐゴシック" panose="020B0600070205080204" pitchFamily="34" charset="-128"/>
              </a:defRPr>
            </a:lvl5pPr>
            <a:lvl6pPr marL="491232"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982464"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1473696"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1964928"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pPr marL="0" marR="0" lvl="0" indent="0" algn="r" defTabSz="947958" rtl="0" eaLnBrk="1" fontAlgn="base" latinLnBrk="0" hangingPunct="1">
              <a:lnSpc>
                <a:spcPct val="100000"/>
              </a:lnSpc>
              <a:spcBef>
                <a:spcPct val="0"/>
              </a:spcBef>
              <a:spcAft>
                <a:spcPct val="0"/>
              </a:spcAft>
              <a:buClrTx/>
              <a:buSzTx/>
              <a:buFontTx/>
              <a:buNone/>
              <a:tabLst/>
              <a:defRPr/>
            </a:pPr>
            <a:fld id="{47028998-5DE5-47F2-9A9A-B28E14D384E5}"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47958" rtl="0" eaLnBrk="1" fontAlgn="base" latinLnBrk="0" hangingPunct="1">
                <a:lnSpc>
                  <a:spcPct val="100000"/>
                </a:lnSpc>
                <a:spcBef>
                  <a:spcPct val="0"/>
                </a:spcBef>
                <a:spcAft>
                  <a:spcPct val="0"/>
                </a:spcAft>
                <a:buClrTx/>
                <a:buSzTx/>
                <a:buFontTx/>
                <a:buNone/>
                <a:tabLst/>
                <a:defRPr/>
              </a:pPr>
              <a:t>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2965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546400-DADD-4CDD-932E-C5672CE52D44}" type="slidenum">
              <a:rPr lang="nb-NO" altLang="nb-NO"/>
              <a:pPr>
                <a:spcBef>
                  <a:spcPct val="0"/>
                </a:spcBef>
              </a:pPr>
              <a:t>12</a:t>
            </a:fld>
            <a:endParaRPr lang="nb-NO" altLang="nb-NO"/>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8C0BE65-0EB0-49C2-8A6C-7D61C24CB3D0}" type="slidenum">
              <a:rPr lang="nb-NO" altLang="nb-NO">
                <a:latin typeface="Calibri" panose="020F0502020204030204" pitchFamily="34" charset="0"/>
              </a:rPr>
              <a:pPr algn="r" eaLnBrk="1" hangingPunct="1">
                <a:spcBef>
                  <a:spcPct val="0"/>
                </a:spcBef>
              </a:pPr>
              <a:t>12</a:t>
            </a:fld>
            <a:endParaRPr lang="nb-NO" altLang="nb-NO">
              <a:latin typeface="Calibri" panose="020F0502020204030204" pitchFamily="34" charset="0"/>
            </a:endParaRPr>
          </a:p>
        </p:txBody>
      </p:sp>
    </p:spTree>
    <p:extLst>
      <p:ext uri="{BB962C8B-B14F-4D97-AF65-F5344CB8AC3E}">
        <p14:creationId xmlns:p14="http://schemas.microsoft.com/office/powerpoint/2010/main" val="326327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546400-DADD-4CDD-932E-C5672CE52D44}" type="slidenum">
              <a:rPr lang="nb-NO" altLang="nb-NO"/>
              <a:pPr>
                <a:spcBef>
                  <a:spcPct val="0"/>
                </a:spcBef>
              </a:pPr>
              <a:t>13</a:t>
            </a:fld>
            <a:endParaRPr lang="nb-NO" altLang="nb-NO"/>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8C0BE65-0EB0-49C2-8A6C-7D61C24CB3D0}" type="slidenum">
              <a:rPr lang="nb-NO" altLang="nb-NO">
                <a:latin typeface="Calibri" panose="020F0502020204030204" pitchFamily="34" charset="0"/>
              </a:rPr>
              <a:pPr algn="r" eaLnBrk="1" hangingPunct="1">
                <a:spcBef>
                  <a:spcPct val="0"/>
                </a:spcBef>
              </a:pPr>
              <a:t>13</a:t>
            </a:fld>
            <a:endParaRPr lang="nb-NO" altLang="nb-NO">
              <a:latin typeface="Calibri" panose="020F0502020204030204" pitchFamily="34" charset="0"/>
            </a:endParaRPr>
          </a:p>
        </p:txBody>
      </p:sp>
    </p:spTree>
    <p:extLst>
      <p:ext uri="{BB962C8B-B14F-4D97-AF65-F5344CB8AC3E}">
        <p14:creationId xmlns:p14="http://schemas.microsoft.com/office/powerpoint/2010/main" val="335923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81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4422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dirty="0">
                <a:latin typeface="Arial" panose="020B0604020202020204" pitchFamily="34" charset="0"/>
                <a:ea typeface="ＭＳ Ｐゴシック" panose="020B0600070205080204" pitchFamily="34" charset="-128"/>
              </a:rPr>
              <a:t>Trosspråkets plassering: Midt i mellom den blå og den røde språkfamilien. Avhengig av hvilket nabospråk det har kan det uttrykke seg i en mer delende (rød) eller entusiastisk (blå) variant. </a:t>
            </a:r>
          </a:p>
          <a:p>
            <a:r>
              <a:rPr lang="nb-NO" altLang="nb-NO" sz="1100" dirty="0">
                <a:latin typeface="Arial" panose="020B0604020202020204" pitchFamily="34" charset="0"/>
                <a:ea typeface="ＭＳ Ｐゴシック" panose="020B0600070205080204" pitchFamily="34" charset="-128"/>
              </a:rPr>
              <a:t>Mange som har dette trosspråket har vanskelig for å se på seg selv som asketer eller asketiske, siden de forbinder det med klosterliv eller som en betegnelse for «særinger». Det er uansett ikke det som menes med uttrykket i denne sammenhengen. Og sannheten er også at i et kloster, som i alle menigheter, vil du finne alle ni trosspråkene representert. </a:t>
            </a:r>
          </a:p>
          <a:p>
            <a:r>
              <a:rPr lang="nb-NO" altLang="nb-NO" sz="1100" dirty="0">
                <a:latin typeface="Arial" panose="020B0604020202020204" pitchFamily="34" charset="0"/>
                <a:ea typeface="ＭＳ Ｐゴシック" panose="020B0600070205080204" pitchFamily="34" charset="-128"/>
              </a:rPr>
              <a:t>Typisk for dette trosspråket er at det har lite fokus på det ytre. Tanken er at mindre fokus på det ytre gir et økende fokus på det indre, altså på det som til sjuende og sist er viktig. </a:t>
            </a:r>
          </a:p>
          <a:p>
            <a:r>
              <a:rPr lang="nb-NO" altLang="nb-NO" sz="1100" dirty="0">
                <a:latin typeface="Arial" panose="020B0604020202020204" pitchFamily="34" charset="0"/>
                <a:ea typeface="ＭＳ Ｐゴシック" panose="020B0600070205080204" pitchFamily="34" charset="-128"/>
              </a:rPr>
              <a:t>De er lite opptatt av symboler, lys, røyk, røkelse </a:t>
            </a:r>
            <a:r>
              <a:rPr lang="nb-NO" altLang="nb-NO" sz="1100" dirty="0" err="1">
                <a:latin typeface="Arial" panose="020B0604020202020204" pitchFamily="34" charset="0"/>
                <a:ea typeface="ＭＳ Ｐゴシック" panose="020B0600070205080204" pitchFamily="34" charset="-128"/>
              </a:rPr>
              <a:t>m.m</a:t>
            </a:r>
            <a:r>
              <a:rPr lang="nb-NO" altLang="nb-NO" sz="1100" dirty="0">
                <a:latin typeface="Arial" panose="020B0604020202020204" pitchFamily="34" charset="0"/>
                <a:ea typeface="ＭＳ Ｐゴシック" panose="020B0600070205080204" pitchFamily="34" charset="-128"/>
              </a:rPr>
              <a:t>, og noen ser heller på disse tingene som noe som står i veien for å møte Gud. «Det eneste som trengs er Gud og Ånden, uansett hvor man er kan man oppleve Guds nærvær». Det er lettere for folk med et asketisk trosspråk å avstå fra det andre ser på som livets gleder og Guds gode gaver; mye og god mat, fine hus og hytter, alkohol </a:t>
            </a:r>
            <a:r>
              <a:rPr lang="nb-NO" altLang="nb-NO" sz="1100" dirty="0" err="1">
                <a:latin typeface="Arial" panose="020B0604020202020204" pitchFamily="34" charset="0"/>
                <a:ea typeface="ＭＳ Ｐゴシック" panose="020B0600070205080204" pitchFamily="34" charset="-128"/>
              </a:rPr>
              <a:t>m.m</a:t>
            </a:r>
            <a:r>
              <a:rPr lang="nb-NO" altLang="nb-NO" sz="1100" dirty="0">
                <a:latin typeface="Arial" panose="020B0604020202020204" pitchFamily="34" charset="0"/>
                <a:ea typeface="ＭＳ Ｐゴシック" panose="020B0600070205080204" pitchFamily="34" charset="-128"/>
              </a:rPr>
              <a:t>, for å følge Jesus mer helhjertet. Og det er da de opplever Guds nærvær. De er generelt opptatt av hellighet og å leve et hellig liv. 1.Korinterbrev 9.27: </a:t>
            </a:r>
            <a:r>
              <a:rPr lang="nb-NO" altLang="nb-NO" sz="1100" i="1" dirty="0">
                <a:latin typeface="Arial" panose="020B0604020202020204" pitchFamily="34" charset="0"/>
                <a:ea typeface="ＭＳ Ｐゴシック" panose="020B0600070205080204" pitchFamily="34" charset="-128"/>
              </a:rPr>
              <a:t>«Jeg kjemper mot meg selv og tvinger kroppen til å lystre, for at ikke jeg som har forkynt for andre, selv skal komme til kort». </a:t>
            </a:r>
          </a:p>
          <a:p>
            <a:r>
              <a:rPr lang="nb-NO" altLang="nb-NO" sz="1100" dirty="0">
                <a:latin typeface="Arial" panose="020B0604020202020204" pitchFamily="34" charset="0"/>
                <a:ea typeface="ＭＳ Ｐゴシック" panose="020B0600070205080204" pitchFamily="34" charset="-128"/>
              </a:rPr>
              <a:t>«</a:t>
            </a:r>
            <a:r>
              <a:rPr lang="nb-NO" altLang="nb-NO" sz="1100" dirty="0" err="1">
                <a:latin typeface="Arial" panose="020B0604020202020204" pitchFamily="34" charset="0"/>
                <a:ea typeface="ＭＳ Ｐゴシック" panose="020B0600070205080204" pitchFamily="34" charset="-128"/>
              </a:rPr>
              <a:t>Askesis</a:t>
            </a:r>
            <a:r>
              <a:rPr lang="nb-NO" altLang="nb-NO" sz="1100" dirty="0">
                <a:latin typeface="Arial" panose="020B0604020202020204" pitchFamily="34" charset="0"/>
                <a:ea typeface="ＭＳ Ｐゴシック" panose="020B0600070205080204" pitchFamily="34" charset="-128"/>
              </a:rPr>
              <a:t>» er et gresk ord som ikke betyr noe mer spesielt enn trening/øvelse. Og det er ikke noe poeng med øvelse eller askese for sin egen del, men fordi det fører til noe bra. </a:t>
            </a:r>
          </a:p>
          <a:p>
            <a:r>
              <a:rPr lang="nb-NO" altLang="nb-NO" sz="1100" dirty="0">
                <a:latin typeface="Arial" panose="020B0604020202020204" pitchFamily="34" charset="0"/>
                <a:ea typeface="ＭＳ Ｐゴシック" panose="020B0600070205080204" pitchFamily="34" charset="-128"/>
              </a:rPr>
              <a:t> </a:t>
            </a:r>
          </a:p>
          <a:p>
            <a:r>
              <a:rPr lang="nn-NO" altLang="nb-NO" sz="1100" dirty="0">
                <a:latin typeface="Arial" panose="020B0604020202020204" pitchFamily="34" charset="0"/>
                <a:ea typeface="ＭＳ Ｐゴシック" panose="020B0600070205080204" pitchFamily="34" charset="-128"/>
              </a:rPr>
              <a:t>   </a:t>
            </a:r>
          </a:p>
          <a:p>
            <a:endParaRPr lang="nn-NO" altLang="nb-NO" sz="1100" dirty="0">
              <a:latin typeface="Arial" panose="020B0604020202020204" pitchFamily="34" charset="0"/>
              <a:ea typeface="ＭＳ Ｐゴシック" panose="020B0600070205080204" pitchFamily="34" charset="-128"/>
            </a:endParaRP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5698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39411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1727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9CBD0212-E7BF-46DE-BC9B-860261BE9C15}"/>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FFBE1AC5-A245-4C49-94AE-C211A81247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en oversikt over hvordan vi kommuniserer med Gud gjennom  trosspråkene.</a:t>
            </a:r>
          </a:p>
          <a:p>
            <a:r>
              <a:rPr lang="nb-NO" altLang="nb-NO" dirty="0">
                <a:latin typeface="Arial" panose="020B0604020202020204" pitchFamily="34" charset="0"/>
                <a:ea typeface="ＭＳ Ｐゴシック" panose="020B0600070205080204" pitchFamily="34" charset="-128"/>
              </a:rPr>
              <a:t>Det er tre grupper med trosspråk, jamfør den treenige Gud.</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De to  grønne trosspråkene</a:t>
            </a:r>
          </a:p>
          <a:p>
            <a:r>
              <a:rPr lang="nb-NO" altLang="nb-NO" dirty="0">
                <a:latin typeface="Arial" panose="020B0604020202020204" pitchFamily="34" charset="0"/>
                <a:ea typeface="ＭＳ Ｐゴシック" panose="020B0600070205080204" pitchFamily="34" charset="-128"/>
              </a:rPr>
              <a:t>De to røde trosspråkene</a:t>
            </a:r>
          </a:p>
          <a:p>
            <a:r>
              <a:rPr lang="nb-NO" altLang="nb-NO" dirty="0">
                <a:latin typeface="Arial" panose="020B0604020202020204" pitchFamily="34" charset="0"/>
                <a:ea typeface="ＭＳ Ｐゴシック" panose="020B0600070205080204" pitchFamily="34" charset="-128"/>
              </a:rPr>
              <a:t>De to blå trosspråkene</a:t>
            </a:r>
          </a:p>
          <a:p>
            <a:r>
              <a:rPr lang="nb-NO" altLang="nb-NO" dirty="0">
                <a:latin typeface="Arial" panose="020B0604020202020204" pitchFamily="34" charset="0"/>
                <a:ea typeface="ＭＳ Ｐゴシック" panose="020B0600070205080204" pitchFamily="34" charset="-128"/>
              </a:rPr>
              <a:t>De tre grensespråkene som består av to farger</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Disse ni trosspråkene er nærmere omtalt i boka Engasjert trosliv.</a:t>
            </a:r>
          </a:p>
          <a:p>
            <a:r>
              <a:rPr lang="nb-NO" altLang="nb-NO" dirty="0">
                <a:latin typeface="Arial" panose="020B0604020202020204" pitchFamily="34" charset="0"/>
                <a:ea typeface="ＭＳ Ｐゴシック" panose="020B0600070205080204" pitchFamily="34" charset="-128"/>
              </a:rPr>
              <a:t>Takk for oppmerksomheten!</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DB032626-CCB7-46C0-84A1-1194C38ED2FF}"/>
              </a:ext>
            </a:extLst>
          </p:cNvPr>
          <p:cNvSpPr>
            <a:spLocks noGrp="1"/>
          </p:cNvSpPr>
          <p:nvPr>
            <p:ph type="sldNum" sz="quarter" idx="5"/>
          </p:nvPr>
        </p:nvSpPr>
        <p:spPr/>
        <p:txBody>
          <a:bodyPr/>
          <a:lstStyle>
            <a:lvl1pPr eaLnBrk="0" hangingPunct="0">
              <a:defRPr sz="2600">
                <a:solidFill>
                  <a:schemeClr val="tx1"/>
                </a:solidFill>
                <a:latin typeface="Arial" panose="020B0604020202020204" pitchFamily="34" charset="0"/>
                <a:ea typeface="ＭＳ Ｐゴシック" panose="020B0600070205080204" pitchFamily="34" charset="-128"/>
              </a:defRPr>
            </a:lvl1pPr>
            <a:lvl2pPr marL="40755207" indent="-40263975" eaLnBrk="0" hangingPunct="0">
              <a:defRPr sz="2600">
                <a:solidFill>
                  <a:schemeClr val="tx1"/>
                </a:solidFill>
                <a:latin typeface="Arial" panose="020B0604020202020204" pitchFamily="34" charset="0"/>
                <a:ea typeface="ＭＳ Ｐゴシック" panose="020B0600070205080204" pitchFamily="34" charset="-128"/>
              </a:defRPr>
            </a:lvl2pPr>
            <a:lvl3pPr eaLnBrk="0" hangingPunct="0">
              <a:defRPr sz="2600">
                <a:solidFill>
                  <a:schemeClr val="tx1"/>
                </a:solidFill>
                <a:latin typeface="Arial" panose="020B0604020202020204" pitchFamily="34" charset="0"/>
                <a:ea typeface="ＭＳ Ｐゴシック" panose="020B0600070205080204" pitchFamily="34" charset="-128"/>
              </a:defRPr>
            </a:lvl3pPr>
            <a:lvl4pPr eaLnBrk="0" hangingPunct="0">
              <a:defRPr sz="2600">
                <a:solidFill>
                  <a:schemeClr val="tx1"/>
                </a:solidFill>
                <a:latin typeface="Arial" panose="020B0604020202020204" pitchFamily="34" charset="0"/>
                <a:ea typeface="ＭＳ Ｐゴシック" panose="020B0600070205080204" pitchFamily="34" charset="-128"/>
              </a:defRPr>
            </a:lvl4pPr>
            <a:lvl5pPr eaLnBrk="0" hangingPunct="0">
              <a:defRPr sz="2600">
                <a:solidFill>
                  <a:schemeClr val="tx1"/>
                </a:solidFill>
                <a:latin typeface="Arial" panose="020B0604020202020204" pitchFamily="34" charset="0"/>
                <a:ea typeface="ＭＳ Ｐゴシック" panose="020B0600070205080204" pitchFamily="34" charset="-128"/>
              </a:defRPr>
            </a:lvl5pPr>
            <a:lvl6pPr marL="491232"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982464"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1473696"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1964928"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pPr marL="0" marR="0" lvl="0" indent="0" algn="r" defTabSz="947958" rtl="0" eaLnBrk="1" fontAlgn="base" latinLnBrk="0" hangingPunct="1">
              <a:lnSpc>
                <a:spcPct val="100000"/>
              </a:lnSpc>
              <a:spcBef>
                <a:spcPct val="0"/>
              </a:spcBef>
              <a:spcAft>
                <a:spcPct val="0"/>
              </a:spcAft>
              <a:buClrTx/>
              <a:buSzTx/>
              <a:buFontTx/>
              <a:buNone/>
              <a:tabLst/>
              <a:defRPr/>
            </a:pPr>
            <a:fld id="{47028998-5DE5-47F2-9A9A-B28E14D384E5}"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47958" rtl="0" eaLnBrk="1" fontAlgn="base" latinLnBrk="0" hangingPunct="1">
                <a:lnSpc>
                  <a:spcPct val="100000"/>
                </a:lnSpc>
                <a:spcBef>
                  <a:spcPct val="0"/>
                </a:spcBef>
                <a:spcAft>
                  <a:spcPct val="0"/>
                </a:spcAft>
                <a:buClrTx/>
                <a:buSzTx/>
                <a:buFontTx/>
                <a:buNone/>
                <a:tabLst/>
                <a:defRPr/>
              </a:pPr>
              <a:t>21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924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9014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005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Symbolsk t</a:t>
            </a:r>
            <a:r>
              <a:rPr lang="nn-NO" altLang="nb-NO" sz="1100" dirty="0">
                <a:latin typeface="Arial" panose="020B0604020202020204" pitchFamily="34" charset="0"/>
                <a:ea typeface="ＭＳ Ｐゴシック" panose="020B0600070205080204" pitchFamily="34" charset="-128"/>
                <a:cs typeface="Calibri" panose="020F0502020204030204" pitchFamily="34" charset="0"/>
              </a:rPr>
              <a:t>rosspråks plassering: </a:t>
            </a:r>
          </a:p>
          <a:p>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Synlige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tegn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usynlig</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nåde</a:t>
            </a:r>
          </a:p>
          <a:p>
            <a:r>
              <a:rPr lang="nn-NO" altLang="nb-NO" sz="1100" dirty="0">
                <a:latin typeface="Calibri" panose="020F0502020204030204" pitchFamily="34" charset="0"/>
                <a:ea typeface="ＭＳ Ｐゴシック" panose="020B0600070205080204" pitchFamily="34" charset="-128"/>
              </a:rPr>
              <a:t>Setter pris på </a:t>
            </a:r>
            <a:r>
              <a:rPr lang="nn-NO" altLang="nb-NO" sz="1100" dirty="0" err="1">
                <a:latin typeface="Calibri" panose="020F0502020204030204" pitchFamily="34" charset="0"/>
                <a:ea typeface="ＭＳ Ｐゴシック" panose="020B0600070205080204" pitchFamily="34" charset="-128"/>
              </a:rPr>
              <a:t>tradisjoner</a:t>
            </a:r>
            <a:endParaRPr lang="nn-NO" altLang="nb-NO" sz="1100" dirty="0">
              <a:latin typeface="Calibri" panose="020F0502020204030204" pitchFamily="34" charset="0"/>
              <a:ea typeface="ＭＳ Ｐゴシック" panose="020B0600070205080204" pitchFamily="34" charset="-128"/>
            </a:endParaRPr>
          </a:p>
          <a:p>
            <a:endParaRPr lang="nn-NO" altLang="nb-NO" sz="1100" dirty="0">
              <a:latin typeface="Calibri" panose="020F0502020204030204" pitchFamily="34" charset="0"/>
              <a:ea typeface="ＭＳ Ｐゴシック" panose="020B0600070205080204" pitchFamily="34" charset="-128"/>
              <a:cs typeface="Calibri" panose="020F0502020204030204" pitchFamily="34" charset="0"/>
            </a:endParaRPr>
          </a:p>
          <a:p>
            <a:r>
              <a:rPr lang="nn-NO" altLang="nb-NO" sz="1100" dirty="0">
                <a:latin typeface="Arial" panose="020B0604020202020204" pitchFamily="34" charset="0"/>
                <a:ea typeface="ＭＳ Ｐゴシック" panose="020B0600070205080204" pitchFamily="34" charset="-128"/>
              </a:rPr>
              <a:t>Joh 1,14: </a:t>
            </a:r>
            <a:r>
              <a:rPr lang="nb-NO" altLang="nb-NO" sz="1100" dirty="0">
                <a:latin typeface="Arial" panose="020B0604020202020204" pitchFamily="34" charset="0"/>
                <a:ea typeface="ＭＳ Ｐゴシック" panose="020B0600070205080204" pitchFamily="34" charset="-128"/>
              </a:rPr>
              <a:t>Og Ordet ble menneske </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og tok bolig iblant oss,</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og vi så hans herlighet,</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en herlighet som den enbårne Sønn har fra sin Far,</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full av nåde og sannhet.</a:t>
            </a:r>
            <a:endParaRPr lang="nn-NO" altLang="nb-NO" sz="1100" dirty="0">
              <a:latin typeface="Arial" panose="020B0604020202020204" pitchFamily="34" charset="0"/>
              <a:ea typeface="ＭＳ Ｐゴシック" panose="020B0600070205080204" pitchFamily="34" charset="-128"/>
            </a:endParaRP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865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8846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55289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8996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546400-DADD-4CDD-932E-C5672CE52D44}" type="slidenum">
              <a:rPr lang="nb-NO" altLang="nb-NO"/>
              <a:pPr>
                <a:spcBef>
                  <a:spcPct val="0"/>
                </a:spcBef>
              </a:pPr>
              <a:t>10</a:t>
            </a:fld>
            <a:endParaRPr lang="nb-NO" altLang="nb-NO"/>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8C0BE65-0EB0-49C2-8A6C-7D61C24CB3D0}" type="slidenum">
              <a:rPr lang="nb-NO" altLang="nb-NO">
                <a:latin typeface="Calibri" panose="020F0502020204030204" pitchFamily="34" charset="0"/>
              </a:rPr>
              <a:pPr algn="r" eaLnBrk="1" hangingPunct="1">
                <a:spcBef>
                  <a:spcPct val="0"/>
                </a:spcBef>
              </a:pPr>
              <a:t>10</a:t>
            </a:fld>
            <a:endParaRPr lang="nb-NO" altLang="nb-NO">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546400-DADD-4CDD-932E-C5672CE52D44}" type="slidenum">
              <a:rPr lang="nb-NO" altLang="nb-NO"/>
              <a:pPr>
                <a:spcBef>
                  <a:spcPct val="0"/>
                </a:spcBef>
              </a:pPr>
              <a:t>11</a:t>
            </a:fld>
            <a:endParaRPr lang="nb-NO" altLang="nb-NO"/>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8C0BE65-0EB0-49C2-8A6C-7D61C24CB3D0}" type="slidenum">
              <a:rPr lang="nb-NO" altLang="nb-NO">
                <a:latin typeface="Calibri" panose="020F0502020204030204" pitchFamily="34" charset="0"/>
              </a:rPr>
              <a:pPr algn="r" eaLnBrk="1" hangingPunct="1">
                <a:spcBef>
                  <a:spcPct val="0"/>
                </a:spcBef>
              </a:pPr>
              <a:t>11</a:t>
            </a:fld>
            <a:endParaRPr lang="nb-NO" altLang="nb-NO">
              <a:latin typeface="Calibri" panose="020F0502020204030204" pitchFamily="34" charset="0"/>
            </a:endParaRPr>
          </a:p>
        </p:txBody>
      </p:sp>
    </p:spTree>
    <p:extLst>
      <p:ext uri="{BB962C8B-B14F-4D97-AF65-F5344CB8AC3E}">
        <p14:creationId xmlns:p14="http://schemas.microsoft.com/office/powerpoint/2010/main" val="234835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47535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37841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1545538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267996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245550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85904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1710085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298622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143666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109965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2651138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D57645B-B9F6-40EE-9BFB-AE861DEF4CC0}"/>
              </a:ext>
            </a:extLst>
          </p:cNvPr>
          <p:cNvSpPr/>
          <p:nvPr userDrawn="1"/>
        </p:nvSpPr>
        <p:spPr>
          <a:xfrm>
            <a:off x="2927648" y="476672"/>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926549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3172311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457760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1367613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244654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924E250B-DC8F-4B8A-AD9C-35EB5C32F308}" type="slidenum">
              <a:rPr lang="nb-NO" altLang="nb-NO"/>
              <a:pPr/>
              <a:t>‹#›</a:t>
            </a:fld>
            <a:endParaRPr lang="nb-NO" altLang="nb-NO"/>
          </a:p>
        </p:txBody>
      </p:sp>
    </p:spTree>
    <p:extLst>
      <p:ext uri="{BB962C8B-B14F-4D97-AF65-F5344CB8AC3E}">
        <p14:creationId xmlns:p14="http://schemas.microsoft.com/office/powerpoint/2010/main" val="2731929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2739405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5B1B5A33-5454-41D7-85C1-724B0F548D99}" type="slidenum">
              <a:rPr lang="nb-NO" altLang="nb-NO"/>
              <a:pPr/>
              <a:t>‹#›</a:t>
            </a:fld>
            <a:endParaRPr lang="nb-NO" altLang="nb-NO"/>
          </a:p>
        </p:txBody>
      </p:sp>
    </p:spTree>
    <p:extLst>
      <p:ext uri="{BB962C8B-B14F-4D97-AF65-F5344CB8AC3E}">
        <p14:creationId xmlns:p14="http://schemas.microsoft.com/office/powerpoint/2010/main" val="1791992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E84B4A81-06DC-4519-8584-A3DD781512E2}" type="slidenum">
              <a:rPr lang="nb-NO" altLang="nb-NO"/>
              <a:pPr/>
              <a:t>‹#›</a:t>
            </a:fld>
            <a:endParaRPr lang="nb-NO" altLang="nb-NO"/>
          </a:p>
        </p:txBody>
      </p:sp>
    </p:spTree>
    <p:extLst>
      <p:ext uri="{BB962C8B-B14F-4D97-AF65-F5344CB8AC3E}">
        <p14:creationId xmlns:p14="http://schemas.microsoft.com/office/powerpoint/2010/main" val="2462828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p:cNvSpPr>
            <a:spLocks noGrp="1" noChangeArrowheads="1"/>
          </p:cNvSpPr>
          <p:nvPr>
            <p:ph type="sldNum" sz="quarter" idx="11"/>
          </p:nvPr>
        </p:nvSpPr>
        <p:spPr>
          <a:ln/>
        </p:spPr>
        <p:txBody>
          <a:bodyPr/>
          <a:lstStyle>
            <a:lvl1pPr>
              <a:defRPr/>
            </a:lvl1pPr>
          </a:lstStyle>
          <a:p>
            <a:fld id="{549660F9-CD46-4C7D-8481-404F2475FFD0}" type="slidenum">
              <a:rPr lang="nb-NO" altLang="nb-NO"/>
              <a:pPr/>
              <a:t>‹#›</a:t>
            </a:fld>
            <a:endParaRPr lang="nb-NO" altLang="nb-NO"/>
          </a:p>
        </p:txBody>
      </p:sp>
    </p:spTree>
    <p:extLst>
      <p:ext uri="{BB962C8B-B14F-4D97-AF65-F5344CB8AC3E}">
        <p14:creationId xmlns:p14="http://schemas.microsoft.com/office/powerpoint/2010/main" val="409738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1994561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1"/>
          </p:nvPr>
        </p:nvSpPr>
        <p:spPr>
          <a:ln/>
        </p:spPr>
        <p:txBody>
          <a:bodyPr/>
          <a:lstStyle>
            <a:lvl1pPr>
              <a:defRPr/>
            </a:lvl1pPr>
          </a:lstStyle>
          <a:p>
            <a:fld id="{C14C72B9-6C2A-4119-9EAA-3C3A745DB1F7}" type="slidenum">
              <a:rPr lang="nb-NO" altLang="nb-NO"/>
              <a:pPr/>
              <a:t>‹#›</a:t>
            </a:fld>
            <a:endParaRPr lang="nb-NO" altLang="nb-NO"/>
          </a:p>
        </p:txBody>
      </p:sp>
    </p:spTree>
    <p:extLst>
      <p:ext uri="{BB962C8B-B14F-4D97-AF65-F5344CB8AC3E}">
        <p14:creationId xmlns:p14="http://schemas.microsoft.com/office/powerpoint/2010/main" val="441158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924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23A8497C-132C-4332-B0CB-8FE2D5B39C27}" type="slidenum">
              <a:rPr lang="nb-NO" altLang="nb-NO"/>
              <a:pPr/>
              <a:t>‹#›</a:t>
            </a:fld>
            <a:endParaRPr lang="nb-NO" altLang="nb-NO"/>
          </a:p>
        </p:txBody>
      </p:sp>
    </p:spTree>
    <p:extLst>
      <p:ext uri="{BB962C8B-B14F-4D97-AF65-F5344CB8AC3E}">
        <p14:creationId xmlns:p14="http://schemas.microsoft.com/office/powerpoint/2010/main" val="2754338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3DD67A2C-6634-486A-839D-484C2F83C1CB}" type="slidenum">
              <a:rPr lang="nb-NO" altLang="nb-NO"/>
              <a:pPr/>
              <a:t>‹#›</a:t>
            </a:fld>
            <a:endParaRPr lang="nb-NO" altLang="nb-NO"/>
          </a:p>
        </p:txBody>
      </p:sp>
    </p:spTree>
    <p:extLst>
      <p:ext uri="{BB962C8B-B14F-4D97-AF65-F5344CB8AC3E}">
        <p14:creationId xmlns:p14="http://schemas.microsoft.com/office/powerpoint/2010/main" val="2079105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01C7A326-E7B9-4D5A-9394-C87533810A60}" type="slidenum">
              <a:rPr lang="nb-NO" altLang="nb-NO"/>
              <a:pPr/>
              <a:t>‹#›</a:t>
            </a:fld>
            <a:endParaRPr lang="nb-NO" altLang="nb-NO"/>
          </a:p>
        </p:txBody>
      </p:sp>
    </p:spTree>
    <p:extLst>
      <p:ext uri="{BB962C8B-B14F-4D97-AF65-F5344CB8AC3E}">
        <p14:creationId xmlns:p14="http://schemas.microsoft.com/office/powerpoint/2010/main" val="2759541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4692C499-2EF7-449A-8A76-A9B406BE279D}" type="slidenum">
              <a:rPr lang="nb-NO" altLang="nb-NO"/>
              <a:pPr/>
              <a:t>‹#›</a:t>
            </a:fld>
            <a:endParaRPr lang="nb-NO" altLang="nb-NO"/>
          </a:p>
        </p:txBody>
      </p:sp>
    </p:spTree>
    <p:extLst>
      <p:ext uri="{BB962C8B-B14F-4D97-AF65-F5344CB8AC3E}">
        <p14:creationId xmlns:p14="http://schemas.microsoft.com/office/powerpoint/2010/main" val="251159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629E58FD-95B6-4ACE-94CD-CC63918BE47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895A0109-DFB8-4051-86C7-E5C87A4EF3AF}"/>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85A1B1A-B430-4D89-A62E-9FE625A62E3B}" type="slidenum">
              <a:rPr lang="nb-NO" altLang="nb-NO"/>
              <a:pPr/>
              <a:t>‹#›</a:t>
            </a:fld>
            <a:endParaRPr lang="nb-NO" altLang="nb-NO"/>
          </a:p>
        </p:txBody>
      </p:sp>
    </p:spTree>
    <p:extLst>
      <p:ext uri="{BB962C8B-B14F-4D97-AF65-F5344CB8AC3E}">
        <p14:creationId xmlns:p14="http://schemas.microsoft.com/office/powerpoint/2010/main" val="784197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0B21D47D-2ECE-4CFE-978F-5489BD0326C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3173698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7D135C05-E188-4D19-89E8-05655B4A14EB}"/>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190B37F4-1246-4196-A293-91F64EAD312C}"/>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6083530-2582-46C7-B4EC-EDDB5BF05761}" type="slidenum">
              <a:rPr lang="nb-NO" altLang="nb-NO"/>
              <a:pPr/>
              <a:t>‹#›</a:t>
            </a:fld>
            <a:endParaRPr lang="nb-NO" altLang="nb-NO"/>
          </a:p>
        </p:txBody>
      </p:sp>
    </p:spTree>
    <p:extLst>
      <p:ext uri="{BB962C8B-B14F-4D97-AF65-F5344CB8AC3E}">
        <p14:creationId xmlns:p14="http://schemas.microsoft.com/office/powerpoint/2010/main" val="74153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C3DB5E6-6C57-479F-BE04-D7B8FE94AA8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A6720A36-1A51-425B-9527-1B92238B7802}"/>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F3DA501-F4EE-4077-9BF6-35FE37DBD282}" type="slidenum">
              <a:rPr lang="nb-NO" altLang="nb-NO"/>
              <a:pPr/>
              <a:t>‹#›</a:t>
            </a:fld>
            <a:endParaRPr lang="nb-NO" altLang="nb-NO"/>
          </a:p>
        </p:txBody>
      </p:sp>
    </p:spTree>
    <p:extLst>
      <p:ext uri="{BB962C8B-B14F-4D97-AF65-F5344CB8AC3E}">
        <p14:creationId xmlns:p14="http://schemas.microsoft.com/office/powerpoint/2010/main" val="26154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1967583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699FDC9F-6646-4396-B83C-16A687500014}"/>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2D591E13-DEF2-4FEC-B7EE-8D4D39BD1AB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B2A9F5D-EE98-4D0E-B7C1-D4B83AB0890B}" type="slidenum">
              <a:rPr lang="nb-NO" altLang="nb-NO"/>
              <a:pPr/>
              <a:t>‹#›</a:t>
            </a:fld>
            <a:endParaRPr lang="nb-NO" altLang="nb-NO"/>
          </a:p>
        </p:txBody>
      </p:sp>
    </p:spTree>
    <p:extLst>
      <p:ext uri="{BB962C8B-B14F-4D97-AF65-F5344CB8AC3E}">
        <p14:creationId xmlns:p14="http://schemas.microsoft.com/office/powerpoint/2010/main" val="2705443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53B19528-0530-440C-9D9C-F4404DEA33E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C48630A3-6EC6-4E85-B4D2-90928062BFA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DC72025-2C29-4E89-8D1F-3F170AB9E0D4}" type="slidenum">
              <a:rPr lang="nb-NO" altLang="nb-NO"/>
              <a:pPr/>
              <a:t>‹#›</a:t>
            </a:fld>
            <a:endParaRPr lang="nb-NO" altLang="nb-NO"/>
          </a:p>
        </p:txBody>
      </p:sp>
    </p:spTree>
    <p:extLst>
      <p:ext uri="{BB962C8B-B14F-4D97-AF65-F5344CB8AC3E}">
        <p14:creationId xmlns:p14="http://schemas.microsoft.com/office/powerpoint/2010/main" val="4236260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06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93C02B-4C7C-4C2D-AA21-8C776E1D077B}"/>
              </a:ext>
            </a:extLst>
          </p:cNvPr>
          <p:cNvSpPr/>
          <p:nvPr userDrawn="1"/>
        </p:nvSpPr>
        <p:spPr>
          <a:xfrm>
            <a:off x="2927350" y="476250"/>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Tree>
    <p:extLst>
      <p:ext uri="{BB962C8B-B14F-4D97-AF65-F5344CB8AC3E}">
        <p14:creationId xmlns:p14="http://schemas.microsoft.com/office/powerpoint/2010/main" val="2991280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B12795F-EDBB-4696-8E0E-51EA11C419D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1D01556A-001B-4941-9914-D1A6FEC2DE38}"/>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BAA725D-296F-4414-BEDA-233A87D86A93}" type="slidenum">
              <a:rPr lang="nb-NO" altLang="nb-NO"/>
              <a:pPr/>
              <a:t>‹#›</a:t>
            </a:fld>
            <a:endParaRPr lang="nb-NO" altLang="nb-NO"/>
          </a:p>
        </p:txBody>
      </p:sp>
    </p:spTree>
    <p:extLst>
      <p:ext uri="{BB962C8B-B14F-4D97-AF65-F5344CB8AC3E}">
        <p14:creationId xmlns:p14="http://schemas.microsoft.com/office/powerpoint/2010/main" val="2993190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A7FDEE74-1F91-4D01-8D16-CC7B310139D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68BD240B-1891-4E02-B7DE-71A10764BE14}"/>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B5AEC9B-0F15-44B8-A08A-78F831E285B8}" type="slidenum">
              <a:rPr lang="nb-NO" altLang="nb-NO"/>
              <a:pPr/>
              <a:t>‹#›</a:t>
            </a:fld>
            <a:endParaRPr lang="nb-NO" altLang="nb-NO"/>
          </a:p>
        </p:txBody>
      </p:sp>
    </p:spTree>
    <p:extLst>
      <p:ext uri="{BB962C8B-B14F-4D97-AF65-F5344CB8AC3E}">
        <p14:creationId xmlns:p14="http://schemas.microsoft.com/office/powerpoint/2010/main" val="657150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5C66C3C3-146D-4EC1-AFD4-BE409F18E71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B519DCA7-9487-4F9C-8155-0EAC7BB078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43F18DC-B2A2-4446-855B-7D005889E49E}" type="slidenum">
              <a:rPr lang="nb-NO" altLang="nb-NO"/>
              <a:pPr/>
              <a:t>‹#›</a:t>
            </a:fld>
            <a:endParaRPr lang="nb-NO" altLang="nb-NO"/>
          </a:p>
        </p:txBody>
      </p:sp>
    </p:spTree>
    <p:extLst>
      <p:ext uri="{BB962C8B-B14F-4D97-AF65-F5344CB8AC3E}">
        <p14:creationId xmlns:p14="http://schemas.microsoft.com/office/powerpoint/2010/main" val="1496227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7CC26E33-55B5-4D87-9B64-9015E4C9B26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55255CE-CDBD-4284-A562-535CDE3AFA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76798C4-4EDA-40C9-A908-B56066E4C70F}" type="slidenum">
              <a:rPr lang="nb-NO" altLang="nb-NO"/>
              <a:pPr/>
              <a:t>‹#›</a:t>
            </a:fld>
            <a:endParaRPr lang="nb-NO" altLang="nb-NO"/>
          </a:p>
        </p:txBody>
      </p:sp>
    </p:spTree>
    <p:extLst>
      <p:ext uri="{BB962C8B-B14F-4D97-AF65-F5344CB8AC3E}">
        <p14:creationId xmlns:p14="http://schemas.microsoft.com/office/powerpoint/2010/main" val="296785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3897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313067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46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78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177370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0A677990-A1BC-48C4-AC5F-28ED5381095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7569631-72E3-4084-B002-7829364641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1055CCD-E7B9-4E7D-93B9-AC54E428A2D4}" type="slidenum">
              <a:rPr lang="nb-NO" altLang="nb-NO"/>
              <a:pPr/>
              <a:t>‹#›</a:t>
            </a:fld>
            <a:endParaRPr lang="nb-NO" alt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AA3D07EB-73C6-4E7B-A1B5-3007A38A3AF4}"/>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2" name="Rectangle 3">
            <a:extLst>
              <a:ext uri="{FF2B5EF4-FFF2-40B4-BE49-F238E27FC236}">
                <a16:creationId xmlns:a16="http://schemas.microsoft.com/office/drawing/2014/main" id="{A4E7CA36-F6EE-4B39-AD66-B88004E63DC4}"/>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1" r:id="rId1"/>
    <p:sldLayoutId id="2147483810" r:id="rId2"/>
    <p:sldLayoutId id="2147483802" r:id="rId3"/>
    <p:sldLayoutId id="2147483803" r:id="rId4"/>
    <p:sldLayoutId id="2147483804" r:id="rId5"/>
    <p:sldLayoutId id="2147483805" r:id="rId6"/>
    <p:sldLayoutId id="2147483811" r:id="rId7"/>
    <p:sldLayoutId id="2147483812" r:id="rId8"/>
    <p:sldLayoutId id="2147483806" r:id="rId9"/>
    <p:sldLayoutId id="2147483807" r:id="rId10"/>
    <p:sldLayoutId id="2147483808" r:id="rId11"/>
    <p:sldLayoutId id="2147483809"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824B5EE-9FF7-475F-B58D-EBAF9F50BF99}"/>
              </a:ext>
            </a:extLst>
          </p:cNvPr>
          <p:cNvSpPr/>
          <p:nvPr userDrawn="1"/>
        </p:nvSpPr>
        <p:spPr>
          <a:xfrm>
            <a:off x="-96688" y="-9525"/>
            <a:ext cx="1228868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7422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11CBAF-2EFF-459D-AEFE-8AF6ED32400D}"/>
              </a:ext>
            </a:extLst>
          </p:cNvPr>
          <p:cNvSpPr/>
          <p:nvPr userDrawn="1"/>
        </p:nvSpPr>
        <p:spPr>
          <a:xfrm>
            <a:off x="-21272" y="2718"/>
            <a:ext cx="208823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AAB3DBB-05F0-4527-B282-732C4BA23094}" type="slidenum">
              <a:rPr lang="nb-NO" altLang="nb-NO"/>
              <a:pPr/>
              <a:t>‹#›</a:t>
            </a:fld>
            <a:endParaRPr lang="nb-NO" altLang="nb-NO"/>
          </a:p>
        </p:txBody>
      </p:sp>
      <p:sp>
        <p:nvSpPr>
          <p:cNvPr id="2052" name="Freeform 10"/>
          <p:cNvSpPr>
            <a:spLocks/>
          </p:cNvSpPr>
          <p:nvPr userDrawn="1"/>
        </p:nvSpPr>
        <p:spPr bwMode="auto">
          <a:xfrm>
            <a:off x="-407697" y="404664"/>
            <a:ext cx="2088232" cy="6453336"/>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p:cNvSpPr>
            <a:spLocks/>
          </p:cNvSpPr>
          <p:nvPr userDrawn="1"/>
        </p:nvSpPr>
        <p:spPr bwMode="auto">
          <a:xfrm>
            <a:off x="-672752" y="-9427"/>
            <a:ext cx="3361399"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chemeClr val="accent6">
                  <a:lumMod val="75000"/>
                </a:schemeClr>
              </a:gs>
              <a:gs pos="100000">
                <a:srgbClr val="FFFFFF"/>
              </a:gs>
            </a:gsLst>
            <a:lin ang="5400000" scaled="1"/>
          </a:gradFill>
          <a:ln>
            <a:noFill/>
          </a:ln>
          <a:effectLst>
            <a:outerShdw dist="38075" algn="ctr" rotWithShape="0">
              <a:schemeClr val="tx1">
                <a:alpha val="75000"/>
              </a:schemeClr>
            </a:outerShdw>
          </a:effectLst>
        </p:spPr>
        <p:txBody>
          <a:bodyPr wrap="none" anchor="ctr"/>
          <a:lstStyle/>
          <a:p>
            <a:pPr>
              <a:defRPr/>
            </a:pPr>
            <a:endParaRPr lang="nb-NO" sz="1800" dirty="0">
              <a:latin typeface="Arial" charset="0"/>
              <a:ea typeface="+mn-ea"/>
            </a:endParaRPr>
          </a:p>
        </p:txBody>
      </p:sp>
      <p:sp>
        <p:nvSpPr>
          <p:cNvPr id="2054" name="Rectangle 2"/>
          <p:cNvSpPr>
            <a:spLocks noGrp="1" noChangeArrowheads="1"/>
          </p:cNvSpPr>
          <p:nvPr>
            <p:ph type="title"/>
          </p:nvPr>
        </p:nvSpPr>
        <p:spPr bwMode="auto">
          <a:xfrm>
            <a:off x="2256367" y="609600"/>
            <a:ext cx="9501717"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1" name="Rectangle 3"/>
          <p:cNvSpPr>
            <a:spLocks noGrp="1" noChangeArrowheads="1"/>
          </p:cNvSpPr>
          <p:nvPr>
            <p:ph type="body" idx="1"/>
          </p:nvPr>
        </p:nvSpPr>
        <p:spPr bwMode="auto">
          <a:xfrm>
            <a:off x="2256367" y="1981200"/>
            <a:ext cx="9501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p>
        </p:txBody>
      </p:sp>
      <p:pic>
        <p:nvPicPr>
          <p:cNvPr id="1032" name="Bilde 8"/>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99485" y="1035050"/>
            <a:ext cx="8839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nity-Logo-small"/>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2551" y="95250"/>
            <a:ext cx="97288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64336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5543590-D5DF-4C1C-A8C1-BBA6B6E7E1C6}"/>
              </a:ext>
            </a:extLst>
          </p:cNvPr>
          <p:cNvSpPr/>
          <p:nvPr userDrawn="1"/>
        </p:nvSpPr>
        <p:spPr>
          <a:xfrm>
            <a:off x="-96838" y="-9525"/>
            <a:ext cx="1228883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
        <p:nvSpPr>
          <p:cNvPr id="10" name="Rektangel 9">
            <a:extLst>
              <a:ext uri="{FF2B5EF4-FFF2-40B4-BE49-F238E27FC236}">
                <a16:creationId xmlns:a16="http://schemas.microsoft.com/office/drawing/2014/main" id="{41FAF971-FE09-4304-A325-EFACEC9327F8}"/>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04FFB5A3-E410-46F9-99DF-118FBE03E1F4}"/>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3CB98DD6-A755-4C02-8864-EEAB16355F78}"/>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4342" name="Bilde 8">
            <a:extLst>
              <a:ext uri="{FF2B5EF4-FFF2-40B4-BE49-F238E27FC236}">
                <a16:creationId xmlns:a16="http://schemas.microsoft.com/office/drawing/2014/main" id="{CE9A7429-6EF3-46C1-A202-E4E51BF199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descr="Trinity-Logo-small">
            <a:extLst>
              <a:ext uri="{FF2B5EF4-FFF2-40B4-BE49-F238E27FC236}">
                <a16:creationId xmlns:a16="http://schemas.microsoft.com/office/drawing/2014/main" id="{B63CB7EE-18A7-46EE-BA8A-05C5AAE5E407}"/>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23630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4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14.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a:t>
            </a: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Hva</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er mitt trosspråk?</a:t>
            </a: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Et kurs fra NaMu Norge om våre ulike trosspråk</a:t>
            </a:r>
          </a:p>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871016" y="3417216"/>
            <a:ext cx="4896867" cy="243998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1"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«Våre ulike trosspråk»</a:t>
            </a:r>
            <a:endParaRPr kumimoji="0" lang="nb-NO" altLang="nb-NO" sz="2400" b="0" i="1"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0" u="sng"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3 grensespråk:</a:t>
            </a: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Symbolsk</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Læremotivert</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Asketisk</a:t>
            </a:r>
          </a:p>
          <a:p>
            <a:pPr marL="1252538" marR="0" lvl="0" indent="0" algn="l" defTabSz="914400" rtl="0" eaLnBrk="0" fontAlgn="base" latinLnBrk="0" hangingPunct="0">
              <a:lnSpc>
                <a:spcPct val="110000"/>
              </a:lnSpc>
              <a:spcBef>
                <a:spcPct val="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pic>
        <p:nvPicPr>
          <p:cNvPr id="2" name="Bilde 1">
            <a:extLst>
              <a:ext uri="{FF2B5EF4-FFF2-40B4-BE49-F238E27FC236}">
                <a16:creationId xmlns:a16="http://schemas.microsoft.com/office/drawing/2014/main" id="{81B9DDD6-6FA5-9A15-1E1C-51C8F1412B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5428" y="4328927"/>
            <a:ext cx="2075872" cy="2439987"/>
          </a:xfrm>
          <a:prstGeom prst="rect">
            <a:avLst/>
          </a:prstGeom>
        </p:spPr>
      </p:pic>
      <p:pic>
        <p:nvPicPr>
          <p:cNvPr id="3" name="Bilde 2" descr="Et bilde som inneholder melon, vannmelon&#10;&#10;Automatisk generert beskrivelse">
            <a:extLst>
              <a:ext uri="{FF2B5EF4-FFF2-40B4-BE49-F238E27FC236}">
                <a16:creationId xmlns:a16="http://schemas.microsoft.com/office/drawing/2014/main" id="{B0FC114A-90C9-ADF8-7776-ABE34599B9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760" y="3248446"/>
            <a:ext cx="1649157" cy="1908746"/>
          </a:xfrm>
          <a:prstGeom prst="rect">
            <a:avLst/>
          </a:prstGeom>
        </p:spPr>
      </p:pic>
      <p:pic>
        <p:nvPicPr>
          <p:cNvPr id="9" name="Bilde 14" descr="Et bilde som inneholder plante&#10;&#10;Automatisk generert beskrivelse">
            <a:extLst>
              <a:ext uri="{FF2B5EF4-FFF2-40B4-BE49-F238E27FC236}">
                <a16:creationId xmlns:a16="http://schemas.microsoft.com/office/drawing/2014/main" id="{D6395391-7E60-0460-8858-751A110C825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84432" y="3955273"/>
            <a:ext cx="2044576" cy="177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66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nn-NO" altLang="nb-NO" sz="4400" dirty="0">
                <a:solidFill>
                  <a:schemeClr val="accent2"/>
                </a:solidFill>
                <a:latin typeface="Trebuchet MS" panose="020B0603020202020204" pitchFamily="34" charset="0"/>
              </a:rPr>
              <a:t>Læremotivert</a:t>
            </a:r>
            <a:endParaRPr lang="nb-NO" altLang="nb-NO" sz="4400" dirty="0">
              <a:solidFill>
                <a:schemeClr val="accent2"/>
              </a:solidFill>
              <a:latin typeface="Trebuchet MS" panose="020B0603020202020204" pitchFamily="34" charset="0"/>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nb-NO" altLang="nb-NO" dirty="0"/>
              <a:t>trosspråk</a:t>
            </a:r>
          </a:p>
        </p:txBody>
      </p:sp>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3552" y="538134"/>
            <a:ext cx="5122074" cy="5928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Plassholder for innhold 15">
            <a:extLst>
              <a:ext uri="{FF2B5EF4-FFF2-40B4-BE49-F238E27FC236}">
                <a16:creationId xmlns:a16="http://schemas.microsoft.com/office/drawing/2014/main" id="{59A0FB4E-EDEF-4FFB-BE33-C6AF82ECC0DD}"/>
              </a:ext>
            </a:extLst>
          </p:cNvPr>
          <p:cNvSpPr>
            <a:spLocks noGrp="1" noChangeArrowheads="1"/>
          </p:cNvSpPr>
          <p:nvPr>
            <p:ph sz="half" idx="4294967295"/>
          </p:nvPr>
        </p:nvSpPr>
        <p:spPr>
          <a:xfrm>
            <a:off x="1702791" y="2270125"/>
            <a:ext cx="5977385" cy="3536950"/>
          </a:xfrm>
        </p:spPr>
        <p:txBody>
          <a:bodyPr/>
          <a:lstStyle/>
          <a:p>
            <a:pPr>
              <a:spcBef>
                <a:spcPts val="1200"/>
              </a:spcBef>
              <a:buFontTx/>
              <a:buBlip>
                <a:blip r:embed="rId3"/>
              </a:buBlip>
            </a:pPr>
            <a:r>
              <a:rPr lang="nb-NO" altLang="nb-NO" sz="2800" dirty="0">
                <a:ea typeface="ＭＳ Ｐゴシック" panose="020B0600070205080204" pitchFamily="34" charset="-128"/>
              </a:rPr>
              <a:t>Et grensespråk mellom grønt og rødt</a:t>
            </a:r>
          </a:p>
          <a:p>
            <a:pPr>
              <a:spcBef>
                <a:spcPts val="1200"/>
              </a:spcBef>
              <a:buBlip>
                <a:blip r:embed="rId3"/>
              </a:buBlip>
            </a:pPr>
            <a:r>
              <a:rPr lang="nb-NO" altLang="nb-NO" sz="2800" dirty="0">
                <a:ea typeface="ＭＳ Ｐゴシック" panose="020B0600070205080204" pitchFamily="34" charset="-128"/>
              </a:rPr>
              <a:t>Å tenke rett om Gud</a:t>
            </a:r>
          </a:p>
          <a:p>
            <a:pPr>
              <a:spcBef>
                <a:spcPts val="1200"/>
              </a:spcBef>
              <a:buFontTx/>
              <a:buBlip>
                <a:blip r:embed="rId3"/>
              </a:buBlip>
            </a:pPr>
            <a:r>
              <a:rPr lang="nb-NO" altLang="nb-NO" sz="2800" dirty="0">
                <a:ea typeface="ＭＳ Ｐゴシック" panose="020B0600070205080204" pitchFamily="34" charset="-128"/>
              </a:rPr>
              <a:t>Fokus på sannhet	</a:t>
            </a:r>
          </a:p>
          <a:p>
            <a:pPr>
              <a:spcBef>
                <a:spcPts val="1200"/>
              </a:spcBef>
              <a:buFontTx/>
              <a:buBlip>
                <a:blip r:embed="rId3"/>
              </a:buBlip>
            </a:pPr>
            <a:r>
              <a:rPr lang="nb-NO" altLang="nb-NO" sz="2800" dirty="0">
                <a:ea typeface="ＭＳ Ｐゴシック" panose="020B0600070205080204" pitchFamily="34" charset="-128"/>
              </a:rPr>
              <a:t>Fokus på sannhet og lære</a:t>
            </a:r>
          </a:p>
          <a:p>
            <a:pPr>
              <a:spcBef>
                <a:spcPts val="1200"/>
              </a:spcBef>
              <a:buFontTx/>
              <a:buBlip>
                <a:blip r:embed="rId3"/>
              </a:buBlip>
            </a:pPr>
            <a:r>
              <a:rPr lang="nb-NO" altLang="nb-NO" sz="2800" dirty="0">
                <a:ea typeface="ＭＳ Ｐゴシック" panose="020B0600070205080204" pitchFamily="34" charset="-128"/>
              </a:rPr>
              <a:t>Vekt på det objektive</a:t>
            </a:r>
          </a:p>
          <a:p>
            <a:pPr>
              <a:spcBef>
                <a:spcPts val="1200"/>
              </a:spcBef>
              <a:buFontTx/>
              <a:buBlip>
                <a:blip r:embed="rId3"/>
              </a:buBlip>
            </a:pPr>
            <a:r>
              <a:rPr lang="nb-NO" altLang="nb-NO" sz="2800" dirty="0">
                <a:ea typeface="ＭＳ Ｐゴシック" panose="020B0600070205080204" pitchFamily="34" charset="-128"/>
              </a:rPr>
              <a:t>Kol. 2,8</a:t>
            </a:r>
          </a:p>
          <a:p>
            <a:pPr>
              <a:buFontTx/>
              <a:buBlip>
                <a:blip r:embed="rId3"/>
              </a:buBlip>
            </a:pPr>
            <a:endParaRPr lang="nb-NO" altLang="nb-NO" dirty="0">
              <a:ea typeface="ＭＳ Ｐゴシック" panose="020B0600070205080204" pitchFamily="34" charset="-128"/>
            </a:endParaRPr>
          </a:p>
          <a:p>
            <a:pPr>
              <a:buFontTx/>
              <a:buBlip>
                <a:blip r:embed="rId3"/>
              </a:buBlip>
            </a:pPr>
            <a:endParaRPr lang="nb-NO" altLang="nb-NO" dirty="0">
              <a:ea typeface="ＭＳ Ｐゴシック" panose="020B0600070205080204" pitchFamily="34" charset="-128"/>
            </a:endParaRPr>
          </a:p>
          <a:p>
            <a:pPr>
              <a:buFontTx/>
              <a:buBlip>
                <a:blip r:embed="rId3"/>
              </a:buBlip>
            </a:pPr>
            <a:endParaRPr lang="nb-NO" altLang="nb-NO" dirty="0">
              <a:ea typeface="ＭＳ Ｐゴシック" panose="020B0600070205080204" pitchFamily="34" charset="-128"/>
            </a:endParaRPr>
          </a:p>
        </p:txBody>
      </p:sp>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nn-NO" altLang="nb-NO" sz="4400" dirty="0">
                <a:solidFill>
                  <a:schemeClr val="accent2"/>
                </a:solidFill>
                <a:latin typeface="Trebuchet MS" panose="020B0603020202020204" pitchFamily="34" charset="0"/>
              </a:rPr>
              <a:t>Læremotivert</a:t>
            </a:r>
            <a:endParaRPr lang="nb-NO" altLang="nb-NO" sz="4400" dirty="0">
              <a:solidFill>
                <a:schemeClr val="accent2"/>
              </a:solidFill>
              <a:latin typeface="Trebuchet MS" panose="020B0603020202020204" pitchFamily="34" charset="0"/>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nb-NO" altLang="nb-NO" dirty="0"/>
              <a:t>trosspråk</a:t>
            </a:r>
          </a:p>
        </p:txBody>
      </p:sp>
      <p:pic>
        <p:nvPicPr>
          <p:cNvPr id="34822" name="Bilde 10">
            <a:extLst>
              <a:ext uri="{FF2B5EF4-FFF2-40B4-BE49-F238E27FC236}">
                <a16:creationId xmlns:a16="http://schemas.microsoft.com/office/drawing/2014/main" id="{4F64F53D-C349-4AA4-BE71-F9ECB5D3DBD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0044" y="380994"/>
            <a:ext cx="2633477" cy="3048006"/>
          </a:xfrm>
          <a:prstGeom prst="rect">
            <a:avLst/>
          </a:prstGeom>
        </p:spPr>
      </p:pic>
      <p:sp>
        <p:nvSpPr>
          <p:cNvPr id="13" name="Likebent trekant 12">
            <a:extLst>
              <a:ext uri="{FF2B5EF4-FFF2-40B4-BE49-F238E27FC236}">
                <a16:creationId xmlns:a16="http://schemas.microsoft.com/office/drawing/2014/main" id="{16D100D1-6D29-4C15-9E6C-55740DC639BD}"/>
              </a:ext>
            </a:extLst>
          </p:cNvPr>
          <p:cNvSpPr/>
          <p:nvPr/>
        </p:nvSpPr>
        <p:spPr>
          <a:xfrm rot="3482513">
            <a:off x="10326314" y="5010060"/>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4046953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fade">
                                      <p:cBhvr>
                                        <p:cTn id="12" dur="500"/>
                                        <p:tgtEl>
                                          <p:spTgt spid="28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Effect transition="in" filter="fade">
                                      <p:cBhvr>
                                        <p:cTn id="17" dur="500"/>
                                        <p:tgtEl>
                                          <p:spTgt spid="286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5">
                                            <p:txEl>
                                              <p:pRg st="2" end="2"/>
                                            </p:txEl>
                                          </p:spTgt>
                                        </p:tgtEl>
                                        <p:attrNameLst>
                                          <p:attrName>style.visibility</p:attrName>
                                        </p:attrNameLst>
                                      </p:cBhvr>
                                      <p:to>
                                        <p:strVal val="visible"/>
                                      </p:to>
                                    </p:set>
                                    <p:animEffect transition="in" filter="fade">
                                      <p:cBhvr>
                                        <p:cTn id="22" dur="500"/>
                                        <p:tgtEl>
                                          <p:spTgt spid="286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Effect transition="in" filter="fade">
                                      <p:cBhvr>
                                        <p:cTn id="27" dur="500"/>
                                        <p:tgtEl>
                                          <p:spTgt spid="286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675">
                                            <p:txEl>
                                              <p:pRg st="4" end="4"/>
                                            </p:txEl>
                                          </p:spTgt>
                                        </p:tgtEl>
                                        <p:attrNameLst>
                                          <p:attrName>style.visibility</p:attrName>
                                        </p:attrNameLst>
                                      </p:cBhvr>
                                      <p:to>
                                        <p:strVal val="visible"/>
                                      </p:to>
                                    </p:set>
                                    <p:animEffect transition="in" filter="fade">
                                      <p:cBhvr>
                                        <p:cTn id="32" dur="500"/>
                                        <p:tgtEl>
                                          <p:spTgt spid="286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Effect transition="in" filter="fade">
                                      <p:cBhvr>
                                        <p:cTn id="37"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nn-NO" altLang="nb-NO" sz="4400" dirty="0">
                <a:solidFill>
                  <a:schemeClr val="accent2"/>
                </a:solidFill>
                <a:latin typeface="Trebuchet MS" panose="020B0603020202020204" pitchFamily="34" charset="0"/>
              </a:rPr>
              <a:t>Læremotivert</a:t>
            </a:r>
            <a:endParaRPr lang="nb-NO" altLang="nb-NO" sz="4400" dirty="0">
              <a:solidFill>
                <a:schemeClr val="accent2"/>
              </a:solidFill>
              <a:latin typeface="Trebuchet MS" panose="020B0603020202020204" pitchFamily="34" charset="0"/>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nb-NO" altLang="nb-NO" dirty="0"/>
              <a:t>trosspråk</a:t>
            </a:r>
          </a:p>
        </p:txBody>
      </p:sp>
      <p:pic>
        <p:nvPicPr>
          <p:cNvPr id="34822" name="Bilde 10">
            <a:extLst>
              <a:ext uri="{FF2B5EF4-FFF2-40B4-BE49-F238E27FC236}">
                <a16:creationId xmlns:a16="http://schemas.microsoft.com/office/drawing/2014/main" id="{4F64F53D-C349-4AA4-BE71-F9ECB5D3DB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0044" y="380994"/>
            <a:ext cx="2633477" cy="3048006"/>
          </a:xfrm>
          <a:prstGeom prst="rect">
            <a:avLst/>
          </a:prstGeom>
        </p:spPr>
      </p:pic>
      <p:sp>
        <p:nvSpPr>
          <p:cNvPr id="10" name="Plassholder for innhold 15">
            <a:extLst>
              <a:ext uri="{FF2B5EF4-FFF2-40B4-BE49-F238E27FC236}">
                <a16:creationId xmlns:a16="http://schemas.microsoft.com/office/drawing/2014/main" id="{3CA8EC50-75C0-469F-A5C5-5E5829A36957}"/>
              </a:ext>
            </a:extLst>
          </p:cNvPr>
          <p:cNvSpPr txBox="1">
            <a:spLocks noChangeArrowheads="1"/>
          </p:cNvSpPr>
          <p:nvPr/>
        </p:nvSpPr>
        <p:spPr bwMode="auto">
          <a:xfrm>
            <a:off x="993119" y="2286141"/>
            <a:ext cx="678604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nb-NO" altLang="nb-NO" kern="0" dirty="0">
              <a:ea typeface="ＭＳ Ｐゴシック" panose="020B0600070205080204" pitchFamily="34" charset="-128"/>
            </a:endParaRPr>
          </a:p>
          <a:p>
            <a:pPr marL="0" indent="0" algn="ctr">
              <a:buNone/>
            </a:pPr>
            <a:r>
              <a:rPr lang="nb-NO" altLang="nb-NO" i="1" kern="0" dirty="0">
                <a:ea typeface="ＭＳ Ｐゴシック" panose="020B0600070205080204" pitchFamily="34" charset="-128"/>
              </a:rPr>
              <a:t>«Pass på at ingen får fanget dere med visdomslære og tomt bedrag som stammer fra menneskelige overleveringer og grunnkreftene i denne verden og ikke fra Kristus.»</a:t>
            </a:r>
          </a:p>
          <a:p>
            <a:pPr marL="0" indent="0" algn="r">
              <a:buNone/>
            </a:pPr>
            <a:r>
              <a:rPr lang="nb-NO" altLang="nb-NO" sz="2000" kern="0" dirty="0">
                <a:ea typeface="ＭＳ Ｐゴシック" panose="020B0600070205080204" pitchFamily="34" charset="-128"/>
              </a:rPr>
              <a:t>Kol. 2,8</a:t>
            </a:r>
          </a:p>
        </p:txBody>
      </p:sp>
      <p:sp>
        <p:nvSpPr>
          <p:cNvPr id="11" name="Likebent trekant 10">
            <a:extLst>
              <a:ext uri="{FF2B5EF4-FFF2-40B4-BE49-F238E27FC236}">
                <a16:creationId xmlns:a16="http://schemas.microsoft.com/office/drawing/2014/main" id="{40821E06-C3A5-481E-B9C7-27AC1EECE52C}"/>
              </a:ext>
            </a:extLst>
          </p:cNvPr>
          <p:cNvSpPr/>
          <p:nvPr/>
        </p:nvSpPr>
        <p:spPr>
          <a:xfrm rot="3482513">
            <a:off x="10326314" y="5010060"/>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295903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nn-NO" altLang="nb-NO" sz="4400" dirty="0">
                <a:solidFill>
                  <a:schemeClr val="accent2"/>
                </a:solidFill>
                <a:latin typeface="Trebuchet MS" panose="020B0603020202020204" pitchFamily="34" charset="0"/>
              </a:rPr>
              <a:t>Læremotivert</a:t>
            </a:r>
            <a:endParaRPr lang="nb-NO" altLang="nb-NO" sz="4400" dirty="0">
              <a:solidFill>
                <a:schemeClr val="accent2"/>
              </a:solidFill>
              <a:latin typeface="Trebuchet MS" panose="020B0603020202020204" pitchFamily="34" charset="0"/>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nb-NO" altLang="nb-NO" dirty="0"/>
              <a:t>trosspråk</a:t>
            </a:r>
          </a:p>
        </p:txBody>
      </p:sp>
      <p:pic>
        <p:nvPicPr>
          <p:cNvPr id="34822" name="Bilde 10">
            <a:extLst>
              <a:ext uri="{FF2B5EF4-FFF2-40B4-BE49-F238E27FC236}">
                <a16:creationId xmlns:a16="http://schemas.microsoft.com/office/drawing/2014/main" id="{4F64F53D-C349-4AA4-BE71-F9ECB5D3DB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0044" y="380994"/>
            <a:ext cx="2633477" cy="3048006"/>
          </a:xfrm>
          <a:prstGeom prst="rect">
            <a:avLst/>
          </a:prstGeom>
        </p:spPr>
      </p:pic>
      <p:sp>
        <p:nvSpPr>
          <p:cNvPr id="10" name="Plassholder for innhold 15">
            <a:extLst>
              <a:ext uri="{FF2B5EF4-FFF2-40B4-BE49-F238E27FC236}">
                <a16:creationId xmlns:a16="http://schemas.microsoft.com/office/drawing/2014/main" id="{3CA8EC50-75C0-469F-A5C5-5E5829A36957}"/>
              </a:ext>
            </a:extLst>
          </p:cNvPr>
          <p:cNvSpPr txBox="1">
            <a:spLocks noChangeArrowheads="1"/>
          </p:cNvSpPr>
          <p:nvPr/>
        </p:nvSpPr>
        <p:spPr bwMode="auto">
          <a:xfrm>
            <a:off x="1919536" y="2132856"/>
            <a:ext cx="6408712" cy="434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1200"/>
              </a:spcBef>
              <a:buFontTx/>
              <a:buNone/>
            </a:pPr>
            <a:r>
              <a:rPr lang="nb-NO" altLang="nb-NO" kern="0" dirty="0">
                <a:solidFill>
                  <a:schemeClr val="accent6">
                    <a:lumMod val="75000"/>
                  </a:schemeClr>
                </a:solidFill>
                <a:effectLst>
                  <a:outerShdw blurRad="38100" dist="38100" dir="2700000" algn="tl">
                    <a:srgbClr val="000000">
                      <a:alpha val="43137"/>
                    </a:srgbClr>
                  </a:outerShdw>
                </a:effectLst>
                <a:ea typeface="ＭＳ Ｐゴシック" panose="020B0600070205080204" pitchFamily="34" charset="-128"/>
              </a:rPr>
              <a:t>Styrkene</a:t>
            </a:r>
          </a:p>
          <a:p>
            <a:pPr>
              <a:spcBef>
                <a:spcPts val="600"/>
              </a:spcBef>
              <a:buFontTx/>
              <a:buBlip>
                <a:blip r:embed="rId5"/>
              </a:buBlip>
            </a:pPr>
            <a:r>
              <a:rPr lang="nb-NO" altLang="nb-NO" sz="2400" kern="0" dirty="0">
                <a:ea typeface="ＭＳ Ｐゴシック" panose="020B0600070205080204" pitchFamily="34" charset="-128"/>
              </a:rPr>
              <a:t>Vektlegging av sunn lære </a:t>
            </a:r>
          </a:p>
          <a:p>
            <a:pPr>
              <a:spcBef>
                <a:spcPts val="600"/>
              </a:spcBef>
              <a:buFontTx/>
              <a:buBlip>
                <a:blip r:embed="rId5"/>
              </a:buBlip>
            </a:pPr>
            <a:r>
              <a:rPr lang="nb-NO" altLang="nb-NO" sz="2400" kern="0" dirty="0">
                <a:ea typeface="ＭＳ Ｐゴシック" panose="020B0600070205080204" pitchFamily="34" charset="-128"/>
              </a:rPr>
              <a:t>Helhetlig og systematisk tilnærming</a:t>
            </a:r>
          </a:p>
          <a:p>
            <a:pPr>
              <a:spcBef>
                <a:spcPts val="600"/>
              </a:spcBef>
              <a:buFontTx/>
              <a:buBlip>
                <a:blip r:embed="rId5"/>
              </a:buBlip>
            </a:pPr>
            <a:r>
              <a:rPr lang="nb-NO" altLang="nb-NO" sz="2400" kern="0" dirty="0">
                <a:ea typeface="ＭＳ Ｐゴシック" panose="020B0600070205080204" pitchFamily="34" charset="-128"/>
              </a:rPr>
              <a:t>Holder fast på det objektive i troen (uavhengig av dagssituasjon eller opplevelser) </a:t>
            </a:r>
          </a:p>
          <a:p>
            <a:pPr marL="0" indent="0">
              <a:spcBef>
                <a:spcPts val="1800"/>
              </a:spcBef>
              <a:buFontTx/>
              <a:buNone/>
            </a:pPr>
            <a:r>
              <a:rPr lang="nb-NO" altLang="nb-NO" kern="0" dirty="0">
                <a:solidFill>
                  <a:schemeClr val="accent6">
                    <a:lumMod val="75000"/>
                  </a:schemeClr>
                </a:solidFill>
                <a:effectLst>
                  <a:outerShdw blurRad="38100" dist="38100" dir="2700000" algn="tl">
                    <a:srgbClr val="000000">
                      <a:alpha val="43137"/>
                    </a:srgbClr>
                  </a:outerShdw>
                </a:effectLst>
                <a:ea typeface="ＭＳ Ｐゴシック" panose="020B0600070205080204" pitchFamily="34" charset="-128"/>
              </a:rPr>
              <a:t>Farene</a:t>
            </a:r>
          </a:p>
          <a:p>
            <a:pPr>
              <a:spcBef>
                <a:spcPts val="600"/>
              </a:spcBef>
              <a:buFontTx/>
              <a:buBlip>
                <a:blip r:embed="rId5"/>
              </a:buBlip>
            </a:pPr>
            <a:r>
              <a:rPr lang="nb-NO" altLang="nb-NO" sz="2400" kern="0" dirty="0">
                <a:ea typeface="ＭＳ Ｐゴシック" panose="020B0600070205080204" pitchFamily="34" charset="-128"/>
              </a:rPr>
              <a:t>Tro reduseres til læresetninger</a:t>
            </a:r>
          </a:p>
          <a:p>
            <a:pPr>
              <a:spcBef>
                <a:spcPts val="600"/>
              </a:spcBef>
              <a:buFontTx/>
              <a:buBlip>
                <a:blip r:embed="rId5"/>
              </a:buBlip>
            </a:pPr>
            <a:r>
              <a:rPr lang="nb-NO" altLang="nb-NO" sz="2400" kern="0" dirty="0">
                <a:ea typeface="ＭＳ Ｐゴシック" panose="020B0600070205080204" pitchFamily="34" charset="-128"/>
              </a:rPr>
              <a:t>Troslivet kan bli tørt og frikoplet fra livet</a:t>
            </a:r>
          </a:p>
          <a:p>
            <a:pPr>
              <a:spcBef>
                <a:spcPts val="600"/>
              </a:spcBef>
              <a:buFontTx/>
              <a:buBlip>
                <a:blip r:embed="rId5"/>
              </a:buBlip>
            </a:pPr>
            <a:r>
              <a:rPr lang="nb-NO" altLang="nb-NO" sz="2400" kern="0" dirty="0">
                <a:ea typeface="ＭＳ Ｐゴシック" panose="020B0600070205080204" pitchFamily="34" charset="-128"/>
              </a:rPr>
              <a:t>Ubalansert vektlegging av det skrevne ord</a:t>
            </a:r>
          </a:p>
          <a:p>
            <a:pPr>
              <a:buFontTx/>
              <a:buBlip>
                <a:blip r:embed="rId5"/>
              </a:buBlip>
            </a:pPr>
            <a:endParaRPr lang="nb-NO" altLang="nb-NO" sz="2800" kern="0" dirty="0">
              <a:ea typeface="ＭＳ Ｐゴシック" panose="020B0600070205080204" pitchFamily="34" charset="-128"/>
            </a:endParaRPr>
          </a:p>
        </p:txBody>
      </p:sp>
      <p:sp>
        <p:nvSpPr>
          <p:cNvPr id="11" name="Likebent trekant 10">
            <a:extLst>
              <a:ext uri="{FF2B5EF4-FFF2-40B4-BE49-F238E27FC236}">
                <a16:creationId xmlns:a16="http://schemas.microsoft.com/office/drawing/2014/main" id="{40821E06-C3A5-481E-B9C7-27AC1EECE52C}"/>
              </a:ext>
            </a:extLst>
          </p:cNvPr>
          <p:cNvSpPr/>
          <p:nvPr/>
        </p:nvSpPr>
        <p:spPr>
          <a:xfrm rot="3482513">
            <a:off x="10326314" y="5010060"/>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6585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innhold 15">
            <a:extLst>
              <a:ext uri="{FF2B5EF4-FFF2-40B4-BE49-F238E27FC236}">
                <a16:creationId xmlns:a16="http://schemas.microsoft.com/office/drawing/2014/main" id="{9A2C212B-211C-49B0-AFF1-F575E56AB8D2}"/>
              </a:ext>
            </a:extLst>
          </p:cNvPr>
          <p:cNvSpPr txBox="1">
            <a:spLocks noChangeArrowheads="1"/>
          </p:cNvSpPr>
          <p:nvPr/>
        </p:nvSpPr>
        <p:spPr bwMode="auto">
          <a:xfrm>
            <a:off x="1271464" y="836712"/>
            <a:ext cx="7200800" cy="5832648"/>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32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Astri Seljåsen Torp</a:t>
            </a:r>
          </a:p>
          <a:p>
            <a:pPr marL="0" marR="0" lvl="0" indent="0" algn="ctr" defTabSz="914400" rtl="0" eaLnBrk="0" fontAlgn="base" latinLnBrk="0" hangingPunct="0">
              <a:lnSpc>
                <a:spcPct val="100000"/>
              </a:lnSpc>
              <a:spcBef>
                <a:spcPts val="0"/>
              </a:spcBef>
              <a:spcAft>
                <a:spcPts val="600"/>
              </a:spcAft>
              <a:buClrTx/>
              <a:buSzTx/>
              <a:buFontTx/>
              <a:buNone/>
              <a:tabLst/>
              <a:defRPr/>
            </a:pPr>
            <a:r>
              <a:rPr kumimoji="0" lang="nb-NO" altLang="nb-NO" sz="2400" b="0" i="1"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 Når læren motiverer og gjør</a:t>
            </a:r>
            <a:r>
              <a:rPr kumimoji="0" lang="nb-NO" altLang="nb-NO" sz="2400" b="0" i="1" u="none" strike="noStrike" kern="1200" cap="none" spc="0" normalizeH="0" noProof="0" dirty="0">
                <a:ln>
                  <a:noFill/>
                </a:ln>
                <a:solidFill>
                  <a:srgbClr val="FFFFFF"/>
                </a:solidFill>
                <a:effectLst/>
                <a:uLnTx/>
                <a:uFillTx/>
                <a:latin typeface="Calibri"/>
                <a:ea typeface="ＭＳ Ｐゴシック" panose="020B0600070205080204" pitchFamily="34" charset="-128"/>
                <a:cs typeface="+mn-cs"/>
              </a:rPr>
              <a:t> Gud større</a:t>
            </a:r>
            <a:endParaRPr kumimoji="0" lang="nb-NO" altLang="nb-NO" sz="2400" b="0" i="1"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endParaRPr>
          </a:p>
          <a:p>
            <a:pPr marL="354013" marR="0" lvl="0" indent="-354013" algn="l" defTabSz="914400" rtl="0" eaLnBrk="0" fontAlgn="base" latinLnBrk="0" hangingPunct="0">
              <a:lnSpc>
                <a:spcPct val="100000"/>
              </a:lnSpc>
              <a:spcBef>
                <a:spcPts val="900"/>
              </a:spcBef>
              <a:spcAft>
                <a:spcPct val="0"/>
              </a:spcAft>
              <a:buClrTx/>
              <a:buSzPct val="90000"/>
              <a:buFontTx/>
              <a:buBlip>
                <a:blip r:embed="rId2"/>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Jeg</a:t>
            </a:r>
            <a:r>
              <a:rPr kumimoji="0" lang="nb-NO" altLang="nb-NO" sz="2000" b="0" i="0" u="none" strike="noStrike" kern="1200" cap="none" spc="0" normalizeH="0" noProof="0" dirty="0">
                <a:ln>
                  <a:noFill/>
                </a:ln>
                <a:solidFill>
                  <a:srgbClr val="FFFFFF"/>
                </a:solidFill>
                <a:effectLst/>
                <a:uLnTx/>
                <a:uFillTx/>
                <a:latin typeface="Calibri"/>
                <a:ea typeface="ＭＳ Ｐゴシック" panose="020B0600070205080204" pitchFamily="34" charset="-128"/>
                <a:cs typeface="+mn-cs"/>
              </a:rPr>
              <a:t> opplever Guds nærvær sterkest når jeg hører forkynnelse    eller leser, gjerne alene sammen med Gud. </a:t>
            </a:r>
            <a:r>
              <a:rPr lang="nb-NO" altLang="nb-NO" sz="2000" baseline="0" dirty="0">
                <a:solidFill>
                  <a:srgbClr val="FFFFFF"/>
                </a:solidFill>
                <a:latin typeface="Calibri"/>
              </a:rPr>
              <a:t>Jeg</a:t>
            </a:r>
            <a:r>
              <a:rPr lang="nb-NO" altLang="nb-NO" sz="2000" dirty="0">
                <a:solidFill>
                  <a:srgbClr val="FFFFFF"/>
                </a:solidFill>
                <a:latin typeface="Calibri"/>
              </a:rPr>
              <a:t> er sulten på nye kunnskap, og leser ofte mange interessante bøker på en gang.</a:t>
            </a:r>
          </a:p>
          <a:p>
            <a:pPr marL="354013" indent="-354013">
              <a:spcBef>
                <a:spcPts val="900"/>
              </a:spcBef>
              <a:buSzPct val="90000"/>
              <a:buBlip>
                <a:blip r:embed="rId2"/>
              </a:buBlip>
            </a:pPr>
            <a:r>
              <a:rPr lang="nb-NO" altLang="nb-NO" sz="2000" dirty="0">
                <a:solidFill>
                  <a:srgbClr val="FFFFFF"/>
                </a:solidFill>
                <a:latin typeface="Calibri"/>
              </a:rPr>
              <a:t>Jeg elsker å se de større sammenhengene, og få et stadig større bilde av hvem Gud er. </a:t>
            </a: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Min begeistring</a:t>
            </a:r>
            <a:r>
              <a:rPr kumimoji="0" lang="nb-NO" altLang="nb-NO" sz="2000" b="0" i="0" u="none" strike="noStrike" kern="1200" cap="none" spc="0" normalizeH="0" noProof="0" dirty="0">
                <a:ln>
                  <a:noFill/>
                </a:ln>
                <a:solidFill>
                  <a:srgbClr val="FFFFFF"/>
                </a:solidFill>
                <a:effectLst/>
                <a:uLnTx/>
                <a:uFillTx/>
                <a:latin typeface="Calibri"/>
                <a:ea typeface="ＭＳ Ｐゴシック" panose="020B0600070205080204" pitchFamily="34" charset="-128"/>
                <a:cs typeface="+mn-cs"/>
              </a:rPr>
              <a:t> for de store sammenhengene har ført til at jeg strekker meg mot alle trosspråkene. Jeg vil ikke gå glipp av noe av det Gud har for meg.</a:t>
            </a:r>
          </a:p>
          <a:p>
            <a:pPr marL="354013" marR="0" lvl="0" indent="-354013" algn="l" defTabSz="914400" rtl="0" eaLnBrk="0" fontAlgn="base" latinLnBrk="0" hangingPunct="0">
              <a:lnSpc>
                <a:spcPct val="100000"/>
              </a:lnSpc>
              <a:spcBef>
                <a:spcPts val="900"/>
              </a:spcBef>
              <a:spcAft>
                <a:spcPct val="0"/>
              </a:spcAft>
              <a:buClrTx/>
              <a:buSzPct val="90000"/>
              <a:buFontTx/>
              <a:buBlip>
                <a:blip r:embed="rId2"/>
              </a:buBlip>
              <a:tabLst/>
              <a:defRPr/>
            </a:pPr>
            <a:r>
              <a:rPr lang="nb-NO" altLang="nb-NO" sz="2000" noProof="0" dirty="0">
                <a:solidFill>
                  <a:srgbClr val="FFFFFF"/>
                </a:solidFill>
                <a:latin typeface="Calibri"/>
              </a:rPr>
              <a:t>Jeg er undrende</a:t>
            </a:r>
            <a:r>
              <a:rPr lang="nb-NO" altLang="nb-NO" sz="2000" dirty="0">
                <a:solidFill>
                  <a:srgbClr val="FFFFFF"/>
                </a:solidFill>
                <a:latin typeface="Calibri"/>
              </a:rPr>
              <a:t> og sannhetssøkende, noe som gjør meg kritisk. Derfor har det blitt viktig for meg å  kunne bytte spor, legge bort analyser og grublerier, og gå inn i tilbedelsen med musikkens språk.</a:t>
            </a:r>
          </a:p>
          <a:p>
            <a:pPr marL="354013" marR="0" lvl="0" indent="-354013" algn="l" defTabSz="914400" rtl="0" eaLnBrk="0" fontAlgn="base" latinLnBrk="0" hangingPunct="0">
              <a:lnSpc>
                <a:spcPct val="100000"/>
              </a:lnSpc>
              <a:spcBef>
                <a:spcPts val="900"/>
              </a:spcBef>
              <a:spcAft>
                <a:spcPct val="0"/>
              </a:spcAft>
              <a:buClrTx/>
              <a:buSzPct val="90000"/>
              <a:buFontTx/>
              <a:buBlip>
                <a:blip r:embed="rId2"/>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Som</a:t>
            </a:r>
            <a:r>
              <a:rPr kumimoji="0" lang="nb-NO" altLang="nb-NO" sz="2000" b="0" i="0" u="none" strike="noStrike" kern="1200" cap="none" spc="0" normalizeH="0" noProof="0" dirty="0">
                <a:ln>
                  <a:noFill/>
                </a:ln>
                <a:solidFill>
                  <a:srgbClr val="FFFFFF"/>
                </a:solidFill>
                <a:effectLst/>
                <a:uLnTx/>
                <a:uFillTx/>
                <a:latin typeface="Calibri"/>
                <a:ea typeface="ＭＳ Ｐゴシック" panose="020B0600070205080204" pitchFamily="34" charset="-128"/>
                <a:cs typeface="+mn-cs"/>
              </a:rPr>
              <a:t> pastor og menighetsplanter har trosspråkene vært viktige. Gjennom det har jeg fått hjelpe mennesker til å forstå egen spiritualitet og hjelpe mennesker som er såret i egen menighet.</a:t>
            </a:r>
            <a:endParaRPr kumimoji="0" lang="nn-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endParaRPr>
          </a:p>
        </p:txBody>
      </p:sp>
      <p:pic>
        <p:nvPicPr>
          <p:cNvPr id="6" name="Bilde 5" descr="Et bilde som inneholder melon, vannmelon&#10;&#10;Automatisk generert beskrivelse">
            <a:extLst>
              <a:ext uri="{FF2B5EF4-FFF2-40B4-BE49-F238E27FC236}">
                <a16:creationId xmlns:a16="http://schemas.microsoft.com/office/drawing/2014/main" id="{381096B2-4B74-4874-9366-EB801BDD5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2344" y="3817316"/>
            <a:ext cx="2378148" cy="2752486"/>
          </a:xfrm>
          <a:prstGeom prst="rect">
            <a:avLst/>
          </a:prstGeom>
        </p:spPr>
      </p:pic>
      <p:pic>
        <p:nvPicPr>
          <p:cNvPr id="3" name="Bilde 2" descr="Et bilde som inneholder utendørs, tre, person, kvinne&#10;&#10;Automatisk generert beskrivelse">
            <a:extLst>
              <a:ext uri="{FF2B5EF4-FFF2-40B4-BE49-F238E27FC236}">
                <a16:creationId xmlns:a16="http://schemas.microsoft.com/office/drawing/2014/main" id="{498EDD53-232D-46B6-A8F9-7087F4C3C7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0296" y="189000"/>
            <a:ext cx="3240000" cy="324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90815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bakke, skitt&#10;&#10;Automatisk generert beskrivelse">
            <a:extLst>
              <a:ext uri="{FF2B5EF4-FFF2-40B4-BE49-F238E27FC236}">
                <a16:creationId xmlns:a16="http://schemas.microsoft.com/office/drawing/2014/main" id="{4A2AA357-3411-45D9-8355-3649C0A4CD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1999" cy="7965504"/>
          </a:xfrm>
          <a:prstGeom prst="rect">
            <a:avLst/>
          </a:prstGeom>
        </p:spPr>
      </p:pic>
    </p:spTree>
    <p:extLst>
      <p:ext uri="{BB962C8B-B14F-4D97-AF65-F5344CB8AC3E}">
        <p14:creationId xmlns:p14="http://schemas.microsoft.com/office/powerpoint/2010/main" val="1335575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30155" y="542380"/>
            <a:ext cx="7042509" cy="612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16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1038159">
            <a:off x="10299015" y="5018773"/>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2217" y="542380"/>
            <a:ext cx="3980327" cy="34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ssholder for innhold 15">
            <a:extLst>
              <a:ext uri="{FF2B5EF4-FFF2-40B4-BE49-F238E27FC236}">
                <a16:creationId xmlns:a16="http://schemas.microsoft.com/office/drawing/2014/main" id="{D73BDD03-9D31-447B-AF6A-3BBB4D67F1CD}"/>
              </a:ext>
            </a:extLst>
          </p:cNvPr>
          <p:cNvSpPr txBox="1">
            <a:spLocks/>
          </p:cNvSpPr>
          <p:nvPr/>
        </p:nvSpPr>
        <p:spPr bwMode="auto">
          <a:xfrm>
            <a:off x="1631504" y="2566119"/>
            <a:ext cx="640871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Grensespråk mellom rødt og blått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Utvikle disiplin, åndelige øvelser</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err="1">
                <a:ln>
                  <a:noFill/>
                </a:ln>
                <a:solidFill>
                  <a:srgbClr val="000000"/>
                </a:solidFill>
                <a:effectLst/>
                <a:uLnTx/>
                <a:uFillTx/>
                <a:latin typeface="Calibri"/>
                <a:ea typeface="ＭＳ Ｐゴシック" panose="020B0600070205080204" pitchFamily="34" charset="-128"/>
              </a:rPr>
              <a:t>Askesis</a:t>
            </a: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 (gresk) for treing/øvelse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Prioritere og forsake - for å følge Jesus</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Øve seg i å være fri fra jordiske ting, det ytre kan stå i veien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1. Kor. 9,27</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126222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1038159">
            <a:off x="10299015" y="5018773"/>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2217" y="542380"/>
            <a:ext cx="3980327" cy="34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ssholder for innhold 15">
            <a:extLst>
              <a:ext uri="{FF2B5EF4-FFF2-40B4-BE49-F238E27FC236}">
                <a16:creationId xmlns:a16="http://schemas.microsoft.com/office/drawing/2014/main" id="{D73BDD03-9D31-447B-AF6A-3BBB4D67F1CD}"/>
              </a:ext>
            </a:extLst>
          </p:cNvPr>
          <p:cNvSpPr txBox="1">
            <a:spLocks/>
          </p:cNvSpPr>
          <p:nvPr/>
        </p:nvSpPr>
        <p:spPr bwMode="auto">
          <a:xfrm>
            <a:off x="1495340" y="2097459"/>
            <a:ext cx="6035843" cy="266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«Jeg kjemper mot meg selv og tvinger kroppen til å lystre, for at ikke jeg som har forkynt for andre, selv skal komme til kort».</a:t>
            </a: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1. Kor. 9,27</a:t>
            </a:r>
            <a:r>
              <a:rPr kumimoji="0" lang="nb-NO" altLang="nb-NO" sz="20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 </a:t>
            </a:r>
          </a:p>
          <a:p>
            <a:pPr marL="0" marR="0" lvl="0" indent="0" algn="l" defTabSz="914400" rtl="0" eaLnBrk="0" fontAlgn="base" latinLnBrk="0" hangingPunct="0">
              <a:lnSpc>
                <a:spcPct val="100000"/>
              </a:lnSpc>
              <a:spcBef>
                <a:spcPts val="1200"/>
              </a:spcBef>
              <a:spcAft>
                <a:spcPct val="0"/>
              </a:spcAft>
              <a:buClrTx/>
              <a:buSzTx/>
              <a:buFontTx/>
              <a:buNone/>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nb-NO" altLang="nb-NO" sz="2800" b="0" i="1"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«Jeg forsaker djevelen og alle hans gjerninger og alt hans vesen»</a:t>
            </a:r>
          </a:p>
        </p:txBody>
      </p:sp>
    </p:spTree>
    <p:extLst>
      <p:ext uri="{BB962C8B-B14F-4D97-AF65-F5344CB8AC3E}">
        <p14:creationId xmlns:p14="http://schemas.microsoft.com/office/powerpoint/2010/main" val="411410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1038159">
            <a:off x="10299015" y="5018773"/>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2217" y="542380"/>
            <a:ext cx="3980327" cy="34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lassholder for innhold 15">
            <a:extLst>
              <a:ext uri="{FF2B5EF4-FFF2-40B4-BE49-F238E27FC236}">
                <a16:creationId xmlns:a16="http://schemas.microsoft.com/office/drawing/2014/main" id="{FD96FB45-D23D-4746-84A1-119C4FC10F20}"/>
              </a:ext>
            </a:extLst>
          </p:cNvPr>
          <p:cNvSpPr txBox="1">
            <a:spLocks noChangeArrowheads="1"/>
          </p:cNvSpPr>
          <p:nvPr/>
        </p:nvSpPr>
        <p:spPr bwMode="auto">
          <a:xfrm>
            <a:off x="1471613" y="2133600"/>
            <a:ext cx="7675562" cy="4200525"/>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Utvikle disiplin, mot til å være annerledes</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Forsakende livsstil</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Øve seg i å være fri fra jordiske ting</a:t>
            </a:r>
            <a:endPar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Negativt/kritisk verdensbilde og menneskesyn</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Lavere evne til å glede seg over det Gud gir</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Unødvendig og misforstått lidelse (ikke anvende gavene)</a:t>
            </a:r>
          </a:p>
          <a:p>
            <a:pPr marL="354013" marR="0" lvl="0" indent="-354013"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800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5920CDF-515C-4FCC-B22E-9CA2F0FE2791}"/>
              </a:ext>
            </a:extLst>
          </p:cNvPr>
          <p:cNvSpPr txBox="1">
            <a:spLocks/>
          </p:cNvSpPr>
          <p:nvPr/>
        </p:nvSpPr>
        <p:spPr bwMode="auto">
          <a:xfrm>
            <a:off x="2647156" y="172124"/>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120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n-cs"/>
              </a:rPr>
              <a:t>Vi lytter og snakker til Gud</a:t>
            </a:r>
          </a:p>
        </p:txBody>
      </p:sp>
      <p:sp>
        <p:nvSpPr>
          <p:cNvPr id="19" name="TekstSylinder 18">
            <a:extLst>
              <a:ext uri="{FF2B5EF4-FFF2-40B4-BE49-F238E27FC236}">
                <a16:creationId xmlns:a16="http://schemas.microsoft.com/office/drawing/2014/main" id="{3A9489BD-A0CD-403F-9C54-45C1AED60BE5}"/>
              </a:ext>
            </a:extLst>
          </p:cNvPr>
          <p:cNvSpPr txBox="1"/>
          <p:nvPr/>
        </p:nvSpPr>
        <p:spPr>
          <a:xfrm>
            <a:off x="5519936" y="1164302"/>
            <a:ext cx="273023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- 3 grensespråk</a:t>
            </a:r>
          </a:p>
        </p:txBody>
      </p:sp>
      <p:pic>
        <p:nvPicPr>
          <p:cNvPr id="17" name="Picture 6" descr="Trosspråk">
            <a:extLst>
              <a:ext uri="{FF2B5EF4-FFF2-40B4-BE49-F238E27FC236}">
                <a16:creationId xmlns:a16="http://schemas.microsoft.com/office/drawing/2014/main" id="{E63497BB-C441-CC8C-EF2A-B103EE81A5E5}"/>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6095" y="1827213"/>
            <a:ext cx="5087937"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7">
            <a:extLst>
              <a:ext uri="{FF2B5EF4-FFF2-40B4-BE49-F238E27FC236}">
                <a16:creationId xmlns:a16="http://schemas.microsoft.com/office/drawing/2014/main" id="{D9818D09-E5AF-646C-B0B9-6868022AEF5C}"/>
              </a:ext>
            </a:extLst>
          </p:cNvPr>
          <p:cNvSpPr>
            <a:spLocks noChangeArrowheads="1" noChangeShapeType="1" noTextEdit="1"/>
          </p:cNvSpPr>
          <p:nvPr/>
        </p:nvSpPr>
        <p:spPr bwMode="auto">
          <a:xfrm>
            <a:off x="3486845" y="2033588"/>
            <a:ext cx="936625" cy="144462"/>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800" b="0" i="0" u="none" strike="noStrike" kern="10" cap="none" spc="0" normalizeH="0" baseline="0" noProof="0" dirty="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VERDEN</a:t>
            </a:r>
          </a:p>
        </p:txBody>
      </p:sp>
      <p:sp>
        <p:nvSpPr>
          <p:cNvPr id="21" name="WordArt 8">
            <a:extLst>
              <a:ext uri="{FF2B5EF4-FFF2-40B4-BE49-F238E27FC236}">
                <a16:creationId xmlns:a16="http://schemas.microsoft.com/office/drawing/2014/main" id="{79549C37-1CA0-E32E-ABA0-572849A3960F}"/>
              </a:ext>
            </a:extLst>
          </p:cNvPr>
          <p:cNvSpPr>
            <a:spLocks noChangeArrowheads="1" noChangeShapeType="1" noTextEdit="1"/>
          </p:cNvSpPr>
          <p:nvPr/>
        </p:nvSpPr>
        <p:spPr bwMode="auto">
          <a:xfrm rot="-7200000">
            <a:off x="1517550" y="5272882"/>
            <a:ext cx="855663"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ÅNDEN</a:t>
            </a:r>
          </a:p>
        </p:txBody>
      </p:sp>
      <p:sp>
        <p:nvSpPr>
          <p:cNvPr id="22" name="WordArt 9">
            <a:extLst>
              <a:ext uri="{FF2B5EF4-FFF2-40B4-BE49-F238E27FC236}">
                <a16:creationId xmlns:a16="http://schemas.microsoft.com/office/drawing/2014/main" id="{34EE1FB2-04F7-CCCA-089C-5B16D803AF6A}"/>
              </a:ext>
            </a:extLst>
          </p:cNvPr>
          <p:cNvSpPr>
            <a:spLocks noChangeArrowheads="1" noChangeShapeType="1" noTextEdit="1"/>
          </p:cNvSpPr>
          <p:nvPr/>
        </p:nvSpPr>
        <p:spPr bwMode="auto">
          <a:xfrm rot="7200000">
            <a:off x="5287863" y="5336382"/>
            <a:ext cx="855663"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200" b="0" i="0" u="none" strike="noStrike" kern="10" cap="none" spc="0" normalizeH="0" baseline="0" noProof="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ORDET</a:t>
            </a:r>
          </a:p>
        </p:txBody>
      </p:sp>
      <p:sp>
        <p:nvSpPr>
          <p:cNvPr id="23" name="WordArt 10">
            <a:extLst>
              <a:ext uri="{FF2B5EF4-FFF2-40B4-BE49-F238E27FC236}">
                <a16:creationId xmlns:a16="http://schemas.microsoft.com/office/drawing/2014/main" id="{BF4E238E-85D6-9B7C-230A-28B9E784315C}"/>
              </a:ext>
            </a:extLst>
          </p:cNvPr>
          <p:cNvSpPr>
            <a:spLocks noChangeArrowheads="1" noChangeShapeType="1" noTextEdit="1"/>
          </p:cNvSpPr>
          <p:nvPr/>
        </p:nvSpPr>
        <p:spPr bwMode="auto">
          <a:xfrm rot="5400000">
            <a:off x="3415408" y="5103812"/>
            <a:ext cx="969962"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Asketisk</a:t>
            </a:r>
          </a:p>
        </p:txBody>
      </p:sp>
      <p:sp>
        <p:nvSpPr>
          <p:cNvPr id="24" name="WordArt 11">
            <a:extLst>
              <a:ext uri="{FF2B5EF4-FFF2-40B4-BE49-F238E27FC236}">
                <a16:creationId xmlns:a16="http://schemas.microsoft.com/office/drawing/2014/main" id="{0BEE931D-D820-F8FC-039B-C29BADD0841F}"/>
              </a:ext>
            </a:extLst>
          </p:cNvPr>
          <p:cNvSpPr>
            <a:spLocks noChangeArrowheads="1" noChangeShapeType="1" noTextEdit="1"/>
          </p:cNvSpPr>
          <p:nvPr/>
        </p:nvSpPr>
        <p:spPr bwMode="auto">
          <a:xfrm rot="-1800000">
            <a:off x="4294882" y="3541713"/>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Læremotivert</a:t>
            </a:r>
          </a:p>
        </p:txBody>
      </p:sp>
      <p:sp>
        <p:nvSpPr>
          <p:cNvPr id="25" name="WordArt 12">
            <a:extLst>
              <a:ext uri="{FF2B5EF4-FFF2-40B4-BE49-F238E27FC236}">
                <a16:creationId xmlns:a16="http://schemas.microsoft.com/office/drawing/2014/main" id="{B006E73F-23EA-1232-E414-58AEB76E3D6F}"/>
              </a:ext>
            </a:extLst>
          </p:cNvPr>
          <p:cNvSpPr>
            <a:spLocks noChangeArrowheads="1" noChangeShapeType="1" noTextEdit="1"/>
          </p:cNvSpPr>
          <p:nvPr/>
        </p:nvSpPr>
        <p:spPr bwMode="auto">
          <a:xfrm rot="600000">
            <a:off x="4396482" y="4395788"/>
            <a:ext cx="1441450"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Bibelmotivert</a:t>
            </a:r>
          </a:p>
        </p:txBody>
      </p:sp>
      <p:sp>
        <p:nvSpPr>
          <p:cNvPr id="26" name="WordArt 13">
            <a:extLst>
              <a:ext uri="{FF2B5EF4-FFF2-40B4-BE49-F238E27FC236}">
                <a16:creationId xmlns:a16="http://schemas.microsoft.com/office/drawing/2014/main" id="{36261174-6356-1884-09C9-DA50D4591780}"/>
              </a:ext>
            </a:extLst>
          </p:cNvPr>
          <p:cNvSpPr>
            <a:spLocks noChangeArrowheads="1" noChangeShapeType="1" noTextEdit="1"/>
          </p:cNvSpPr>
          <p:nvPr/>
        </p:nvSpPr>
        <p:spPr bwMode="auto">
          <a:xfrm rot="3000000">
            <a:off x="4040882" y="4919663"/>
            <a:ext cx="9350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Delende</a:t>
            </a:r>
          </a:p>
        </p:txBody>
      </p:sp>
      <p:sp>
        <p:nvSpPr>
          <p:cNvPr id="27" name="WordArt 14">
            <a:extLst>
              <a:ext uri="{FF2B5EF4-FFF2-40B4-BE49-F238E27FC236}">
                <a16:creationId xmlns:a16="http://schemas.microsoft.com/office/drawing/2014/main" id="{2FCF86E7-281C-0B25-BD08-65D5FCE25EAC}"/>
              </a:ext>
            </a:extLst>
          </p:cNvPr>
          <p:cNvSpPr>
            <a:spLocks noChangeArrowheads="1" noChangeShapeType="1" noTextEdit="1"/>
          </p:cNvSpPr>
          <p:nvPr/>
        </p:nvSpPr>
        <p:spPr bwMode="auto">
          <a:xfrm rot="7800000">
            <a:off x="2451001" y="5077619"/>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Entusiastisk</a:t>
            </a:r>
          </a:p>
        </p:txBody>
      </p:sp>
      <p:sp>
        <p:nvSpPr>
          <p:cNvPr id="28" name="WordArt 15">
            <a:extLst>
              <a:ext uri="{FF2B5EF4-FFF2-40B4-BE49-F238E27FC236}">
                <a16:creationId xmlns:a16="http://schemas.microsoft.com/office/drawing/2014/main" id="{F03E8AF2-9D1A-CB93-9C03-1A84178EF835}"/>
              </a:ext>
            </a:extLst>
          </p:cNvPr>
          <p:cNvSpPr>
            <a:spLocks noChangeArrowheads="1" noChangeShapeType="1" noTextEdit="1"/>
          </p:cNvSpPr>
          <p:nvPr/>
        </p:nvSpPr>
        <p:spPr bwMode="auto">
          <a:xfrm rot="10200000">
            <a:off x="2539107" y="4308475"/>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Mystisk</a:t>
            </a:r>
          </a:p>
        </p:txBody>
      </p:sp>
      <p:sp>
        <p:nvSpPr>
          <p:cNvPr id="29" name="WordArt 16">
            <a:extLst>
              <a:ext uri="{FF2B5EF4-FFF2-40B4-BE49-F238E27FC236}">
                <a16:creationId xmlns:a16="http://schemas.microsoft.com/office/drawing/2014/main" id="{31851C66-6BFF-E021-8170-E5FC744E25C1}"/>
              </a:ext>
            </a:extLst>
          </p:cNvPr>
          <p:cNvSpPr>
            <a:spLocks noChangeArrowheads="1" noChangeShapeType="1" noTextEdit="1"/>
          </p:cNvSpPr>
          <p:nvPr/>
        </p:nvSpPr>
        <p:spPr bwMode="auto">
          <a:xfrm rot="-9000000">
            <a:off x="2505770" y="3602038"/>
            <a:ext cx="1008062" cy="2873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Symbolsk</a:t>
            </a:r>
          </a:p>
        </p:txBody>
      </p:sp>
      <p:sp>
        <p:nvSpPr>
          <p:cNvPr id="30" name="WordArt 17">
            <a:extLst>
              <a:ext uri="{FF2B5EF4-FFF2-40B4-BE49-F238E27FC236}">
                <a16:creationId xmlns:a16="http://schemas.microsoft.com/office/drawing/2014/main" id="{53B601D5-8DA0-866B-B939-CA3C38885174}"/>
              </a:ext>
            </a:extLst>
          </p:cNvPr>
          <p:cNvSpPr>
            <a:spLocks noChangeArrowheads="1" noChangeShapeType="1" noTextEdit="1"/>
          </p:cNvSpPr>
          <p:nvPr/>
        </p:nvSpPr>
        <p:spPr bwMode="auto">
          <a:xfrm rot="-6600000">
            <a:off x="3018532" y="3159126"/>
            <a:ext cx="9858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Sensorisk</a:t>
            </a:r>
          </a:p>
        </p:txBody>
      </p:sp>
      <p:sp>
        <p:nvSpPr>
          <p:cNvPr id="31" name="WordArt 18">
            <a:extLst>
              <a:ext uri="{FF2B5EF4-FFF2-40B4-BE49-F238E27FC236}">
                <a16:creationId xmlns:a16="http://schemas.microsoft.com/office/drawing/2014/main" id="{283FAB8E-EEA9-D317-167D-8C503F836789}"/>
              </a:ext>
            </a:extLst>
          </p:cNvPr>
          <p:cNvSpPr>
            <a:spLocks noChangeArrowheads="1" noChangeShapeType="1" noTextEdit="1"/>
          </p:cNvSpPr>
          <p:nvPr/>
        </p:nvSpPr>
        <p:spPr bwMode="auto">
          <a:xfrm rot="-4200000">
            <a:off x="3790851" y="3161506"/>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Rasjonell</a:t>
            </a:r>
          </a:p>
        </p:txBody>
      </p:sp>
      <p:pic>
        <p:nvPicPr>
          <p:cNvPr id="32" name="Bilde 31">
            <a:extLst>
              <a:ext uri="{FF2B5EF4-FFF2-40B4-BE49-F238E27FC236}">
                <a16:creationId xmlns:a16="http://schemas.microsoft.com/office/drawing/2014/main" id="{A98EBADC-AD60-3B9A-CC75-4AB213632F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5053" y="1772816"/>
            <a:ext cx="5180864" cy="5040000"/>
          </a:xfrm>
          <a:prstGeom prst="rect">
            <a:avLst/>
          </a:prstGeom>
        </p:spPr>
      </p:pic>
    </p:spTree>
    <p:extLst>
      <p:ext uri="{BB962C8B-B14F-4D97-AF65-F5344CB8AC3E}">
        <p14:creationId xmlns:p14="http://schemas.microsoft.com/office/powerpoint/2010/main" val="166924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innhold 15">
            <a:extLst>
              <a:ext uri="{FF2B5EF4-FFF2-40B4-BE49-F238E27FC236}">
                <a16:creationId xmlns:a16="http://schemas.microsoft.com/office/drawing/2014/main" id="{9A2C212B-211C-49B0-AFF1-F575E56AB8D2}"/>
              </a:ext>
            </a:extLst>
          </p:cNvPr>
          <p:cNvSpPr txBox="1">
            <a:spLocks noChangeArrowheads="1"/>
          </p:cNvSpPr>
          <p:nvPr/>
        </p:nvSpPr>
        <p:spPr bwMode="auto">
          <a:xfrm>
            <a:off x="1631504" y="548680"/>
            <a:ext cx="6984776" cy="6126980"/>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32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Idar Halvorsen</a:t>
            </a:r>
          </a:p>
          <a:p>
            <a:pPr marL="0" marR="0" lvl="0" indent="0" algn="ctr" defTabSz="914400" rtl="0" eaLnBrk="0" fontAlgn="base" latinLnBrk="0" hangingPunct="0">
              <a:lnSpc>
                <a:spcPct val="100000"/>
              </a:lnSpc>
              <a:spcBef>
                <a:spcPts val="0"/>
              </a:spcBef>
              <a:spcAft>
                <a:spcPts val="600"/>
              </a:spcAft>
              <a:buClrTx/>
              <a:buSzTx/>
              <a:buFontTx/>
              <a:buNone/>
              <a:tabLst/>
              <a:defRPr/>
            </a:pPr>
            <a:r>
              <a:rPr kumimoji="0" lang="nb-NO" altLang="nb-NO" sz="2400" b="0" i="1"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 En asketisk erfaring</a:t>
            </a:r>
          </a:p>
          <a:p>
            <a:pPr marL="354013" marR="0" lvl="0" indent="-354013" algn="l" defTabSz="914400" rtl="0" eaLnBrk="0" fontAlgn="base" latinLnBrk="0" hangingPunct="0">
              <a:lnSpc>
                <a:spcPct val="100000"/>
              </a:lnSpc>
              <a:spcBef>
                <a:spcPts val="900"/>
              </a:spcBef>
              <a:spcAft>
                <a:spcPct val="0"/>
              </a:spcAft>
              <a:buClrTx/>
              <a:buSzPct val="90000"/>
              <a:buFontTx/>
              <a:buBlip>
                <a:blip r:embed="rId2"/>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Tilhører Metodistkirken. </a:t>
            </a:r>
          </a:p>
          <a:p>
            <a:pPr marL="354013" marR="0" lvl="0" indent="-354013" algn="l" defTabSz="914400" rtl="0" eaLnBrk="0" fontAlgn="base" latinLnBrk="0" hangingPunct="0">
              <a:lnSpc>
                <a:spcPct val="100000"/>
              </a:lnSpc>
              <a:spcBef>
                <a:spcPts val="900"/>
              </a:spcBef>
              <a:spcAft>
                <a:spcPct val="0"/>
              </a:spcAft>
              <a:buClrTx/>
              <a:buSzPct val="90000"/>
              <a:buFontTx/>
              <a:buBlip>
                <a:blip r:embed="rId2"/>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Jeg hadde trodd at fravær av åndelige opplevelser ute i naturen, skyldtes mitt reduserte syn.  Jeg finner mye av min åndelige inspirasjon i det som skjer i mitt indre.</a:t>
            </a:r>
            <a:r>
              <a:rPr kumimoji="0" lang="nb-NO" altLang="nb-NO" sz="20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 </a:t>
            </a: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Det er ord eller musikk eller i bønn og stillhet. Jeg har merket meg at der andre er avhengig av at ting må legges til rette, er det lett for meg å gå inn i den åndelige dimensjonen. </a:t>
            </a:r>
            <a:r>
              <a:rPr kumimoji="0" lang="nb-NO" altLang="nb-NO" sz="20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Jeg opplever at andre visuelle virkemidler kan forstyrre mitt møte med Gud. </a:t>
            </a:r>
          </a:p>
          <a:p>
            <a:pPr marL="354013" marR="0" lvl="0" indent="-354013" algn="l" defTabSz="914400" rtl="0" eaLnBrk="0" fontAlgn="base" latinLnBrk="0" hangingPunct="0">
              <a:lnSpc>
                <a:spcPct val="100000"/>
              </a:lnSpc>
              <a:spcBef>
                <a:spcPts val="900"/>
              </a:spcBef>
              <a:spcAft>
                <a:spcPct val="0"/>
              </a:spcAft>
              <a:buClrTx/>
              <a:buSzPct val="90000"/>
              <a:buFontTx/>
              <a:buBlip>
                <a:blip r:embed="rId2"/>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For meg er det viktig at troen henger sammen med det livet jeg lever. </a:t>
            </a:r>
            <a:r>
              <a:rPr kumimoji="0" lang="nb-NO" altLang="nb-NO" sz="20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Det er lett å gi avkall på materielle goder, det betyr ikke så mye for meg. </a:t>
            </a: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Jeg setter ofte andres behov foran mine egne, og er villig til å ofre både av tid og ressurser for andre som trenger det. Nytelse er ikke så høyt på min prioriteringsliste. Det å følge Jesus, handler ikke om å bli mest mulig lik denne verden, men våge å sette ut i eget liv det jeg ser hos Jesus.</a:t>
            </a:r>
            <a:endParaRPr kumimoji="0" lang="nn-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endParaRPr>
          </a:p>
        </p:txBody>
      </p:sp>
      <p:pic>
        <p:nvPicPr>
          <p:cNvPr id="5" name="Bilde 14" descr="Et bilde som inneholder plante&#10;&#10;Automatisk generert beskrivelse">
            <a:extLst>
              <a:ext uri="{FF2B5EF4-FFF2-40B4-BE49-F238E27FC236}">
                <a16:creationId xmlns:a16="http://schemas.microsoft.com/office/drawing/2014/main" id="{3145B649-B440-471F-B15D-FD91BD6E78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88288" y="3668607"/>
            <a:ext cx="3456384" cy="300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6" descr="Et bilde som inneholder gress, utendørs, person, mann&#10;&#10;Automatisk generert beskrivelse">
            <a:extLst>
              <a:ext uri="{FF2B5EF4-FFF2-40B4-BE49-F238E27FC236}">
                <a16:creationId xmlns:a16="http://schemas.microsoft.com/office/drawing/2014/main" id="{F1C7BFCA-0133-4B09-ADB0-0250B5BD4B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3988" y="216024"/>
            <a:ext cx="3212976" cy="32129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9450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DA50EDD8-40DC-49BD-992B-3B8EF790415F}"/>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4407" y="1782588"/>
            <a:ext cx="508793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C1DA2ABB-1CB7-4AAB-A9A2-52E805B66399}"/>
              </a:ext>
            </a:extLst>
          </p:cNvPr>
          <p:cNvSpPr>
            <a:spLocks noChangeArrowheads="1" noChangeShapeType="1" noTextEdit="1"/>
          </p:cNvSpPr>
          <p:nvPr/>
        </p:nvSpPr>
        <p:spPr bwMode="auto">
          <a:xfrm>
            <a:off x="6295417" y="1988840"/>
            <a:ext cx="936625" cy="144463"/>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800" b="0" i="0" u="none" strike="noStrike" kern="10" cap="none" spc="0" normalizeH="0" baseline="0" noProof="0" dirty="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VERDEN</a:t>
            </a:r>
          </a:p>
        </p:txBody>
      </p:sp>
      <p:sp>
        <p:nvSpPr>
          <p:cNvPr id="4" name="WordArt 8">
            <a:extLst>
              <a:ext uri="{FF2B5EF4-FFF2-40B4-BE49-F238E27FC236}">
                <a16:creationId xmlns:a16="http://schemas.microsoft.com/office/drawing/2014/main" id="{ED038526-13D8-4F98-B03A-E06D55630933}"/>
              </a:ext>
            </a:extLst>
          </p:cNvPr>
          <p:cNvSpPr>
            <a:spLocks noChangeArrowheads="1" noChangeShapeType="1" noTextEdit="1"/>
          </p:cNvSpPr>
          <p:nvPr/>
        </p:nvSpPr>
        <p:spPr bwMode="auto">
          <a:xfrm rot="14400000">
            <a:off x="4325789" y="5228257"/>
            <a:ext cx="855662"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dirty="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ÅNDEN</a:t>
            </a:r>
          </a:p>
        </p:txBody>
      </p:sp>
      <p:sp>
        <p:nvSpPr>
          <p:cNvPr id="5" name="WordArt 9">
            <a:extLst>
              <a:ext uri="{FF2B5EF4-FFF2-40B4-BE49-F238E27FC236}">
                <a16:creationId xmlns:a16="http://schemas.microsoft.com/office/drawing/2014/main" id="{D12E37CF-CC59-450E-9FF5-09959F502D2E}"/>
              </a:ext>
            </a:extLst>
          </p:cNvPr>
          <p:cNvSpPr>
            <a:spLocks noChangeArrowheads="1" noChangeShapeType="1" noTextEdit="1"/>
          </p:cNvSpPr>
          <p:nvPr/>
        </p:nvSpPr>
        <p:spPr bwMode="auto">
          <a:xfrm rot="7200000">
            <a:off x="8096436" y="5291757"/>
            <a:ext cx="855662"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200" b="0" i="0" u="none" strike="noStrike" kern="10" cap="none" spc="0" normalizeH="0" baseline="0" noProof="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ORDET</a:t>
            </a:r>
          </a:p>
        </p:txBody>
      </p:sp>
      <p:sp>
        <p:nvSpPr>
          <p:cNvPr id="6" name="WordArt 10">
            <a:extLst>
              <a:ext uri="{FF2B5EF4-FFF2-40B4-BE49-F238E27FC236}">
                <a16:creationId xmlns:a16="http://schemas.microsoft.com/office/drawing/2014/main" id="{A5B68A09-C2BC-4DA9-B6FD-E283A3F1C80C}"/>
              </a:ext>
            </a:extLst>
          </p:cNvPr>
          <p:cNvSpPr>
            <a:spLocks noChangeArrowheads="1" noChangeShapeType="1" noTextEdit="1"/>
          </p:cNvSpPr>
          <p:nvPr/>
        </p:nvSpPr>
        <p:spPr bwMode="auto">
          <a:xfrm rot="5400000">
            <a:off x="6223979" y="5059188"/>
            <a:ext cx="969963"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Asketisk</a:t>
            </a:r>
          </a:p>
        </p:txBody>
      </p:sp>
      <p:sp>
        <p:nvSpPr>
          <p:cNvPr id="7" name="WordArt 11">
            <a:extLst>
              <a:ext uri="{FF2B5EF4-FFF2-40B4-BE49-F238E27FC236}">
                <a16:creationId xmlns:a16="http://schemas.microsoft.com/office/drawing/2014/main" id="{02A27375-C7A1-42E2-B2F1-CECA1CD10C77}"/>
              </a:ext>
            </a:extLst>
          </p:cNvPr>
          <p:cNvSpPr>
            <a:spLocks noChangeArrowheads="1" noChangeShapeType="1" noTextEdit="1"/>
          </p:cNvSpPr>
          <p:nvPr/>
        </p:nvSpPr>
        <p:spPr bwMode="auto">
          <a:xfrm rot="19800000">
            <a:off x="7103454" y="3497088"/>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Læremotivert</a:t>
            </a:r>
          </a:p>
        </p:txBody>
      </p:sp>
      <p:sp>
        <p:nvSpPr>
          <p:cNvPr id="8" name="WordArt 12">
            <a:extLst>
              <a:ext uri="{FF2B5EF4-FFF2-40B4-BE49-F238E27FC236}">
                <a16:creationId xmlns:a16="http://schemas.microsoft.com/office/drawing/2014/main" id="{4CEC8F19-5F7B-4861-9E7D-DEC0318DFAF0}"/>
              </a:ext>
            </a:extLst>
          </p:cNvPr>
          <p:cNvSpPr>
            <a:spLocks noChangeArrowheads="1" noChangeShapeType="1" noTextEdit="1"/>
          </p:cNvSpPr>
          <p:nvPr/>
        </p:nvSpPr>
        <p:spPr bwMode="auto">
          <a:xfrm rot="600000">
            <a:off x="7205054" y="4351163"/>
            <a:ext cx="144145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Bibelmotivert</a:t>
            </a:r>
          </a:p>
        </p:txBody>
      </p:sp>
      <p:sp>
        <p:nvSpPr>
          <p:cNvPr id="9" name="WordArt 13">
            <a:extLst>
              <a:ext uri="{FF2B5EF4-FFF2-40B4-BE49-F238E27FC236}">
                <a16:creationId xmlns:a16="http://schemas.microsoft.com/office/drawing/2014/main" id="{86D81E68-75D7-475A-8282-B22097573E78}"/>
              </a:ext>
            </a:extLst>
          </p:cNvPr>
          <p:cNvSpPr>
            <a:spLocks noChangeArrowheads="1" noChangeShapeType="1" noTextEdit="1"/>
          </p:cNvSpPr>
          <p:nvPr/>
        </p:nvSpPr>
        <p:spPr bwMode="auto">
          <a:xfrm rot="3000000">
            <a:off x="6849454" y="4875039"/>
            <a:ext cx="9350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Delende</a:t>
            </a:r>
          </a:p>
        </p:txBody>
      </p:sp>
      <p:sp>
        <p:nvSpPr>
          <p:cNvPr id="10" name="WordArt 14">
            <a:extLst>
              <a:ext uri="{FF2B5EF4-FFF2-40B4-BE49-F238E27FC236}">
                <a16:creationId xmlns:a16="http://schemas.microsoft.com/office/drawing/2014/main" id="{12B239AC-8D57-42A7-BCE6-333DFB83FBDE}"/>
              </a:ext>
            </a:extLst>
          </p:cNvPr>
          <p:cNvSpPr>
            <a:spLocks noChangeArrowheads="1" noChangeShapeType="1" noTextEdit="1"/>
          </p:cNvSpPr>
          <p:nvPr/>
        </p:nvSpPr>
        <p:spPr bwMode="auto">
          <a:xfrm rot="7800000">
            <a:off x="5259573" y="5032994"/>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Entusiastisk</a:t>
            </a:r>
          </a:p>
        </p:txBody>
      </p:sp>
      <p:sp>
        <p:nvSpPr>
          <p:cNvPr id="11" name="WordArt 15">
            <a:extLst>
              <a:ext uri="{FF2B5EF4-FFF2-40B4-BE49-F238E27FC236}">
                <a16:creationId xmlns:a16="http://schemas.microsoft.com/office/drawing/2014/main" id="{3EFE0B17-1FDE-4F15-9D61-192D08E2858C}"/>
              </a:ext>
            </a:extLst>
          </p:cNvPr>
          <p:cNvSpPr>
            <a:spLocks noChangeArrowheads="1" noChangeShapeType="1" noTextEdit="1"/>
          </p:cNvSpPr>
          <p:nvPr/>
        </p:nvSpPr>
        <p:spPr bwMode="auto">
          <a:xfrm rot="10200000">
            <a:off x="5347679" y="4263851"/>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Mystisk</a:t>
            </a:r>
          </a:p>
        </p:txBody>
      </p:sp>
      <p:sp>
        <p:nvSpPr>
          <p:cNvPr id="12" name="WordArt 16">
            <a:extLst>
              <a:ext uri="{FF2B5EF4-FFF2-40B4-BE49-F238E27FC236}">
                <a16:creationId xmlns:a16="http://schemas.microsoft.com/office/drawing/2014/main" id="{334F20A9-66A8-4DB3-A0CB-4AC6613870B8}"/>
              </a:ext>
            </a:extLst>
          </p:cNvPr>
          <p:cNvSpPr>
            <a:spLocks noChangeArrowheads="1" noChangeShapeType="1" noTextEdit="1"/>
          </p:cNvSpPr>
          <p:nvPr/>
        </p:nvSpPr>
        <p:spPr bwMode="auto">
          <a:xfrm rot="12600000">
            <a:off x="5314342" y="3557413"/>
            <a:ext cx="1008062"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Symbolsk</a:t>
            </a:r>
          </a:p>
        </p:txBody>
      </p:sp>
      <p:sp>
        <p:nvSpPr>
          <p:cNvPr id="13" name="WordArt 17">
            <a:extLst>
              <a:ext uri="{FF2B5EF4-FFF2-40B4-BE49-F238E27FC236}">
                <a16:creationId xmlns:a16="http://schemas.microsoft.com/office/drawing/2014/main" id="{FA8801E7-31C5-43E9-B7ED-7E3FC8DF8DF3}"/>
              </a:ext>
            </a:extLst>
          </p:cNvPr>
          <p:cNvSpPr>
            <a:spLocks noChangeArrowheads="1" noChangeShapeType="1" noTextEdit="1"/>
          </p:cNvSpPr>
          <p:nvPr/>
        </p:nvSpPr>
        <p:spPr bwMode="auto">
          <a:xfrm rot="15000000">
            <a:off x="5827104" y="3114501"/>
            <a:ext cx="9858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Sensorisk</a:t>
            </a:r>
          </a:p>
        </p:txBody>
      </p:sp>
      <p:sp>
        <p:nvSpPr>
          <p:cNvPr id="14" name="WordArt 18">
            <a:extLst>
              <a:ext uri="{FF2B5EF4-FFF2-40B4-BE49-F238E27FC236}">
                <a16:creationId xmlns:a16="http://schemas.microsoft.com/office/drawing/2014/main" id="{C7416370-2BB1-4DEF-B697-2530D1D95AA5}"/>
              </a:ext>
            </a:extLst>
          </p:cNvPr>
          <p:cNvSpPr>
            <a:spLocks noChangeArrowheads="1" noChangeShapeType="1" noTextEdit="1"/>
          </p:cNvSpPr>
          <p:nvPr/>
        </p:nvSpPr>
        <p:spPr bwMode="auto">
          <a:xfrm rot="17400000">
            <a:off x="6599423" y="3116882"/>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Rasjonell</a:t>
            </a:r>
          </a:p>
        </p:txBody>
      </p:sp>
      <p:sp>
        <p:nvSpPr>
          <p:cNvPr id="18" name="Tittel 1">
            <a:extLst>
              <a:ext uri="{FF2B5EF4-FFF2-40B4-BE49-F238E27FC236}">
                <a16:creationId xmlns:a16="http://schemas.microsoft.com/office/drawing/2014/main" id="{95920CDF-515C-4FCC-B22E-9CA2F0FE2791}"/>
              </a:ext>
            </a:extLst>
          </p:cNvPr>
          <p:cNvSpPr txBox="1">
            <a:spLocks/>
          </p:cNvSpPr>
          <p:nvPr/>
        </p:nvSpPr>
        <p:spPr bwMode="auto">
          <a:xfrm>
            <a:off x="2647156" y="172124"/>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120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n-cs"/>
              </a:rPr>
              <a:t>Vi lytter og snakker til Gud</a:t>
            </a:r>
          </a:p>
        </p:txBody>
      </p:sp>
      <p:sp>
        <p:nvSpPr>
          <p:cNvPr id="19" name="TekstSylinder 18">
            <a:extLst>
              <a:ext uri="{FF2B5EF4-FFF2-40B4-BE49-F238E27FC236}">
                <a16:creationId xmlns:a16="http://schemas.microsoft.com/office/drawing/2014/main" id="{3A9489BD-A0CD-403F-9C54-45C1AED60BE5}"/>
              </a:ext>
            </a:extLst>
          </p:cNvPr>
          <p:cNvSpPr txBox="1"/>
          <p:nvPr/>
        </p:nvSpPr>
        <p:spPr>
          <a:xfrm>
            <a:off x="4611216" y="1164302"/>
            <a:ext cx="419358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- 3 farger og 9 trosspråk</a:t>
            </a:r>
          </a:p>
        </p:txBody>
      </p:sp>
    </p:spTree>
    <p:extLst>
      <p:ext uri="{BB962C8B-B14F-4D97-AF65-F5344CB8AC3E}">
        <p14:creationId xmlns:p14="http://schemas.microsoft.com/office/powerpoint/2010/main" val="72495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98DFC35-F926-4B99-92E2-233CEF12EB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9856" y="3068960"/>
            <a:ext cx="2800312" cy="504056"/>
          </a:xfrm>
          <a:prstGeom prst="rect">
            <a:avLst/>
          </a:prstGeom>
        </p:spPr>
      </p:pic>
    </p:spTree>
    <p:extLst>
      <p:ext uri="{BB962C8B-B14F-4D97-AF65-F5344CB8AC3E}">
        <p14:creationId xmlns:p14="http://schemas.microsoft.com/office/powerpoint/2010/main" val="403371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e 5" descr="Et bilde som inneholder kaffe, innendørs, kopp&#10;&#10;Automatisk generert beskrivelse">
            <a:extLst>
              <a:ext uri="{FF2B5EF4-FFF2-40B4-BE49-F238E27FC236}">
                <a16:creationId xmlns:a16="http://schemas.microsoft.com/office/drawing/2014/main" id="{659EA7D9-FDFA-479D-A8CA-9F345D789E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80" y="-459432"/>
            <a:ext cx="12216680" cy="7344816"/>
          </a:xfrm>
          <a:prstGeom prst="rect">
            <a:avLst/>
          </a:prstGeom>
        </p:spPr>
      </p:pic>
    </p:spTree>
    <p:extLst>
      <p:ext uri="{BB962C8B-B14F-4D97-AF65-F5344CB8AC3E}">
        <p14:creationId xmlns:p14="http://schemas.microsoft.com/office/powerpoint/2010/main" val="1058183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6254" y="404664"/>
            <a:ext cx="5780950" cy="6794948"/>
          </a:xfrm>
          <a:prstGeom prst="rect">
            <a:avLst/>
          </a:prstGeom>
        </p:spPr>
      </p:pic>
    </p:spTree>
    <p:extLst>
      <p:ext uri="{BB962C8B-B14F-4D97-AF65-F5344CB8AC3E}">
        <p14:creationId xmlns:p14="http://schemas.microsoft.com/office/powerpoint/2010/main" val="55960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8142075">
            <a:off x="10279349" y="500660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8507" y="450476"/>
            <a:ext cx="2780574" cy="3268296"/>
          </a:xfrm>
          <a:prstGeom prst="rect">
            <a:avLst/>
          </a:prstGeom>
        </p:spPr>
      </p:pic>
      <p:sp>
        <p:nvSpPr>
          <p:cNvPr id="8" name="Plassholder for innhold 15">
            <a:extLst>
              <a:ext uri="{FF2B5EF4-FFF2-40B4-BE49-F238E27FC236}">
                <a16:creationId xmlns:a16="http://schemas.microsoft.com/office/drawing/2014/main" id="{85CBAAA1-F0BC-4E79-966C-CCBBCCC215F7}"/>
              </a:ext>
            </a:extLst>
          </p:cNvPr>
          <p:cNvSpPr txBox="1">
            <a:spLocks noChangeArrowheads="1"/>
          </p:cNvSpPr>
          <p:nvPr/>
        </p:nvSpPr>
        <p:spPr bwMode="auto">
          <a:xfrm>
            <a:off x="1501483" y="2060848"/>
            <a:ext cx="6780436" cy="452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Grensespråk mellom blått og grønt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Å uttrykke inkarnasjonen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Gud har kommet til oss og blitt menneske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Priser Gud med mer enn ord (det fysiske)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Fokus på sakramenter, liturgi, symboler, ikoner, rammer/rytmer/tradisjon m.m.</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Det fysiske og visuelle hjelper til å erfare den åndelig sannheten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Joh. 1,14</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303347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8142075">
            <a:off x="10279349" y="500660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8507" y="450476"/>
            <a:ext cx="2780574" cy="3268296"/>
          </a:xfrm>
          <a:prstGeom prst="rect">
            <a:avLst/>
          </a:prstGeom>
        </p:spPr>
      </p:pic>
      <p:sp>
        <p:nvSpPr>
          <p:cNvPr id="8" name="Plassholder for innhold 15">
            <a:extLst>
              <a:ext uri="{FF2B5EF4-FFF2-40B4-BE49-F238E27FC236}">
                <a16:creationId xmlns:a16="http://schemas.microsoft.com/office/drawing/2014/main" id="{85CBAAA1-F0BC-4E79-966C-CCBBCCC215F7}"/>
              </a:ext>
            </a:extLst>
          </p:cNvPr>
          <p:cNvSpPr txBox="1">
            <a:spLocks noChangeArrowheads="1"/>
          </p:cNvSpPr>
          <p:nvPr/>
        </p:nvSpPr>
        <p:spPr bwMode="auto">
          <a:xfrm>
            <a:off x="1756644" y="2602896"/>
            <a:ext cx="54006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«Og Ordet ble menneske og tok bolig iblant oss, og vi så hans herlighet, en herlighet som den enbårne Sønn har fra sin Far, full av nåde og sannhet.»</a:t>
            </a:r>
            <a:endPar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Joh. 1,14</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5353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8142075">
            <a:off x="10279349" y="500660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8507" y="450476"/>
            <a:ext cx="2780574" cy="3268296"/>
          </a:xfrm>
          <a:prstGeom prst="rect">
            <a:avLst/>
          </a:prstGeom>
        </p:spPr>
      </p:pic>
      <p:sp>
        <p:nvSpPr>
          <p:cNvPr id="9" name="Plassholder for innhold 15">
            <a:extLst>
              <a:ext uri="{FF2B5EF4-FFF2-40B4-BE49-F238E27FC236}">
                <a16:creationId xmlns:a16="http://schemas.microsoft.com/office/drawing/2014/main" id="{3ADBBAA7-DC98-43D4-AE4E-5CE75CA7F5D3}"/>
              </a:ext>
            </a:extLst>
          </p:cNvPr>
          <p:cNvSpPr txBox="1">
            <a:spLocks noChangeArrowheads="1"/>
          </p:cNvSpPr>
          <p:nvPr/>
        </p:nvSpPr>
        <p:spPr bwMode="auto">
          <a:xfrm>
            <a:off x="1523350" y="1947085"/>
            <a:ext cx="6928643" cy="5111824"/>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Fysiske og konkrete ting som vann, vin og olje      kan brukes som en bro/dør til åndelige skatter</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Fellesskapet gir troen næring og hvile i kraft av felles rytme, ritualer og tradisjoner (kan også inkl. fellesskap med de som har gått foran)</a:t>
            </a: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Kan utvikle et magisk syn på ritual og sakrament</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Ritualene kan miste mening (praksis uten innhold)</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Kan glemme behovene til kirkefremmede</a:t>
            </a:r>
          </a:p>
          <a:p>
            <a:pPr marL="0" marR="0" lvl="0" indent="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310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innhold 15">
            <a:extLst>
              <a:ext uri="{FF2B5EF4-FFF2-40B4-BE49-F238E27FC236}">
                <a16:creationId xmlns:a16="http://schemas.microsoft.com/office/drawing/2014/main" id="{9A2C212B-211C-49B0-AFF1-F575E56AB8D2}"/>
              </a:ext>
            </a:extLst>
          </p:cNvPr>
          <p:cNvSpPr txBox="1">
            <a:spLocks noChangeArrowheads="1"/>
          </p:cNvSpPr>
          <p:nvPr/>
        </p:nvSpPr>
        <p:spPr bwMode="auto">
          <a:xfrm>
            <a:off x="1631504" y="614388"/>
            <a:ext cx="6840760" cy="6126980"/>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32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Frode Magnar Andersen</a:t>
            </a:r>
          </a:p>
          <a:p>
            <a:pPr marL="0" marR="0" lvl="0" indent="0" algn="ctr" defTabSz="914400" rtl="0" eaLnBrk="0" fontAlgn="base" latinLnBrk="0" hangingPunct="0">
              <a:lnSpc>
                <a:spcPct val="100000"/>
              </a:lnSpc>
              <a:spcBef>
                <a:spcPts val="0"/>
              </a:spcBef>
              <a:spcAft>
                <a:spcPts val="1200"/>
              </a:spcAft>
              <a:buClrTx/>
              <a:buSzTx/>
              <a:buFontTx/>
              <a:buNone/>
              <a:tabLst/>
              <a:defRPr/>
            </a:pPr>
            <a:r>
              <a:rPr kumimoji="0" lang="nb-NO" altLang="nb-NO" sz="2400" b="0" i="1"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 En symbolsk erfaring</a:t>
            </a:r>
          </a:p>
          <a:p>
            <a:pPr marL="354013" marR="0" lvl="0" indent="-354013" algn="l" defTabSz="914400" rtl="0" eaLnBrk="0" fontAlgn="base" latinLnBrk="0" hangingPunct="0">
              <a:lnSpc>
                <a:spcPct val="100000"/>
              </a:lnSpc>
              <a:spcBef>
                <a:spcPts val="900"/>
              </a:spcBef>
              <a:spcAft>
                <a:spcPct val="0"/>
              </a:spcAft>
              <a:buClrTx/>
              <a:buSzPct val="90000"/>
              <a:buFontTx/>
              <a:buBlip>
                <a:blip r:embed="rId3"/>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Tilhører Den norske kirke.</a:t>
            </a:r>
          </a:p>
          <a:p>
            <a:pPr marL="354013" marR="0" lvl="0" indent="-354013" algn="l" defTabSz="914400" rtl="0" eaLnBrk="0" fontAlgn="base" latinLnBrk="0" hangingPunct="0">
              <a:lnSpc>
                <a:spcPct val="100000"/>
              </a:lnSpc>
              <a:spcBef>
                <a:spcPts val="900"/>
              </a:spcBef>
              <a:spcAft>
                <a:spcPct val="0"/>
              </a:spcAft>
              <a:buClrTx/>
              <a:buSzPct val="90000"/>
              <a:buFontTx/>
              <a:buBlip>
                <a:blip r:embed="rId3"/>
              </a:buBlip>
              <a:tabLst/>
              <a:defRPr/>
            </a:pPr>
            <a:r>
              <a:rPr kumimoji="0" lang="nb-NO" altLang="nb-NO" sz="20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Det symbolske trosspråket er mitt hvilested og kilde til tro, ikke minst når livet er krevende, vondt eller slitsomt. </a:t>
            </a:r>
          </a:p>
          <a:p>
            <a:pPr marL="354013" marR="0" lvl="0" indent="-354013" algn="l" defTabSz="914400" rtl="0" eaLnBrk="0" fontAlgn="base" latinLnBrk="0" hangingPunct="0">
              <a:lnSpc>
                <a:spcPct val="100000"/>
              </a:lnSpc>
              <a:spcBef>
                <a:spcPts val="900"/>
              </a:spcBef>
              <a:spcAft>
                <a:spcPct val="0"/>
              </a:spcAft>
              <a:buClrTx/>
              <a:buSzPct val="90000"/>
              <a:buFontTx/>
              <a:buBlip>
                <a:blip r:embed="rId3"/>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Gudstjenesten er og blir et viktig sted for mitt trosliv. Gjennom de faste leddene som gjentas søndag etter søndag, gjennom de skrevne bønnene finner jeg hvile og ro til å tro.</a:t>
            </a:r>
          </a:p>
          <a:p>
            <a:pPr marL="354013" marR="0" lvl="0" indent="-354013" algn="l" defTabSz="914400" rtl="0" eaLnBrk="0" fontAlgn="base" latinLnBrk="0" hangingPunct="0">
              <a:lnSpc>
                <a:spcPct val="100000"/>
              </a:lnSpc>
              <a:spcBef>
                <a:spcPts val="900"/>
              </a:spcBef>
              <a:spcAft>
                <a:spcPct val="0"/>
              </a:spcAft>
              <a:buClrTx/>
              <a:buSzPct val="90000"/>
              <a:buFontTx/>
              <a:buBlip>
                <a:blip r:embed="rId3"/>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I dåpen og nattverden, gjennom noe som er konkret som vann, brød og vin, åpen en dør for meg mot det åndelige og alt det som har med Gud å gjøre.</a:t>
            </a:r>
          </a:p>
          <a:p>
            <a:pPr marL="354013" marR="0" lvl="0" indent="-354013" algn="l" defTabSz="914400" rtl="0" eaLnBrk="0" fontAlgn="base" latinLnBrk="0" hangingPunct="0">
              <a:lnSpc>
                <a:spcPct val="100000"/>
              </a:lnSpc>
              <a:spcBef>
                <a:spcPts val="900"/>
              </a:spcBef>
              <a:spcAft>
                <a:spcPct val="0"/>
              </a:spcAft>
              <a:buClrTx/>
              <a:buSzPct val="90000"/>
              <a:buFontTx/>
              <a:buBlip>
                <a:blip r:embed="rId3"/>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Det konkrete, som bilder på det åndelig, blir for meg holdepunkter for tro (i sterkere grad enn ord).</a:t>
            </a:r>
          </a:p>
          <a:p>
            <a:pPr marL="354013" marR="0" lvl="0" indent="-354013" algn="l" defTabSz="914400" rtl="0" eaLnBrk="0" fontAlgn="base" latinLnBrk="0" hangingPunct="0">
              <a:lnSpc>
                <a:spcPct val="100000"/>
              </a:lnSpc>
              <a:spcBef>
                <a:spcPts val="900"/>
              </a:spcBef>
              <a:spcAft>
                <a:spcPct val="0"/>
              </a:spcAft>
              <a:buClrTx/>
              <a:buSzPct val="90000"/>
              <a:buFontTx/>
              <a:buBlip>
                <a:blip r:embed="rId3"/>
              </a:buBlip>
              <a:tabLst/>
              <a:defRPr/>
            </a:pPr>
            <a:r>
              <a:rPr kumimoji="0" lang="nb-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Gjennom andre mennesker og andre trosspråk blir Gud større og mer hel, når vi deler tro og liv sammen.</a:t>
            </a:r>
            <a:endParaRPr kumimoji="0" lang="nn-NO" altLang="nb-NO" sz="2000" b="0"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endParaRPr>
          </a:p>
        </p:txBody>
      </p:sp>
      <p:pic>
        <p:nvPicPr>
          <p:cNvPr id="6" name="Bilde 5">
            <a:extLst>
              <a:ext uri="{FF2B5EF4-FFF2-40B4-BE49-F238E27FC236}">
                <a16:creationId xmlns:a16="http://schemas.microsoft.com/office/drawing/2014/main" id="{86EFA177-78D6-4FE7-8492-1A10FA04A1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0009" y="3444299"/>
            <a:ext cx="2780574" cy="3268296"/>
          </a:xfrm>
          <a:prstGeom prst="rect">
            <a:avLst/>
          </a:prstGeom>
        </p:spPr>
      </p:pic>
      <p:pic>
        <p:nvPicPr>
          <p:cNvPr id="3" name="Bilde 2" descr="Et bilde som inneholder person, vegg, innendørs, eldre&#10;&#10;Automatisk generert beskrivelse">
            <a:extLst>
              <a:ext uri="{FF2B5EF4-FFF2-40B4-BE49-F238E27FC236}">
                <a16:creationId xmlns:a16="http://schemas.microsoft.com/office/drawing/2014/main" id="{5D34CC9A-241A-42A8-99DC-15AAE754C217}"/>
              </a:ext>
            </a:extLst>
          </p:cNvPr>
          <p:cNvPicPr>
            <a:picLocks/>
          </p:cNvPicPr>
          <p:nvPr/>
        </p:nvPicPr>
        <p:blipFill>
          <a:blip r:embed="rId5">
            <a:extLst>
              <a:ext uri="{28A0092B-C50C-407E-A947-70E740481C1C}">
                <a14:useLocalDpi xmlns:a14="http://schemas.microsoft.com/office/drawing/2010/main"/>
              </a:ext>
            </a:extLst>
          </a:blip>
          <a:stretch>
            <a:fillRect/>
          </a:stretch>
        </p:blipFill>
        <p:spPr>
          <a:xfrm flipH="1">
            <a:off x="8750146" y="186596"/>
            <a:ext cx="3240000" cy="324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531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tekst, innendørs&#10;&#10;Automatisk generert beskrivelse">
            <a:extLst>
              <a:ext uri="{FF2B5EF4-FFF2-40B4-BE49-F238E27FC236}">
                <a16:creationId xmlns:a16="http://schemas.microsoft.com/office/drawing/2014/main" id="{3B036AA7-368D-4A02-9429-71B3174C1D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89"/>
            <a:ext cx="12191999" cy="6862189"/>
          </a:xfrm>
          <a:prstGeom prst="rect">
            <a:avLst/>
          </a:prstGeom>
        </p:spPr>
      </p:pic>
    </p:spTree>
    <p:extLst>
      <p:ext uri="{BB962C8B-B14F-4D97-AF65-F5344CB8AC3E}">
        <p14:creationId xmlns:p14="http://schemas.microsoft.com/office/powerpoint/2010/main" val="2721667589"/>
      </p:ext>
    </p:extLst>
  </p:cSld>
  <p:clrMapOvr>
    <a:masterClrMapping/>
  </p:clrMapOvr>
</p:sld>
</file>

<file path=ppt/theme/theme1.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15402</TotalTime>
  <Words>2103</Words>
  <Application>Microsoft Office PowerPoint</Application>
  <PresentationFormat>Widescreen</PresentationFormat>
  <Paragraphs>216</Paragraphs>
  <Slides>22</Slides>
  <Notes>17</Notes>
  <HiddenSlides>3</HiddenSlides>
  <MMClips>0</MMClips>
  <ScaleCrop>false</ScaleCrop>
  <HeadingPairs>
    <vt:vector size="6" baseType="variant">
      <vt:variant>
        <vt:lpstr>Brukte skrifter</vt:lpstr>
      </vt:variant>
      <vt:variant>
        <vt:i4>3</vt:i4>
      </vt:variant>
      <vt:variant>
        <vt:lpstr>Tema</vt:lpstr>
      </vt:variant>
      <vt:variant>
        <vt:i4>4</vt:i4>
      </vt:variant>
      <vt:variant>
        <vt:lpstr>Lysbildetitler</vt:lpstr>
      </vt:variant>
      <vt:variant>
        <vt:i4>22</vt:i4>
      </vt:variant>
    </vt:vector>
  </HeadingPairs>
  <TitlesOfParts>
    <vt:vector size="29" baseType="lpstr">
      <vt:lpstr>Arial</vt:lpstr>
      <vt:lpstr>Calibri</vt:lpstr>
      <vt:lpstr>Trebuchet MS</vt:lpstr>
      <vt:lpstr>1_Standard utforming</vt:lpstr>
      <vt:lpstr>2_Standard utforming</vt:lpstr>
      <vt:lpstr>3_Standard utforming</vt:lpstr>
      <vt:lpstr>4_Standard utforming</vt:lpstr>
      <vt:lpstr>PowerPoint-presentasjon</vt:lpstr>
      <vt:lpstr>PowerPoint-presentasjon</vt:lpstr>
      <vt:lpstr>PowerPoint-presentasjon</vt:lpstr>
      <vt:lpstr>Symbolsk</vt:lpstr>
      <vt:lpstr>Symbolsk</vt:lpstr>
      <vt:lpstr>Symbolsk</vt:lpstr>
      <vt:lpstr>Symbolsk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Asketisk</vt:lpstr>
      <vt:lpstr>Asketisk</vt:lpstr>
      <vt:lpstr>Asketisk</vt:lpstr>
      <vt:lpstr>Asketisk</vt:lpstr>
      <vt:lpstr>PowerPoint-presentasjon</vt:lpstr>
      <vt:lpstr>PowerPoint-presentasjon</vt:lpstr>
      <vt:lpstr>PowerPoint-presentasjon</vt:lpstr>
    </vt:vector>
  </TitlesOfParts>
  <Company>Molde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Kjetil Sigerseth</dc:creator>
  <cp:lastModifiedBy>Kjetil Sigerseth</cp:lastModifiedBy>
  <cp:revision>370</cp:revision>
  <cp:lastPrinted>2021-03-19T15:15:29Z</cp:lastPrinted>
  <dcterms:created xsi:type="dcterms:W3CDTF">2021-02-02T18:33:20Z</dcterms:created>
  <dcterms:modified xsi:type="dcterms:W3CDTF">2023-03-24T13:56:11Z</dcterms:modified>
</cp:coreProperties>
</file>