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3.JPG" ContentType="image/jpeg"/>
  <Override PartName="/ppt/media/image14.JPG" ContentType="image/jpe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  <p:sldMasterId id="2147483685" r:id="rId2"/>
    <p:sldMasterId id="2147483697" r:id="rId3"/>
  </p:sldMasterIdLst>
  <p:notesMasterIdLst>
    <p:notesMasterId r:id="rId32"/>
  </p:notesMasterIdLst>
  <p:sldIdLst>
    <p:sldId id="496" r:id="rId4"/>
    <p:sldId id="318" r:id="rId5"/>
    <p:sldId id="938" r:id="rId6"/>
    <p:sldId id="940" r:id="rId7"/>
    <p:sldId id="941" r:id="rId8"/>
    <p:sldId id="644" r:id="rId9"/>
    <p:sldId id="945" r:id="rId10"/>
    <p:sldId id="946" r:id="rId11"/>
    <p:sldId id="391" r:id="rId12"/>
    <p:sldId id="926" r:id="rId13"/>
    <p:sldId id="948" r:id="rId14"/>
    <p:sldId id="949" r:id="rId15"/>
    <p:sldId id="955" r:id="rId16"/>
    <p:sldId id="950" r:id="rId17"/>
    <p:sldId id="951" r:id="rId18"/>
    <p:sldId id="953" r:id="rId19"/>
    <p:sldId id="954" r:id="rId20"/>
    <p:sldId id="952" r:id="rId21"/>
    <p:sldId id="932" r:id="rId22"/>
    <p:sldId id="275" r:id="rId23"/>
    <p:sldId id="956" r:id="rId24"/>
    <p:sldId id="957" r:id="rId25"/>
    <p:sldId id="958" r:id="rId26"/>
    <p:sldId id="959" r:id="rId27"/>
    <p:sldId id="960" r:id="rId28"/>
    <p:sldId id="927" r:id="rId29"/>
    <p:sldId id="961" r:id="rId30"/>
    <p:sldId id="645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4" userDrawn="1">
          <p15:clr>
            <a:srgbClr val="A4A3A4"/>
          </p15:clr>
        </p15:guide>
        <p15:guide id="2" orient="horz" pos="68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  <a:srgbClr val="006C00"/>
    <a:srgbClr val="005400"/>
    <a:srgbClr val="004C00"/>
    <a:srgbClr val="003A00"/>
    <a:srgbClr val="006000"/>
    <a:srgbClr val="004800"/>
    <a:srgbClr val="E5481E"/>
    <a:srgbClr val="3761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8689" autoAdjust="0"/>
  </p:normalViewPr>
  <p:slideViewPr>
    <p:cSldViewPr>
      <p:cViewPr varScale="1">
        <p:scale>
          <a:sx n="54" d="100"/>
          <a:sy n="54" d="100"/>
        </p:scale>
        <p:origin x="78" y="138"/>
      </p:cViewPr>
      <p:guideLst>
        <p:guide orient="horz" pos="2384"/>
        <p:guide orient="horz" pos="687"/>
        <p:guide pos="3840"/>
      </p:guideLst>
    </p:cSldViewPr>
  </p:slideViewPr>
  <p:outlineViewPr>
    <p:cViewPr>
      <p:scale>
        <a:sx n="33" d="100"/>
        <a:sy n="33" d="100"/>
      </p:scale>
      <p:origin x="0" y="26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st\Dropbox\NaMu%20Norge\NaMu%20redskap\Skjema%20og%20tester\Analyse%20av%20menighetsunders&#248;kelser\Profiler%20pr%20kirkesamfun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st\Dropbox\NaMu%20Norge\NaMu%20redskap\Skjema%20og%20tester\Analyse%20av%20menighetsunders&#248;kelser\Profiler%20pr%20kirkesamfun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ost\Dropbox\NaMu%20Norge\NaMu%20redskap\Skjema%20og%20tester\Analyse%20av%20menighetsunders&#248;kelser\Profiler%20pr%20kirkesamfun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Sheet1!$C$1020:$J$1020</c:f>
              <c:strCache>
                <c:ptCount val="8"/>
                <c:pt idx="0">
                  <c:v>Utrustende lederskap</c:v>
                </c:pt>
                <c:pt idx="1">
                  <c:v>Nådegavebasert tjeneste</c:v>
                </c:pt>
                <c:pt idx="2">
                  <c:v>Engasjert trosliv</c:v>
                </c:pt>
                <c:pt idx="3">
                  <c:v>Hensiktsmessige strukterer</c:v>
                </c:pt>
                <c:pt idx="4">
                  <c:v>Inspirerende gudstjeneste</c:v>
                </c:pt>
                <c:pt idx="5">
                  <c:v>Livsnære grupper</c:v>
                </c:pt>
                <c:pt idx="6">
                  <c:v>Behovsorientert evangelisering</c:v>
                </c:pt>
                <c:pt idx="7">
                  <c:v>Varme relasjoner</c:v>
                </c:pt>
              </c:strCache>
            </c:strRef>
          </c:cat>
          <c:val>
            <c:numRef>
              <c:f>Sheet1!$C$1018:$J$1018</c:f>
              <c:numCache>
                <c:formatCode>_ * #\ ##0.0_ ;_ * \-#\ ##0.0_ ;_ * "-"??_ ;_ @_ </c:formatCode>
                <c:ptCount val="8"/>
                <c:pt idx="0">
                  <c:v>50.315068493150683</c:v>
                </c:pt>
                <c:pt idx="1">
                  <c:v>57.013698630136986</c:v>
                </c:pt>
                <c:pt idx="2">
                  <c:v>58.780821917808218</c:v>
                </c:pt>
                <c:pt idx="3">
                  <c:v>53.712328767123289</c:v>
                </c:pt>
                <c:pt idx="4">
                  <c:v>47.452054794520549</c:v>
                </c:pt>
                <c:pt idx="5">
                  <c:v>50.041095890410958</c:v>
                </c:pt>
                <c:pt idx="6">
                  <c:v>54.863013698630134</c:v>
                </c:pt>
                <c:pt idx="7">
                  <c:v>53.356164383561641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9F-4BC4-A955-FD4803D8C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7364048"/>
        <c:axId val="1207361136"/>
      </c:barChart>
      <c:catAx>
        <c:axId val="1207364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7361136"/>
        <c:crosses val="autoZero"/>
        <c:auto val="1"/>
        <c:lblAlgn val="ctr"/>
        <c:lblOffset val="100"/>
        <c:noMultiLvlLbl val="0"/>
      </c:catAx>
      <c:valAx>
        <c:axId val="1207361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 * #\ ##0.0_ ;_ * \-#\ ##0.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7364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nb-NO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3FA-4799-8086-86F122F85C95}"/>
              </c:ext>
            </c:extLst>
          </c:dPt>
          <c:dPt>
            <c:idx val="1"/>
            <c:bubble3D val="0"/>
            <c:spPr>
              <a:solidFill>
                <a:schemeClr val="accent6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3FA-4799-8086-86F122F85C95}"/>
              </c:ext>
            </c:extLst>
          </c:dPt>
          <c:dPt>
            <c:idx val="2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3FA-4799-8086-86F122F85C95}"/>
              </c:ext>
            </c:extLst>
          </c:dPt>
          <c:dPt>
            <c:idx val="3"/>
            <c:bubble3D val="0"/>
            <c:spPr>
              <a:solidFill>
                <a:schemeClr val="accent6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3FA-4799-8086-86F122F85C95}"/>
              </c:ext>
            </c:extLst>
          </c:dPt>
          <c:dPt>
            <c:idx val="4"/>
            <c:bubble3D val="0"/>
            <c:spPr>
              <a:solidFill>
                <a:schemeClr val="accent6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3FA-4799-8086-86F122F85C95}"/>
              </c:ext>
            </c:extLst>
          </c:dPt>
          <c:dPt>
            <c:idx val="5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3FA-4799-8086-86F122F85C95}"/>
              </c:ext>
            </c:extLst>
          </c:dPt>
          <c:dPt>
            <c:idx val="6"/>
            <c:bubble3D val="0"/>
            <c:spPr>
              <a:solidFill>
                <a:schemeClr val="accent6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3FA-4799-8086-86F122F85C95}"/>
              </c:ext>
            </c:extLst>
          </c:dPt>
          <c:dPt>
            <c:idx val="7"/>
            <c:bubble3D val="0"/>
            <c:spPr>
              <a:solidFill>
                <a:schemeClr val="accent6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3FA-4799-8086-86F122F85C95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Sheet1!$AW$1021:$BD$1021</c:f>
              <c:strCache>
                <c:ptCount val="8"/>
                <c:pt idx="0">
                  <c:v>UL</c:v>
                </c:pt>
                <c:pt idx="1">
                  <c:v>NT</c:v>
                </c:pt>
                <c:pt idx="2">
                  <c:v>ET</c:v>
                </c:pt>
                <c:pt idx="3">
                  <c:v>HS</c:v>
                </c:pt>
                <c:pt idx="4">
                  <c:v>IG</c:v>
                </c:pt>
                <c:pt idx="5">
                  <c:v>LG</c:v>
                </c:pt>
                <c:pt idx="6">
                  <c:v>BE</c:v>
                </c:pt>
                <c:pt idx="7">
                  <c:v>VR</c:v>
                </c:pt>
              </c:strCache>
            </c:strRef>
          </c:cat>
          <c:val>
            <c:numRef>
              <c:f>Sheet1!$AW$1017:$BD$1017</c:f>
              <c:numCache>
                <c:formatCode>General</c:formatCode>
                <c:ptCount val="8"/>
                <c:pt idx="0">
                  <c:v>5</c:v>
                </c:pt>
                <c:pt idx="1">
                  <c:v>23</c:v>
                </c:pt>
                <c:pt idx="2">
                  <c:v>20</c:v>
                </c:pt>
                <c:pt idx="3">
                  <c:v>8</c:v>
                </c:pt>
                <c:pt idx="4">
                  <c:v>2</c:v>
                </c:pt>
                <c:pt idx="5">
                  <c:v>4</c:v>
                </c:pt>
                <c:pt idx="6">
                  <c:v>7</c:v>
                </c:pt>
                <c:pt idx="7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3FA-4799-8086-86F122F85C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nb-NO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tint val="4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2AB-4DA8-816D-B2BA7233FEC5}"/>
              </c:ext>
            </c:extLst>
          </c:dPt>
          <c:dPt>
            <c:idx val="1"/>
            <c:bubble3D val="0"/>
            <c:spPr>
              <a:solidFill>
                <a:schemeClr val="accent2">
                  <a:tint val="6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AB-4DA8-816D-B2BA7233FEC5}"/>
              </c:ext>
            </c:extLst>
          </c:dPt>
          <c:dPt>
            <c:idx val="2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AB-4DA8-816D-B2BA7233FEC5}"/>
              </c:ext>
            </c:extLst>
          </c:dPt>
          <c:dPt>
            <c:idx val="3"/>
            <c:bubble3D val="0"/>
            <c:spPr>
              <a:solidFill>
                <a:schemeClr val="accent2">
                  <a:tint val="9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AB-4DA8-816D-B2BA7233FEC5}"/>
              </c:ext>
            </c:extLst>
          </c:dPt>
          <c:dPt>
            <c:idx val="4"/>
            <c:bubble3D val="0"/>
            <c:spPr>
              <a:solidFill>
                <a:schemeClr val="accent2">
                  <a:shade val="9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AB-4DA8-816D-B2BA7233FEC5}"/>
              </c:ext>
            </c:extLst>
          </c:dPt>
          <c:dPt>
            <c:idx val="5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2AB-4DA8-816D-B2BA7233FEC5}"/>
              </c:ext>
            </c:extLst>
          </c:dPt>
          <c:dPt>
            <c:idx val="6"/>
            <c:bubble3D val="0"/>
            <c:spPr>
              <a:solidFill>
                <a:schemeClr val="accent2">
                  <a:shade val="6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2AB-4DA8-816D-B2BA7233FEC5}"/>
              </c:ext>
            </c:extLst>
          </c:dPt>
          <c:dPt>
            <c:idx val="7"/>
            <c:bubble3D val="0"/>
            <c:spPr>
              <a:solidFill>
                <a:schemeClr val="accent2">
                  <a:shade val="4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2AB-4DA8-816D-B2BA7233FEC5}"/>
              </c:ext>
            </c:extLst>
          </c:dPt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Sheet1!$AN$1021:$AU$1021</c:f>
              <c:strCache>
                <c:ptCount val="8"/>
                <c:pt idx="0">
                  <c:v>UL</c:v>
                </c:pt>
                <c:pt idx="1">
                  <c:v>NT</c:v>
                </c:pt>
                <c:pt idx="2">
                  <c:v>ET</c:v>
                </c:pt>
                <c:pt idx="3">
                  <c:v>HS</c:v>
                </c:pt>
                <c:pt idx="4">
                  <c:v>IG</c:v>
                </c:pt>
                <c:pt idx="5">
                  <c:v>LG</c:v>
                </c:pt>
                <c:pt idx="6">
                  <c:v>BE</c:v>
                </c:pt>
                <c:pt idx="7">
                  <c:v>VR</c:v>
                </c:pt>
              </c:strCache>
            </c:strRef>
          </c:cat>
          <c:val>
            <c:numRef>
              <c:f>Sheet1!$AN$1017:$AU$1017</c:f>
              <c:numCache>
                <c:formatCode>General</c:formatCode>
                <c:ptCount val="8"/>
                <c:pt idx="0">
                  <c:v>10</c:v>
                </c:pt>
                <c:pt idx="1">
                  <c:v>6</c:v>
                </c:pt>
                <c:pt idx="2">
                  <c:v>2</c:v>
                </c:pt>
                <c:pt idx="3">
                  <c:v>5</c:v>
                </c:pt>
                <c:pt idx="4">
                  <c:v>28</c:v>
                </c:pt>
                <c:pt idx="5">
                  <c:v>20</c:v>
                </c:pt>
                <c:pt idx="6">
                  <c:v>4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2AB-4DA8-816D-B2BA7233FE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cs typeface="Calibri" panose="020F0502020204030204" pitchFamily="34" charset="0"/>
        </a:defRPr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2C2240-9684-5440-915F-929AD831DE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86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C2240-9684-5440-915F-929AD831DE9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485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697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45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488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818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978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Miljømotstand, endringsvegring, uutnyttede</a:t>
            </a:r>
            <a:r>
              <a:rPr lang="nb-NO" baseline="0" dirty="0"/>
              <a:t> ressurser (forløst energi, gaver </a:t>
            </a:r>
            <a:r>
              <a:rPr lang="nb-NO" baseline="0" dirty="0" err="1"/>
              <a:t>m.m</a:t>
            </a:r>
            <a:r>
              <a:rPr lang="nb-NO" baseline="0" dirty="0"/>
              <a:t>), </a:t>
            </a:r>
            <a:r>
              <a:rPr lang="nb-NO" baseline="0" dirty="0" err="1"/>
              <a:t>innadventhet</a:t>
            </a:r>
            <a:r>
              <a:rPr lang="nb-NO" baseline="0" dirty="0"/>
              <a:t>, lite visdom (lite kloke valg), manglende enhet, lite tro, synd, konflikter m.m.</a:t>
            </a:r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8D5BEE-4FA3-4270-AF6B-815A65D53695}" type="slidenum">
              <a:rPr kumimoji="0" lang="nb-NO" altLang="nb-NO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28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85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4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71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876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08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609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98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F1A92-7CF7-4BF4-90E5-B8C637ED5553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464992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1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BF1A92-7CF7-4BF4-90E5-B8C637ED5553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b-NO" altLang="nb-NO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526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705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2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Identifisere sterke og svake sider. Avdekke potensiale og hindringer. </a:t>
            </a:r>
          </a:p>
          <a:p>
            <a:r>
              <a:rPr lang="nb-NO" dirty="0"/>
              <a:t>Spørre 30-50 personer som kjenner menigheten godt.</a:t>
            </a:r>
          </a:p>
          <a:p>
            <a:pPr marL="171450" indent="-171450">
              <a:buFontTx/>
              <a:buChar char="-"/>
            </a:pPr>
            <a:r>
              <a:rPr lang="nb-NO" dirty="0"/>
              <a:t>Jevnlig tilstede ved menighetens gudstjenester</a:t>
            </a:r>
          </a:p>
          <a:p>
            <a:pPr marL="171450" indent="-171450">
              <a:buFontTx/>
              <a:buChar char="-"/>
            </a:pPr>
            <a:r>
              <a:rPr lang="nb-NO" dirty="0"/>
              <a:t>Med i en mindre gruppe i menigheten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Har en fast tjeneste i menigheten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8D5BEE-4FA3-4270-AF6B-815A65D53695}" type="slidenum">
              <a:rPr lang="nb-NO" altLang="nb-NO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nb-NO" alt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27508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5532D3-73FD-3544-AEAE-D3DE34CBA0AE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7503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BAEAFC-D2EE-6441-93C4-415732BB22F3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3126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111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E29DC4-1C2F-2E8D-16D7-87F4F139BC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CE8EFE0-A521-5BD0-8846-332CCAFBCD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9F08BC-9852-3061-793B-6F4757071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852FE9-2C46-BC55-9BE2-6DDBB4735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55F470A-8FDB-60C9-8B4C-CF99C7CC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26016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E6E871-E3AA-5CB7-B45C-873CF62DB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BD976F8-603A-CC40-1E5C-A4E31E68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0268C92-53A0-F3D0-5DA4-276AD27E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0406FE8-40BA-6D18-5346-1EE49D23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0E38C33-AF28-2C68-45E7-3D82E3A50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48709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75B34A-7427-1A22-FEC6-C3129481F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5ADB940-C105-BF65-EB2A-06BD687B4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E2CF029-BC87-1D20-F01A-C373E2B2C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FC4818B-7CD9-60AC-F8BD-2A484800E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37661850-4724-7E23-25B3-F40DA8AC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51632"/>
      </p:ext>
    </p:extLst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B3A9E85-8124-6AF6-628D-930611E7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513999F-783F-967B-8653-DF68DB39E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BCF013B-F08F-B90A-DE03-3160FF1D8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D46D292-DF75-0B57-4F97-A79AEEAF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58F7B78-E667-81DF-834D-A2B56D8D2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74C7A16-ECDE-1420-C2B8-297D9CC8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5265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D78625-62D2-537E-6D72-B8E4D0831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3895C35-CD78-331A-365C-3B41AAF67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1D4B726-4523-BB04-06B2-4D3063202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386236E-6C03-22BC-C5DE-FAA40E665E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886E88B-7C9F-9942-122D-6913BD3435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C0FB5A7-D85C-BE6A-6210-3938AEC99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08B9F7F2-997F-17B3-13C1-39765C4E3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EB909887-729E-1A21-7AAC-4C656AC2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49133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79B0FD-6C54-F62A-24BC-98F3446CF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0C56EA8-4E71-DEA9-EC83-FBD7E1A8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71D985E7-143B-5EAA-8B41-DDAD28CE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47F0835B-B6E3-8AE4-3FEE-F89129D5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03282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AD9E9B-3BBA-C1CF-924D-24578552F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DA467DE-5D2C-8A37-D7CA-8A0D885D0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2D642D2-DCEF-D206-EB46-631547D4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34732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26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197BA9-0B95-A80A-401A-10B121F5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C55C70-4CDA-513B-42C0-233416726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B9F82F-EF13-08BC-58E0-8B7C4E840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713991B-27BA-6902-2284-FB5F65FD2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0629EE7-36A6-848E-8EF4-4458D74D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FEE6E0-BFF8-9EB5-6A22-E5E830137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9196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475243A-DF43-BBB2-7400-2BBA78B1F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D188CD8C-631F-454F-4CB7-6A77CA3421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05DF53-4459-2377-A290-49E978CDF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05AE2B0-ABFC-4C1C-8D20-FCD076FB0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4D49D3E-6712-5ECF-7BE7-29C2C5354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AEC5A2B-AE6C-B223-7941-E3CC7937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59708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7E4CA9E-B77A-1826-8C64-720A9151E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F869D231-504B-8431-B378-BBF3DF759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EE73BA1-A593-B1E3-9B4E-41E6DDD7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29F615D-C826-E49F-E3FB-C8528679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8B99250-D12C-A93F-6F99-CE69ECAF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21665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A7DB12A-EA68-1523-A4B6-ED934552F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4AAA667F-CD36-79AF-082F-41FA7D71C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DFE7A05-163C-DE76-EC06-3C5352C8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E75757-5978-47F6-68D6-8640AAFDC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56CA400-76FA-3220-24DB-95F511BDF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38134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F3FE-67F7-44E8-9F8C-E323333711DF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878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CC3CF-ACBE-4B33-8FF1-DD398AB7B00F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198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0B1FE-EBEB-426F-8FD4-4C41169D3B8A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1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C663D-8399-430D-A87E-7C68C3CF9284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894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44EDE-7469-4140-B6D0-A1213F7E3630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00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7786-6A27-4F0A-8C9C-3DB3D5B89384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2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1348C1A-1CE4-E246-A580-A981E605139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624340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46F84-7529-4A45-9B9A-5019C8E6646D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306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1A27-7461-43FE-BE68-99246BC16AED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78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980A5-CA74-44E4-9608-ABD108535AB2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96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CA2B-3CDD-4F7F-B621-F340F1C2C081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05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8AC51-9087-4387-8317-0222C76FDA5D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66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7488936" y="2276857"/>
            <a:ext cx="4703445" cy="4581525"/>
          </a:xfrm>
          <a:custGeom>
            <a:avLst/>
            <a:gdLst/>
            <a:ahLst/>
            <a:cxnLst/>
            <a:rect l="l" t="t" r="r" b="b"/>
            <a:pathLst>
              <a:path w="4703445" h="4581525">
                <a:moveTo>
                  <a:pt x="2490851" y="0"/>
                </a:moveTo>
                <a:lnTo>
                  <a:pt x="2442521" y="461"/>
                </a:lnTo>
                <a:lnTo>
                  <a:pt x="2394411" y="1841"/>
                </a:lnTo>
                <a:lnTo>
                  <a:pt x="2346528" y="4130"/>
                </a:lnTo>
                <a:lnTo>
                  <a:pt x="2298882" y="7320"/>
                </a:lnTo>
                <a:lnTo>
                  <a:pt x="2251480" y="11403"/>
                </a:lnTo>
                <a:lnTo>
                  <a:pt x="2204332" y="16371"/>
                </a:lnTo>
                <a:lnTo>
                  <a:pt x="2157445" y="22215"/>
                </a:lnTo>
                <a:lnTo>
                  <a:pt x="2110827" y="28926"/>
                </a:lnTo>
                <a:lnTo>
                  <a:pt x="2064489" y="36497"/>
                </a:lnTo>
                <a:lnTo>
                  <a:pt x="2018437" y="44919"/>
                </a:lnTo>
                <a:lnTo>
                  <a:pt x="1972680" y="54184"/>
                </a:lnTo>
                <a:lnTo>
                  <a:pt x="1927227" y="64283"/>
                </a:lnTo>
                <a:lnTo>
                  <a:pt x="1882087" y="75209"/>
                </a:lnTo>
                <a:lnTo>
                  <a:pt x="1837267" y="86952"/>
                </a:lnTo>
                <a:lnTo>
                  <a:pt x="1792776" y="99504"/>
                </a:lnTo>
                <a:lnTo>
                  <a:pt x="1748622" y="112857"/>
                </a:lnTo>
                <a:lnTo>
                  <a:pt x="1704815" y="127004"/>
                </a:lnTo>
                <a:lnTo>
                  <a:pt x="1661362" y="141934"/>
                </a:lnTo>
                <a:lnTo>
                  <a:pt x="1618272" y="157640"/>
                </a:lnTo>
                <a:lnTo>
                  <a:pt x="1575553" y="174115"/>
                </a:lnTo>
                <a:lnTo>
                  <a:pt x="1533214" y="191348"/>
                </a:lnTo>
                <a:lnTo>
                  <a:pt x="1491263" y="209332"/>
                </a:lnTo>
                <a:lnTo>
                  <a:pt x="1449709" y="228059"/>
                </a:lnTo>
                <a:lnTo>
                  <a:pt x="1408560" y="247520"/>
                </a:lnTo>
                <a:lnTo>
                  <a:pt x="1367825" y="267708"/>
                </a:lnTo>
                <a:lnTo>
                  <a:pt x="1327512" y="288612"/>
                </a:lnTo>
                <a:lnTo>
                  <a:pt x="1287629" y="310226"/>
                </a:lnTo>
                <a:lnTo>
                  <a:pt x="1248185" y="332541"/>
                </a:lnTo>
                <a:lnTo>
                  <a:pt x="1209188" y="355549"/>
                </a:lnTo>
                <a:lnTo>
                  <a:pt x="1170647" y="379240"/>
                </a:lnTo>
                <a:lnTo>
                  <a:pt x="1132570" y="403607"/>
                </a:lnTo>
                <a:lnTo>
                  <a:pt x="1094967" y="428642"/>
                </a:lnTo>
                <a:lnTo>
                  <a:pt x="1057844" y="454336"/>
                </a:lnTo>
                <a:lnTo>
                  <a:pt x="1021211" y="480681"/>
                </a:lnTo>
                <a:lnTo>
                  <a:pt x="985075" y="507669"/>
                </a:lnTo>
                <a:lnTo>
                  <a:pt x="949447" y="535290"/>
                </a:lnTo>
                <a:lnTo>
                  <a:pt x="914333" y="563537"/>
                </a:lnTo>
                <a:lnTo>
                  <a:pt x="879743" y="592402"/>
                </a:lnTo>
                <a:lnTo>
                  <a:pt x="845684" y="621876"/>
                </a:lnTo>
                <a:lnTo>
                  <a:pt x="812166" y="651950"/>
                </a:lnTo>
                <a:lnTo>
                  <a:pt x="779196" y="682617"/>
                </a:lnTo>
                <a:lnTo>
                  <a:pt x="746784" y="713868"/>
                </a:lnTo>
                <a:lnTo>
                  <a:pt x="714937" y="745694"/>
                </a:lnTo>
                <a:lnTo>
                  <a:pt x="683664" y="778088"/>
                </a:lnTo>
                <a:lnTo>
                  <a:pt x="652974" y="811041"/>
                </a:lnTo>
                <a:lnTo>
                  <a:pt x="622875" y="844545"/>
                </a:lnTo>
                <a:lnTo>
                  <a:pt x="593375" y="878591"/>
                </a:lnTo>
                <a:lnTo>
                  <a:pt x="564483" y="913171"/>
                </a:lnTo>
                <a:lnTo>
                  <a:pt x="536207" y="948276"/>
                </a:lnTo>
                <a:lnTo>
                  <a:pt x="508557" y="983899"/>
                </a:lnTo>
                <a:lnTo>
                  <a:pt x="481539" y="1020031"/>
                </a:lnTo>
                <a:lnTo>
                  <a:pt x="455163" y="1056663"/>
                </a:lnTo>
                <a:lnTo>
                  <a:pt x="429437" y="1093788"/>
                </a:lnTo>
                <a:lnTo>
                  <a:pt x="404369" y="1131396"/>
                </a:lnTo>
                <a:lnTo>
                  <a:pt x="379969" y="1169480"/>
                </a:lnTo>
                <a:lnTo>
                  <a:pt x="356244" y="1208032"/>
                </a:lnTo>
                <a:lnTo>
                  <a:pt x="333202" y="1247042"/>
                </a:lnTo>
                <a:lnTo>
                  <a:pt x="310854" y="1286502"/>
                </a:lnTo>
                <a:lnTo>
                  <a:pt x="289206" y="1326405"/>
                </a:lnTo>
                <a:lnTo>
                  <a:pt x="268267" y="1366742"/>
                </a:lnTo>
                <a:lnTo>
                  <a:pt x="248045" y="1407504"/>
                </a:lnTo>
                <a:lnTo>
                  <a:pt x="228550" y="1448683"/>
                </a:lnTo>
                <a:lnTo>
                  <a:pt x="209790" y="1490271"/>
                </a:lnTo>
                <a:lnTo>
                  <a:pt x="191772" y="1532260"/>
                </a:lnTo>
                <a:lnTo>
                  <a:pt x="174506" y="1574640"/>
                </a:lnTo>
                <a:lnTo>
                  <a:pt x="158000" y="1617404"/>
                </a:lnTo>
                <a:lnTo>
                  <a:pt x="142262" y="1660544"/>
                </a:lnTo>
                <a:lnTo>
                  <a:pt x="127301" y="1704051"/>
                </a:lnTo>
                <a:lnTo>
                  <a:pt x="113125" y="1747916"/>
                </a:lnTo>
                <a:lnTo>
                  <a:pt x="99743" y="1792132"/>
                </a:lnTo>
                <a:lnTo>
                  <a:pt x="87163" y="1836690"/>
                </a:lnTo>
                <a:lnTo>
                  <a:pt x="75394" y="1881582"/>
                </a:lnTo>
                <a:lnTo>
                  <a:pt x="64444" y="1926799"/>
                </a:lnTo>
                <a:lnTo>
                  <a:pt x="54321" y="1972333"/>
                </a:lnTo>
                <a:lnTo>
                  <a:pt x="45034" y="2018175"/>
                </a:lnTo>
                <a:lnTo>
                  <a:pt x="36592" y="2064318"/>
                </a:lnTo>
                <a:lnTo>
                  <a:pt x="29002" y="2110753"/>
                </a:lnTo>
                <a:lnTo>
                  <a:pt x="22273" y="2157471"/>
                </a:lnTo>
                <a:lnTo>
                  <a:pt x="16415" y="2204465"/>
                </a:lnTo>
                <a:lnTo>
                  <a:pt x="11434" y="2251725"/>
                </a:lnTo>
                <a:lnTo>
                  <a:pt x="7340" y="2299244"/>
                </a:lnTo>
                <a:lnTo>
                  <a:pt x="4141" y="2347014"/>
                </a:lnTo>
                <a:lnTo>
                  <a:pt x="1846" y="2395025"/>
                </a:lnTo>
                <a:lnTo>
                  <a:pt x="463" y="2443270"/>
                </a:lnTo>
                <a:lnTo>
                  <a:pt x="0" y="2491740"/>
                </a:lnTo>
                <a:lnTo>
                  <a:pt x="523" y="2543104"/>
                </a:lnTo>
                <a:lnTo>
                  <a:pt x="2086" y="2594214"/>
                </a:lnTo>
                <a:lnTo>
                  <a:pt x="4678" y="2645060"/>
                </a:lnTo>
                <a:lnTo>
                  <a:pt x="8290" y="2695632"/>
                </a:lnTo>
                <a:lnTo>
                  <a:pt x="12911" y="2745920"/>
                </a:lnTo>
                <a:lnTo>
                  <a:pt x="18531" y="2795915"/>
                </a:lnTo>
                <a:lnTo>
                  <a:pt x="25140" y="2845605"/>
                </a:lnTo>
                <a:lnTo>
                  <a:pt x="32727" y="2894983"/>
                </a:lnTo>
                <a:lnTo>
                  <a:pt x="41282" y="2944036"/>
                </a:lnTo>
                <a:lnTo>
                  <a:pt x="50795" y="2992757"/>
                </a:lnTo>
                <a:lnTo>
                  <a:pt x="61257" y="3041134"/>
                </a:lnTo>
                <a:lnTo>
                  <a:pt x="72655" y="3089158"/>
                </a:lnTo>
                <a:lnTo>
                  <a:pt x="84981" y="3136819"/>
                </a:lnTo>
                <a:lnTo>
                  <a:pt x="98224" y="3184107"/>
                </a:lnTo>
                <a:lnTo>
                  <a:pt x="112374" y="3231012"/>
                </a:lnTo>
                <a:lnTo>
                  <a:pt x="127421" y="3277525"/>
                </a:lnTo>
                <a:lnTo>
                  <a:pt x="143354" y="3323635"/>
                </a:lnTo>
                <a:lnTo>
                  <a:pt x="160164" y="3369332"/>
                </a:lnTo>
                <a:lnTo>
                  <a:pt x="177839" y="3414607"/>
                </a:lnTo>
                <a:lnTo>
                  <a:pt x="196371" y="3459450"/>
                </a:lnTo>
                <a:lnTo>
                  <a:pt x="215747" y="3503850"/>
                </a:lnTo>
                <a:lnTo>
                  <a:pt x="235960" y="3547798"/>
                </a:lnTo>
                <a:lnTo>
                  <a:pt x="256997" y="3591285"/>
                </a:lnTo>
                <a:lnTo>
                  <a:pt x="278850" y="3634299"/>
                </a:lnTo>
                <a:lnTo>
                  <a:pt x="301507" y="3676831"/>
                </a:lnTo>
                <a:lnTo>
                  <a:pt x="324958" y="3718872"/>
                </a:lnTo>
                <a:lnTo>
                  <a:pt x="349194" y="3760412"/>
                </a:lnTo>
                <a:lnTo>
                  <a:pt x="374204" y="3801439"/>
                </a:lnTo>
                <a:lnTo>
                  <a:pt x="399978" y="3841946"/>
                </a:lnTo>
                <a:lnTo>
                  <a:pt x="426505" y="3881921"/>
                </a:lnTo>
                <a:lnTo>
                  <a:pt x="453776" y="3921355"/>
                </a:lnTo>
                <a:lnTo>
                  <a:pt x="481780" y="3960238"/>
                </a:lnTo>
                <a:lnTo>
                  <a:pt x="510507" y="3998559"/>
                </a:lnTo>
                <a:lnTo>
                  <a:pt x="539947" y="4036310"/>
                </a:lnTo>
                <a:lnTo>
                  <a:pt x="570089" y="4073481"/>
                </a:lnTo>
                <a:lnTo>
                  <a:pt x="600924" y="4110060"/>
                </a:lnTo>
                <a:lnTo>
                  <a:pt x="632441" y="4146039"/>
                </a:lnTo>
                <a:lnTo>
                  <a:pt x="664629" y="4181408"/>
                </a:lnTo>
                <a:lnTo>
                  <a:pt x="697479" y="4216156"/>
                </a:lnTo>
                <a:lnTo>
                  <a:pt x="730981" y="4250274"/>
                </a:lnTo>
                <a:lnTo>
                  <a:pt x="765124" y="4283751"/>
                </a:lnTo>
                <a:lnTo>
                  <a:pt x="799898" y="4316579"/>
                </a:lnTo>
                <a:lnTo>
                  <a:pt x="835292" y="4348747"/>
                </a:lnTo>
                <a:lnTo>
                  <a:pt x="871297" y="4380245"/>
                </a:lnTo>
                <a:lnTo>
                  <a:pt x="907903" y="4411063"/>
                </a:lnTo>
                <a:lnTo>
                  <a:pt x="945098" y="4441191"/>
                </a:lnTo>
                <a:lnTo>
                  <a:pt x="982874" y="4470620"/>
                </a:lnTo>
                <a:lnTo>
                  <a:pt x="1021219" y="4499340"/>
                </a:lnTo>
                <a:lnTo>
                  <a:pt x="1060124" y="4527340"/>
                </a:lnTo>
                <a:lnTo>
                  <a:pt x="1099578" y="4554611"/>
                </a:lnTo>
                <a:lnTo>
                  <a:pt x="1139571" y="4581143"/>
                </a:lnTo>
                <a:lnTo>
                  <a:pt x="3845687" y="4581143"/>
                </a:lnTo>
                <a:lnTo>
                  <a:pt x="3887311" y="4553859"/>
                </a:lnTo>
                <a:lnTo>
                  <a:pt x="3928300" y="4525772"/>
                </a:lnTo>
                <a:lnTo>
                  <a:pt x="3968647" y="4496893"/>
                </a:lnTo>
                <a:lnTo>
                  <a:pt x="4008345" y="4467231"/>
                </a:lnTo>
                <a:lnTo>
                  <a:pt x="4047387" y="4436798"/>
                </a:lnTo>
                <a:lnTo>
                  <a:pt x="4085765" y="4405605"/>
                </a:lnTo>
                <a:lnTo>
                  <a:pt x="4123473" y="4373663"/>
                </a:lnTo>
                <a:lnTo>
                  <a:pt x="4160503" y="4340982"/>
                </a:lnTo>
                <a:lnTo>
                  <a:pt x="4196848" y="4307574"/>
                </a:lnTo>
                <a:lnTo>
                  <a:pt x="4232502" y="4273448"/>
                </a:lnTo>
                <a:lnTo>
                  <a:pt x="4267456" y="4238617"/>
                </a:lnTo>
                <a:lnTo>
                  <a:pt x="4301704" y="4203090"/>
                </a:lnTo>
                <a:lnTo>
                  <a:pt x="4335240" y="4166879"/>
                </a:lnTo>
                <a:lnTo>
                  <a:pt x="4368055" y="4129994"/>
                </a:lnTo>
                <a:lnTo>
                  <a:pt x="4400142" y="4092447"/>
                </a:lnTo>
                <a:lnTo>
                  <a:pt x="4431495" y="4054248"/>
                </a:lnTo>
                <a:lnTo>
                  <a:pt x="4462107" y="4015408"/>
                </a:lnTo>
                <a:lnTo>
                  <a:pt x="4491969" y="3975938"/>
                </a:lnTo>
                <a:lnTo>
                  <a:pt x="4521076" y="3935848"/>
                </a:lnTo>
                <a:lnTo>
                  <a:pt x="4549420" y="3895150"/>
                </a:lnTo>
                <a:lnTo>
                  <a:pt x="4576994" y="3853855"/>
                </a:lnTo>
                <a:lnTo>
                  <a:pt x="4603791" y="3811972"/>
                </a:lnTo>
                <a:lnTo>
                  <a:pt x="4629803" y="3769514"/>
                </a:lnTo>
                <a:lnTo>
                  <a:pt x="4655024" y="3726490"/>
                </a:lnTo>
                <a:lnTo>
                  <a:pt x="4679447" y="3682912"/>
                </a:lnTo>
                <a:lnTo>
                  <a:pt x="4703064" y="3638791"/>
                </a:lnTo>
                <a:lnTo>
                  <a:pt x="4703064" y="1341120"/>
                </a:lnTo>
                <a:lnTo>
                  <a:pt x="4680365" y="1298638"/>
                </a:lnTo>
                <a:lnTo>
                  <a:pt x="4656879" y="1256652"/>
                </a:lnTo>
                <a:lnTo>
                  <a:pt x="4632617" y="1215172"/>
                </a:lnTo>
                <a:lnTo>
                  <a:pt x="4607587" y="1174207"/>
                </a:lnTo>
                <a:lnTo>
                  <a:pt x="4581800" y="1133768"/>
                </a:lnTo>
                <a:lnTo>
                  <a:pt x="4555265" y="1093865"/>
                </a:lnTo>
                <a:lnTo>
                  <a:pt x="4527992" y="1054506"/>
                </a:lnTo>
                <a:lnTo>
                  <a:pt x="4499991" y="1015703"/>
                </a:lnTo>
                <a:lnTo>
                  <a:pt x="4471272" y="977465"/>
                </a:lnTo>
                <a:lnTo>
                  <a:pt x="4441844" y="939803"/>
                </a:lnTo>
                <a:lnTo>
                  <a:pt x="4411717" y="902725"/>
                </a:lnTo>
                <a:lnTo>
                  <a:pt x="4380900" y="866241"/>
                </a:lnTo>
                <a:lnTo>
                  <a:pt x="4349405" y="830363"/>
                </a:lnTo>
                <a:lnTo>
                  <a:pt x="4317239" y="795099"/>
                </a:lnTo>
                <a:lnTo>
                  <a:pt x="4284414" y="760459"/>
                </a:lnTo>
                <a:lnTo>
                  <a:pt x="4250939" y="726454"/>
                </a:lnTo>
                <a:lnTo>
                  <a:pt x="4216823" y="693093"/>
                </a:lnTo>
                <a:lnTo>
                  <a:pt x="4182077" y="660387"/>
                </a:lnTo>
                <a:lnTo>
                  <a:pt x="4146710" y="628344"/>
                </a:lnTo>
                <a:lnTo>
                  <a:pt x="4110732" y="596975"/>
                </a:lnTo>
                <a:lnTo>
                  <a:pt x="4074152" y="566291"/>
                </a:lnTo>
                <a:lnTo>
                  <a:pt x="4036981" y="536299"/>
                </a:lnTo>
                <a:lnTo>
                  <a:pt x="3999228" y="507012"/>
                </a:lnTo>
                <a:lnTo>
                  <a:pt x="3960903" y="478438"/>
                </a:lnTo>
                <a:lnTo>
                  <a:pt x="3922016" y="450587"/>
                </a:lnTo>
                <a:lnTo>
                  <a:pt x="3882576" y="423470"/>
                </a:lnTo>
                <a:lnTo>
                  <a:pt x="3842594" y="397096"/>
                </a:lnTo>
                <a:lnTo>
                  <a:pt x="3802078" y="371475"/>
                </a:lnTo>
                <a:lnTo>
                  <a:pt x="3761039" y="346616"/>
                </a:lnTo>
                <a:lnTo>
                  <a:pt x="3719487" y="322531"/>
                </a:lnTo>
                <a:lnTo>
                  <a:pt x="3677430" y="299229"/>
                </a:lnTo>
                <a:lnTo>
                  <a:pt x="3634880" y="276719"/>
                </a:lnTo>
                <a:lnTo>
                  <a:pt x="3591846" y="255012"/>
                </a:lnTo>
                <a:lnTo>
                  <a:pt x="3548337" y="234117"/>
                </a:lnTo>
                <a:lnTo>
                  <a:pt x="3504363" y="214044"/>
                </a:lnTo>
                <a:lnTo>
                  <a:pt x="3459935" y="194804"/>
                </a:lnTo>
                <a:lnTo>
                  <a:pt x="3415061" y="176406"/>
                </a:lnTo>
                <a:lnTo>
                  <a:pt x="3369752" y="158859"/>
                </a:lnTo>
                <a:lnTo>
                  <a:pt x="3324017" y="142175"/>
                </a:lnTo>
                <a:lnTo>
                  <a:pt x="3277866" y="126363"/>
                </a:lnTo>
                <a:lnTo>
                  <a:pt x="3231309" y="111432"/>
                </a:lnTo>
                <a:lnTo>
                  <a:pt x="3184356" y="97393"/>
                </a:lnTo>
                <a:lnTo>
                  <a:pt x="3137016" y="84255"/>
                </a:lnTo>
                <a:lnTo>
                  <a:pt x="3089299" y="72028"/>
                </a:lnTo>
                <a:lnTo>
                  <a:pt x="3041215" y="60723"/>
                </a:lnTo>
                <a:lnTo>
                  <a:pt x="2992773" y="50349"/>
                </a:lnTo>
                <a:lnTo>
                  <a:pt x="2943984" y="40916"/>
                </a:lnTo>
                <a:lnTo>
                  <a:pt x="2894857" y="32434"/>
                </a:lnTo>
                <a:lnTo>
                  <a:pt x="2845403" y="24913"/>
                </a:lnTo>
                <a:lnTo>
                  <a:pt x="2795629" y="18363"/>
                </a:lnTo>
                <a:lnTo>
                  <a:pt x="2745547" y="12793"/>
                </a:lnTo>
                <a:lnTo>
                  <a:pt x="2695167" y="8214"/>
                </a:lnTo>
                <a:lnTo>
                  <a:pt x="2644497" y="4635"/>
                </a:lnTo>
                <a:lnTo>
                  <a:pt x="2593548" y="2066"/>
                </a:lnTo>
                <a:lnTo>
                  <a:pt x="2542329" y="518"/>
                </a:lnTo>
                <a:lnTo>
                  <a:pt x="2490851" y="0"/>
                </a:lnTo>
                <a:close/>
              </a:path>
            </a:pathLst>
          </a:custGeom>
          <a:solidFill>
            <a:srgbClr val="FFFFFF">
              <a:alpha val="70195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429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06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pic>
        <p:nvPicPr>
          <p:cNvPr id="8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91" y="985172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007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3947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A318144-733F-F646-8D46-5132DEF2A9B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0" name="Bild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36" y="1010111"/>
            <a:ext cx="120014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15145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EF9FEF5-CAC7-BE4B-B4FF-019947961786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75915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84A0B6D-FEC9-AA44-B04C-84CC6A8C9F7A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2387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7FF1086-DAA8-384B-91A4-EE0CD01BA334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2717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75787" y="6553200"/>
            <a:ext cx="3860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>
                <a:solidFill>
                  <a:srgbClr val="000000"/>
                </a:solidFill>
              </a:rPr>
              <a:t>3colorsofyourspirituality.org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367D6FB-14F0-124F-9EC9-C9B5238C1569}" type="slidenum">
              <a:rPr lang="en-US" sz="24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2230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ktangel 7"/>
          <p:cNvSpPr/>
          <p:nvPr userDrawn="1"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9" name="Rektangel 8"/>
          <p:cNvSpPr/>
          <p:nvPr userDrawn="1"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nb-NO" sz="2400">
              <a:solidFill>
                <a:srgbClr val="000000"/>
              </a:solidFill>
            </a:endParaRP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2" name="Freeform 8"/>
          <p:cNvSpPr>
            <a:spLocks/>
          </p:cNvSpPr>
          <p:nvPr userDrawn="1"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3" name="Picture 11" descr="Trinity-Logo-small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ilde 8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4999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>
    <p:fade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FDA021B-C7E4-AB66-8996-455779486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52A2613-BE93-3DDA-9D3F-EBA164A56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31DD37-79B3-8880-1F64-488A9D3738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CED9EC7-F3C8-1000-986E-FCDD08D01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3colorsofleadership.org</a:t>
            </a:r>
            <a:endParaRPr lang="en-US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2114E1-AF9E-A1AA-F2CA-B3559EAB45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77C41-08A5-F74A-BEDF-91F55468FB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3276051-C596-33A9-1240-B561CAD1BDAF}"/>
              </a:ext>
            </a:extLst>
          </p:cNvPr>
          <p:cNvSpPr/>
          <p:nvPr userDrawn="1"/>
        </p:nvSpPr>
        <p:spPr bwMode="auto">
          <a:xfrm>
            <a:off x="571706" y="404664"/>
            <a:ext cx="915782" cy="7278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8ABD77AC-556E-E209-F64F-EDDAFEB9FD5B}"/>
              </a:ext>
            </a:extLst>
          </p:cNvPr>
          <p:cNvSpPr/>
          <p:nvPr userDrawn="1"/>
        </p:nvSpPr>
        <p:spPr bwMode="auto">
          <a:xfrm>
            <a:off x="974551" y="-84001"/>
            <a:ext cx="915782" cy="6936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8996BE7-8644-9FE1-DF37-802CBC3349DE}"/>
              </a:ext>
            </a:extLst>
          </p:cNvPr>
          <p:cNvSpPr/>
          <p:nvPr userDrawn="1"/>
        </p:nvSpPr>
        <p:spPr bwMode="auto">
          <a:xfrm>
            <a:off x="0" y="-84001"/>
            <a:ext cx="1127448" cy="191280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56973B9-05F9-5007-B1D1-81B2DFCC4752}"/>
              </a:ext>
            </a:extLst>
          </p:cNvPr>
          <p:cNvSpPr>
            <a:spLocks/>
          </p:cNvSpPr>
          <p:nvPr userDrawn="1"/>
        </p:nvSpPr>
        <p:spPr bwMode="auto">
          <a:xfrm>
            <a:off x="-351325" y="1066800"/>
            <a:ext cx="1910821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E7E64008-6A9A-CB49-A59B-A7871BEC30E8}"/>
              </a:ext>
            </a:extLst>
          </p:cNvPr>
          <p:cNvSpPr>
            <a:spLocks/>
          </p:cNvSpPr>
          <p:nvPr userDrawn="1"/>
        </p:nvSpPr>
        <p:spPr bwMode="auto">
          <a:xfrm>
            <a:off x="-621078" y="-76200"/>
            <a:ext cx="3164384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240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2" name="Picture 11" descr="Trinity-Logo-small">
            <a:extLst>
              <a:ext uri="{FF2B5EF4-FFF2-40B4-BE49-F238E27FC236}">
                <a16:creationId xmlns:a16="http://schemas.microsoft.com/office/drawing/2014/main" id="{F6D57783-3A9A-1123-F4FB-E5E7FDA330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667" y="152400"/>
            <a:ext cx="915781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84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 spd="med"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C3F58-1073-4D1F-BCCC-1DC395E479A3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11.01.2023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n-NO">
                <a:solidFill>
                  <a:prstClr val="black">
                    <a:tint val="75000"/>
                  </a:prstClr>
                </a:solidFill>
              </a:rPr>
              <a:t>Medlemsmøte HIM 14, juni 2017</a:t>
            </a:r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12374-0571-4AB8-8390-8C11B9363EFF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28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emf"/><Relationship Id="rId5" Type="http://schemas.openxmlformats.org/officeDocument/2006/relationships/image" Target="../media/image15.png"/><Relationship Id="rId10" Type="http://schemas.openxmlformats.org/officeDocument/2006/relationships/image" Target="../media/image20.emf"/><Relationship Id="rId4" Type="http://schemas.openxmlformats.org/officeDocument/2006/relationships/image" Target="../media/image14.JPG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mat&#10;&#10;Beskrivelse som er generert med høy visshet">
            <a:extLst>
              <a:ext uri="{FF2B5EF4-FFF2-40B4-BE49-F238E27FC236}">
                <a16:creationId xmlns:a16="http://schemas.microsoft.com/office/drawing/2014/main" id="{A0BD89E0-0A67-4012-83C0-59FEE4B3C1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19472"/>
            <a:ext cx="12192000" cy="7970766"/>
          </a:xfrm>
          <a:prstGeom prst="rect">
            <a:avLst/>
          </a:prstGeom>
        </p:spPr>
      </p:pic>
      <p:sp>
        <p:nvSpPr>
          <p:cNvPr id="6" name="WordArt 54">
            <a:extLst>
              <a:ext uri="{FF2B5EF4-FFF2-40B4-BE49-F238E27FC236}">
                <a16:creationId xmlns:a16="http://schemas.microsoft.com/office/drawing/2014/main" id="{FF589A97-0561-4D59-908E-0A7FE0BE7B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320136" y="4509120"/>
            <a:ext cx="4392488" cy="50405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8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«</a:t>
            </a:r>
            <a:r>
              <a:rPr lang="en-US" sz="3600" b="1" i="1" kern="10" spc="150" dirty="0" err="1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Flere</a:t>
            </a: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 </a:t>
            </a:r>
            <a:r>
              <a:rPr lang="en-US" sz="3600" b="1" i="1" kern="10" spc="150" dirty="0" err="1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sunnere</a:t>
            </a: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 </a:t>
            </a:r>
            <a:r>
              <a:rPr lang="en-US" sz="3600" b="1" i="1" kern="10" spc="150" dirty="0" err="1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menigheter</a:t>
            </a:r>
            <a:r>
              <a:rPr lang="en-US" sz="3600" b="1" i="1" kern="10" spc="150" dirty="0">
                <a:ln w="11430"/>
                <a:solidFill>
                  <a:srgbClr val="CCFF66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»</a:t>
            </a:r>
          </a:p>
        </p:txBody>
      </p:sp>
      <p:sp>
        <p:nvSpPr>
          <p:cNvPr id="5" name="WordArt 54">
            <a:extLst>
              <a:ext uri="{FF2B5EF4-FFF2-40B4-BE49-F238E27FC236}">
                <a16:creationId xmlns:a16="http://schemas.microsoft.com/office/drawing/2014/main" id="{25DECDF7-6472-438C-B018-72079C33F0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1784" y="-27384"/>
            <a:ext cx="7776864" cy="86409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8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1" i="1" u="none" strike="noStrike" kern="10" cap="small" spc="150" normalizeH="0" baseline="0" noProof="0" dirty="0">
                <a:ln w="11430"/>
                <a:solidFill>
                  <a:srgbClr val="37612E"/>
                </a:solidFill>
                <a:effectLst>
                  <a:innerShdw blurRad="114300">
                    <a:prstClr val="black"/>
                  </a:innerShdw>
                </a:effectLst>
                <a:uLnTx/>
                <a:uFillTx/>
                <a:latin typeface="Maiandra GD"/>
                <a:ea typeface="+mn-ea"/>
                <a:cs typeface="+mn-cs"/>
              </a:rPr>
              <a:t>Naturlig menighetsutvikling</a:t>
            </a:r>
          </a:p>
        </p:txBody>
      </p:sp>
      <p:sp>
        <p:nvSpPr>
          <p:cNvPr id="7" name="WordArt 54">
            <a:extLst>
              <a:ext uri="{FF2B5EF4-FFF2-40B4-BE49-F238E27FC236}">
                <a16:creationId xmlns:a16="http://schemas.microsoft.com/office/drawing/2014/main" id="{14E52959-1052-4C6C-A7FA-B990BA30AC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3352" y="6381328"/>
            <a:ext cx="11665296" cy="36004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9588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nb-NO" sz="3600" b="1" kern="10" spc="150" dirty="0">
                <a:ln w="11430"/>
                <a:solidFill>
                  <a:schemeClr val="bg1"/>
                </a:solidFill>
                <a:effectLst>
                  <a:outerShdw blurRad="25400" algn="tl" rotWithShape="0">
                    <a:srgbClr val="FFFFFF">
                      <a:alpha val="43000"/>
                    </a:srgbClr>
                  </a:outerShdw>
                </a:effectLst>
                <a:latin typeface="Maiandra GD"/>
                <a:ea typeface="+mn-ea"/>
                <a:cs typeface="+mn-cs"/>
              </a:rPr>
              <a:t>Utrustende – Livsnært – Frigjørende – Overkommelig – Tjenende – Tverrkirkelig</a:t>
            </a:r>
          </a:p>
        </p:txBody>
      </p:sp>
      <p:sp>
        <p:nvSpPr>
          <p:cNvPr id="2" name="Tekstboks 2">
            <a:extLst>
              <a:ext uri="{FF2B5EF4-FFF2-40B4-BE49-F238E27FC236}">
                <a16:creationId xmlns:a16="http://schemas.microsoft.com/office/drawing/2014/main" id="{8BEB8487-CCED-39B6-15A4-B2E966916AFC}"/>
              </a:ext>
            </a:extLst>
          </p:cNvPr>
          <p:cNvSpPr txBox="1"/>
          <p:nvPr/>
        </p:nvSpPr>
        <p:spPr>
          <a:xfrm rot="374940">
            <a:off x="8198074" y="1025961"/>
            <a:ext cx="3635932" cy="1922834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b-NO" sz="11500" dirty="0">
                <a:ln w="9525" cap="flat" cmpd="sng" algn="ctr">
                  <a:noFill/>
                  <a:prstDash val="solid"/>
                  <a:round/>
                </a:ln>
                <a:solidFill>
                  <a:srgbClr val="004800"/>
                </a:solidFill>
                <a:effectLst>
                  <a:outerShdw blurRad="50800" dist="50800" dir="5400000" sx="102000" sy="102000" algn="ctr" rotWithShape="0">
                    <a:schemeClr val="bg1"/>
                  </a:outerShdw>
                </a:effectLst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 år!</a:t>
            </a:r>
            <a:endParaRPr lang="nb-NO" sz="2800" dirty="0">
              <a:solidFill>
                <a:srgbClr val="004800"/>
              </a:solidFill>
              <a:effectLst>
                <a:outerShdw blurRad="50800" dist="50800" dir="5400000" algn="ctr" rotWithShape="0">
                  <a:schemeClr val="bg1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89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439982A1-FAED-36B2-4B0B-05E22980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Case - Eksempelmenighet</a:t>
            </a: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1132100"/>
            <a:ext cx="88133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Halsnøy indremisjon (</a:t>
            </a:r>
            <a:r>
              <a:rPr lang="nb-NO" sz="3200" i="1" dirty="0" err="1">
                <a:solidFill>
                  <a:srgbClr val="000000"/>
                </a:solidFill>
                <a:latin typeface="Calibri"/>
              </a:rPr>
              <a:t>Zoar</a:t>
            </a:r>
            <a:r>
              <a:rPr lang="nb-NO" sz="3200" i="1" dirty="0">
                <a:solidFill>
                  <a:srgbClr val="000000"/>
                </a:solidFill>
                <a:latin typeface="Calibri"/>
              </a:rPr>
              <a:t> bedehus, Sunnhordland)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A7715B-CDCF-D5C1-07CA-AC6EBE629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43" t="4190" r="15" b="854"/>
          <a:stretch/>
        </p:blipFill>
        <p:spPr>
          <a:xfrm rot="5400000">
            <a:off x="9678771" y="2438517"/>
            <a:ext cx="2084241" cy="2048983"/>
          </a:xfrm>
          <a:prstGeom prst="rect">
            <a:avLst/>
          </a:prstGeom>
          <a:ln w="635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CB9D2CD3-1736-11CD-770A-F08F1689B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91" b="6680"/>
          <a:stretch/>
        </p:blipFill>
        <p:spPr>
          <a:xfrm>
            <a:off x="8472264" y="4579221"/>
            <a:ext cx="3268732" cy="1908000"/>
          </a:xfrm>
          <a:prstGeom prst="rect">
            <a:avLst/>
          </a:prstGeom>
          <a:ln w="635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42BD7E89-A312-2392-6287-0F51F9C3C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876"/>
          <a:stretch/>
        </p:blipFill>
        <p:spPr>
          <a:xfrm>
            <a:off x="8473523" y="2419841"/>
            <a:ext cx="1152000" cy="2041151"/>
          </a:xfrm>
          <a:prstGeom prst="rect">
            <a:avLst/>
          </a:prstGeom>
          <a:ln w="635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CDBF2005-0096-65F6-CD80-A7FDBD7BE8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2443" y="2060848"/>
            <a:ext cx="307972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6B84150D-D45C-33E2-19CB-43F937418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0177" y="2734018"/>
            <a:ext cx="3079722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A738AC9-E58D-E991-975A-D1BAE8BDAC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712" y="3388139"/>
            <a:ext cx="308273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51847089-701A-2229-0EB4-AB92DB13E6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0978" y="4005064"/>
            <a:ext cx="3082738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60AF9015-150E-57FA-A19B-8AF3C75272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8709" y="2564904"/>
            <a:ext cx="5375737" cy="3752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599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0AF9015-150E-57FA-A19B-8AF3C752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973" y="0"/>
            <a:ext cx="979857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46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51847089-701A-2229-0EB4-AB92DB13E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0"/>
            <a:ext cx="976200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0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B2CF2F2-4593-74D7-9ACE-D9F750C0A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-5250"/>
            <a:ext cx="9785602" cy="68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7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6A738AC9-E58D-E991-975A-D1BAE8BDA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-1332"/>
            <a:ext cx="976200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55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>
            <a:extLst>
              <a:ext uri="{FF2B5EF4-FFF2-40B4-BE49-F238E27FC236}">
                <a16:creationId xmlns:a16="http://schemas.microsoft.com/office/drawing/2014/main" id="{6B84150D-D45C-33E2-19CB-43F937418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0"/>
            <a:ext cx="97524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03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F6754820-0E5D-A09F-C27D-C73289865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153" y="0"/>
            <a:ext cx="978769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6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C33B1AF4-660F-4475-1815-1F8853E89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45384"/>
            <a:ext cx="9771575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83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CDBF2005-0096-65F6-CD80-A7FDBD7BE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448" y="18000"/>
            <a:ext cx="9752453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11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A31F157C-C853-C60C-B493-0C9DD3162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Refleksjon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2460104" y="1131288"/>
            <a:ext cx="8172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365125" marR="0" lvl="0" indent="-36512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Snakk sammen</a:t>
            </a:r>
            <a:r>
              <a:rPr kumimoji="0" lang="nb-NO" sz="3600" b="0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med de du sitter nærmest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063ECA5-5098-EA7B-D928-6C52A3F2DE4E}"/>
              </a:ext>
            </a:extLst>
          </p:cNvPr>
          <p:cNvSpPr/>
          <p:nvPr/>
        </p:nvSpPr>
        <p:spPr>
          <a:xfrm>
            <a:off x="2927648" y="2564904"/>
            <a:ext cx="7452320" cy="2778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Hva bør</a:t>
            </a:r>
            <a:r>
              <a:rPr kumimoji="0" lang="nb-NO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lederskap og forsamling ha fokus på fremover?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Hvilke målsetninger kunne være hensiktsmessig å sette seg?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5000"/>
              <a:buFontTx/>
              <a:buBlip>
                <a:blip r:embed="rId3"/>
              </a:buBlip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Hvilke</a:t>
            </a:r>
            <a:r>
              <a:rPr kumimoji="0" lang="nb-NO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tiltak kan gjøres for å nå målene?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933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6602D"/>
            </a:gs>
            <a:gs pos="50000">
              <a:srgbClr val="A2CF99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13"/>
          <p:cNvSpPr/>
          <p:nvPr/>
        </p:nvSpPr>
        <p:spPr bwMode="auto">
          <a:xfrm>
            <a:off x="1234152" y="4324"/>
            <a:ext cx="534221" cy="61636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" name="Rektangel 2"/>
          <p:cNvSpPr/>
          <p:nvPr/>
        </p:nvSpPr>
        <p:spPr bwMode="auto">
          <a:xfrm>
            <a:off x="-28456" y="1"/>
            <a:ext cx="1384300" cy="11266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8" name="Rektangel 7"/>
          <p:cNvSpPr/>
          <p:nvPr/>
        </p:nvSpPr>
        <p:spPr>
          <a:xfrm>
            <a:off x="1936695" y="1916832"/>
            <a:ext cx="87129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0" u="none" strike="noStrike" kern="1200" cap="small" spc="0" normalizeH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anose="020B0603020202020204" pitchFamily="34" charset="0"/>
                <a:ea typeface="ＭＳ Ｐゴシック"/>
              </a:rPr>
              <a:t>Hvordan</a:t>
            </a: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-345956" y="1066800"/>
            <a:ext cx="1701800" cy="5791200"/>
          </a:xfrm>
          <a:custGeom>
            <a:avLst/>
            <a:gdLst/>
            <a:ahLst/>
            <a:cxnLst>
              <a:cxn ang="0">
                <a:pos x="199" y="0"/>
              </a:cxn>
              <a:cxn ang="0">
                <a:pos x="1072" y="0"/>
              </a:cxn>
              <a:cxn ang="0">
                <a:pos x="576" y="3648"/>
              </a:cxn>
              <a:cxn ang="0">
                <a:pos x="199" y="3648"/>
              </a:cxn>
              <a:cxn ang="0">
                <a:pos x="199" y="0"/>
              </a:cxn>
            </a:cxnLst>
            <a:rect l="0" t="0" r="r" b="b"/>
            <a:pathLst>
              <a:path w="1072" h="3648">
                <a:moveTo>
                  <a:pt x="199" y="0"/>
                </a:moveTo>
                <a:cubicBezTo>
                  <a:pt x="576" y="0"/>
                  <a:pt x="436" y="0"/>
                  <a:pt x="1072" y="0"/>
                </a:cubicBezTo>
                <a:cubicBezTo>
                  <a:pt x="0" y="1816"/>
                  <a:pt x="488" y="3296"/>
                  <a:pt x="576" y="3648"/>
                </a:cubicBezTo>
                <a:cubicBezTo>
                  <a:pt x="387" y="3648"/>
                  <a:pt x="199" y="3648"/>
                  <a:pt x="199" y="3648"/>
                </a:cubicBezTo>
                <a:cubicBezTo>
                  <a:pt x="136" y="3040"/>
                  <a:pt x="199" y="0"/>
                  <a:pt x="199" y="0"/>
                </a:cubicBezTo>
                <a:close/>
              </a:path>
            </a:pathLst>
          </a:custGeom>
          <a:gradFill rotWithShape="0">
            <a:gsLst>
              <a:gs pos="0">
                <a:srgbClr val="0096CD">
                  <a:gamma/>
                  <a:tint val="0"/>
                  <a:invGamma/>
                </a:srgbClr>
              </a:gs>
              <a:gs pos="100000">
                <a:srgbClr val="36602D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1" name="Freeform 8"/>
          <p:cNvSpPr>
            <a:spLocks/>
          </p:cNvSpPr>
          <p:nvPr/>
        </p:nvSpPr>
        <p:spPr bwMode="auto">
          <a:xfrm>
            <a:off x="-638056" y="-76200"/>
            <a:ext cx="3048000" cy="6943725"/>
          </a:xfrm>
          <a:custGeom>
            <a:avLst/>
            <a:gdLst/>
            <a:ahLst/>
            <a:cxnLst>
              <a:cxn ang="0">
                <a:pos x="1039" y="4332"/>
              </a:cxn>
              <a:cxn ang="0">
                <a:pos x="1169" y="4332"/>
              </a:cxn>
              <a:cxn ang="0">
                <a:pos x="2888" y="6"/>
              </a:cxn>
              <a:cxn ang="0">
                <a:pos x="2284" y="0"/>
              </a:cxn>
              <a:cxn ang="0">
                <a:pos x="1039" y="4332"/>
              </a:cxn>
            </a:cxnLst>
            <a:rect l="0" t="0" r="r" b="b"/>
            <a:pathLst>
              <a:path w="2888" h="4332">
                <a:moveTo>
                  <a:pt x="1039" y="4332"/>
                </a:moveTo>
                <a:cubicBezTo>
                  <a:pt x="1104" y="4332"/>
                  <a:pt x="1169" y="4332"/>
                  <a:pt x="1169" y="4332"/>
                </a:cubicBezTo>
                <a:cubicBezTo>
                  <a:pt x="24" y="1606"/>
                  <a:pt x="2888" y="6"/>
                  <a:pt x="2888" y="6"/>
                </a:cubicBezTo>
                <a:lnTo>
                  <a:pt x="2284" y="0"/>
                </a:lnTo>
                <a:cubicBezTo>
                  <a:pt x="2284" y="0"/>
                  <a:pt x="0" y="1910"/>
                  <a:pt x="1039" y="4332"/>
                </a:cubicBezTo>
                <a:close/>
              </a:path>
            </a:pathLst>
          </a:custGeom>
          <a:gradFill rotWithShape="0">
            <a:gsLst>
              <a:gs pos="0">
                <a:srgbClr val="36602D"/>
              </a:gs>
              <a:gs pos="100000">
                <a:srgbClr val="0096CD">
                  <a:gamma/>
                  <a:tint val="0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blurRad="63500" dist="38075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2" name="Picture 11" descr="Trinity-Logo-smal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35" y="135774"/>
            <a:ext cx="903288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Bild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19" y="1010111"/>
            <a:ext cx="900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B641B1B7-C4F3-4B43-8F3F-94DC61D22AAB}"/>
              </a:ext>
            </a:extLst>
          </p:cNvPr>
          <p:cNvSpPr txBox="1">
            <a:spLocks/>
          </p:cNvSpPr>
          <p:nvPr/>
        </p:nvSpPr>
        <p:spPr bwMode="auto">
          <a:xfrm>
            <a:off x="1054132" y="3284984"/>
            <a:ext cx="10586484" cy="82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500" b="1" i="1" u="none" strike="noStrike" kern="0" cap="none" spc="0" normalizeH="0" baseline="0" noProof="0" dirty="0">
                <a:ln>
                  <a:noFill/>
                </a:ln>
                <a:solidFill>
                  <a:srgbClr val="004800"/>
                </a:solidFill>
                <a:effectLst/>
                <a:uLnTx/>
                <a:uFillTx/>
                <a:latin typeface="Trebuchet MS" panose="020B0603020202020204" pitchFamily="34" charset="0"/>
                <a:ea typeface="ＭＳ Ｐゴシック"/>
                <a:cs typeface="Calibri" panose="020F0502020204030204" pitchFamily="34" charset="0"/>
              </a:rPr>
              <a:t>- Anvende og forstå menighetsprofilen</a:t>
            </a: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45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 pitchFamily="34" charset="0"/>
              <a:ea typeface="ＭＳ Ｐゴシック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783632" y="706253"/>
            <a:ext cx="7886700" cy="634515"/>
          </a:xfrm>
        </p:spPr>
        <p:txBody>
          <a:bodyPr>
            <a:normAutofit fontScale="90000"/>
          </a:bodyPr>
          <a:lstStyle/>
          <a:p>
            <a:r>
              <a:rPr lang="nb-NO" b="1" u="sng" dirty="0"/>
              <a:t>Fokus: Nådegavebasert tjeneste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271464" y="1885479"/>
            <a:ext cx="9666351" cy="4711873"/>
          </a:xfrm>
        </p:spPr>
        <p:txBody>
          <a:bodyPr>
            <a:normAutofit/>
          </a:bodyPr>
          <a:lstStyle/>
          <a:p>
            <a:pPr lvl="0"/>
            <a:r>
              <a:rPr lang="nn-NO" u="sng" dirty="0">
                <a:solidFill>
                  <a:srgbClr val="FF0000"/>
                </a:solidFill>
              </a:rPr>
              <a:t>Målsettingane </a:t>
            </a:r>
            <a:r>
              <a:rPr lang="nn-NO" u="sng" dirty="0" err="1">
                <a:solidFill>
                  <a:srgbClr val="FF0000"/>
                </a:solidFill>
              </a:rPr>
              <a:t>høsten</a:t>
            </a:r>
            <a:r>
              <a:rPr lang="nn-NO" u="sng" dirty="0">
                <a:solidFill>
                  <a:srgbClr val="FF0000"/>
                </a:solidFill>
              </a:rPr>
              <a:t> 2017:</a:t>
            </a:r>
            <a:endParaRPr lang="nb-NO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n-NO" dirty="0"/>
              <a:t>Det enkelte medlem skal ha glede av dei oppgåvene ein har i HIM</a:t>
            </a:r>
            <a:endParaRPr lang="nb-NO" dirty="0"/>
          </a:p>
          <a:p>
            <a:pPr marL="914400" lvl="1" indent="-457200">
              <a:buFont typeface="+mj-lt"/>
              <a:buAutoNum type="arabicPeriod"/>
            </a:pPr>
            <a:r>
              <a:rPr lang="nn-NO" dirty="0"/>
              <a:t>Oppgåvene i HIM skal stemme overeins med ens gåver. </a:t>
            </a:r>
            <a:endParaRPr lang="nb-NO" dirty="0"/>
          </a:p>
          <a:p>
            <a:pPr marL="914400" lvl="1" indent="-457200">
              <a:buFont typeface="+mj-lt"/>
              <a:buAutoNum type="arabicPeriod"/>
            </a:pPr>
            <a:r>
              <a:rPr lang="nn-NO" dirty="0"/>
              <a:t>Den enkelte medlem i HIM skal vite kva betydning ens teneste har i </a:t>
            </a:r>
            <a:r>
              <a:rPr lang="nn-NO" dirty="0" err="1"/>
              <a:t>menighetsarbeidet</a:t>
            </a:r>
            <a:r>
              <a:rPr lang="nn-NO" dirty="0"/>
              <a:t> som heilhet.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pPr lvl="0"/>
            <a:r>
              <a:rPr lang="nn-NO" u="sng" dirty="0">
                <a:solidFill>
                  <a:srgbClr val="FF0000"/>
                </a:solidFill>
              </a:rPr>
              <a:t>Tiltaka våre:</a:t>
            </a:r>
            <a:endParaRPr lang="nb-NO" dirty="0">
              <a:solidFill>
                <a:srgbClr val="FF0000"/>
              </a:solidFill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nn-NO" dirty="0"/>
              <a:t>Samtale med den enkelte medlem</a:t>
            </a:r>
            <a:endParaRPr lang="nb-NO" dirty="0"/>
          </a:p>
          <a:p>
            <a:pPr marL="914400" lvl="1" indent="-457200">
              <a:buFont typeface="+mj-lt"/>
              <a:buAutoNum type="arabicPeriod"/>
            </a:pPr>
            <a:r>
              <a:rPr lang="nn-NO" dirty="0" err="1"/>
              <a:t>Nådegavetest</a:t>
            </a:r>
            <a:r>
              <a:rPr lang="nn-NO" dirty="0"/>
              <a:t> på alle medlemmer. Styret og </a:t>
            </a:r>
            <a:r>
              <a:rPr lang="nn-NO" dirty="0" err="1"/>
              <a:t>NaMu</a:t>
            </a:r>
            <a:r>
              <a:rPr lang="nn-NO" dirty="0"/>
              <a:t>-gruppa først ut.</a:t>
            </a:r>
          </a:p>
          <a:p>
            <a:pPr marL="914400" lvl="1" indent="-457200">
              <a:buFont typeface="+mj-lt"/>
              <a:buAutoNum type="arabicPeriod"/>
            </a:pPr>
            <a:r>
              <a:rPr lang="nn-NO" dirty="0"/>
              <a:t>Dele resultat på medlemsmøte</a:t>
            </a:r>
            <a:endParaRPr lang="nb-NO" dirty="0"/>
          </a:p>
          <a:p>
            <a:pPr marL="514350" indent="-514350">
              <a:buFont typeface="+mj-lt"/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615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C823E1F-446D-39F5-4950-523249B9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-1890"/>
            <a:ext cx="9790390" cy="68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CE78C8A-2329-120E-1BBF-0AEB6C40E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-5250"/>
            <a:ext cx="9785602" cy="686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234686B-38C9-BBFA-7635-56AF9C131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470"/>
            <a:ext cx="9795188" cy="68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38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A85FD45-580B-FFEE-A359-990EB7631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1470"/>
            <a:ext cx="9795188" cy="68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42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E3C93EF-AE8A-7F23-360D-ED52B67C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-1890"/>
            <a:ext cx="9790390" cy="6859889"/>
          </a:xfrm>
          <a:prstGeom prst="rect">
            <a:avLst/>
          </a:prstGeom>
        </p:spPr>
      </p:pic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79593059-11F6-DDAD-E107-DFA64FB440C5}"/>
              </a:ext>
            </a:extLst>
          </p:cNvPr>
          <p:cNvSpPr/>
          <p:nvPr/>
        </p:nvSpPr>
        <p:spPr>
          <a:xfrm>
            <a:off x="3647728" y="3271851"/>
            <a:ext cx="432048" cy="216970"/>
          </a:xfrm>
          <a:prstGeom prst="roundRect">
            <a:avLst/>
          </a:prstGeom>
          <a:solidFill>
            <a:srgbClr val="FFFF00">
              <a:alpha val="25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B12F1173-E151-946B-3242-3406B3E82AA3}"/>
              </a:ext>
            </a:extLst>
          </p:cNvPr>
          <p:cNvSpPr/>
          <p:nvPr/>
        </p:nvSpPr>
        <p:spPr>
          <a:xfrm>
            <a:off x="3379318" y="3967781"/>
            <a:ext cx="916482" cy="216970"/>
          </a:xfrm>
          <a:prstGeom prst="roundRect">
            <a:avLst/>
          </a:prstGeom>
          <a:solidFill>
            <a:srgbClr val="FFFF00">
              <a:alpha val="25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: avrundede hjørner 5">
            <a:extLst>
              <a:ext uri="{FF2B5EF4-FFF2-40B4-BE49-F238E27FC236}">
                <a16:creationId xmlns:a16="http://schemas.microsoft.com/office/drawing/2014/main" id="{E6C2A17C-9A7E-7441-1A5C-BF88F7FE4C97}"/>
              </a:ext>
            </a:extLst>
          </p:cNvPr>
          <p:cNvSpPr/>
          <p:nvPr/>
        </p:nvSpPr>
        <p:spPr>
          <a:xfrm>
            <a:off x="3443279" y="5362280"/>
            <a:ext cx="792088" cy="216970"/>
          </a:xfrm>
          <a:prstGeom prst="roundRect">
            <a:avLst/>
          </a:prstGeom>
          <a:solidFill>
            <a:srgbClr val="FFFF00">
              <a:alpha val="25000"/>
            </a:srgb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90463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2B6DDC9A-67BC-131B-3C57-C4BFE5E3F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Prinsipper og redskaper å hvile i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 Box 21">
            <a:extLst>
              <a:ext uri="{FF2B5EF4-FFF2-40B4-BE49-F238E27FC236}">
                <a16:creationId xmlns:a16="http://schemas.microsoft.com/office/drawing/2014/main" id="{8F563205-03A8-4357-8478-1676DEB8C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234" y="1124744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- Gud gir vekst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" name="Bilde 7" descr="Et bilde som inneholder person, utendørs, tre, gutt&#10;&#10;Automatisk generert beskrivelse">
            <a:extLst>
              <a:ext uri="{FF2B5EF4-FFF2-40B4-BE49-F238E27FC236}">
                <a16:creationId xmlns:a16="http://schemas.microsoft.com/office/drawing/2014/main" id="{883F0B89-F879-89F0-7B02-471991F605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9" y="3029963"/>
            <a:ext cx="5767464" cy="3580100"/>
          </a:xfrm>
          <a:prstGeom prst="ellipse">
            <a:avLst/>
          </a:prstGeom>
          <a:ln w="63500" cap="rnd">
            <a:noFill/>
          </a:ln>
          <a:effectLst>
            <a:outerShdw blurRad="228600" algn="t" rotWithShape="0">
              <a:prstClr val="black">
                <a:alpha val="7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Bilde 9" descr="Et bilde som inneholder tekst&#10;&#10;Automatisk generert beskrivelse">
            <a:extLst>
              <a:ext uri="{FF2B5EF4-FFF2-40B4-BE49-F238E27FC236}">
                <a16:creationId xmlns:a16="http://schemas.microsoft.com/office/drawing/2014/main" id="{1AD5AE14-4115-8362-23C5-68F95CED7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8268" y="1052736"/>
            <a:ext cx="3580100" cy="3580100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98DEB141-D57F-68EB-A744-72A5E2BF9B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028" y="2995996"/>
            <a:ext cx="3580099" cy="401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1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3B644EAB-F59F-7D48-2A13-977622BC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99393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Led Læringsfelleskap 2.0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Box 21">
            <a:extLst>
              <a:ext uri="{FF2B5EF4-FFF2-40B4-BE49-F238E27FC236}">
                <a16:creationId xmlns:a16="http://schemas.microsoft.com/office/drawing/2014/main" id="{34B8E706-EB32-4813-4212-CED77A7CA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512" y="1188041"/>
            <a:ext cx="102971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- Prinsippbasert og koplet med de beste redskapene!</a:t>
            </a:r>
            <a:endParaRPr lang="nb-NO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Organizer">
            <a:extLst>
              <a:ext uri="{FF2B5EF4-FFF2-40B4-BE49-F238E27FC236}">
                <a16:creationId xmlns:a16="http://schemas.microsoft.com/office/drawing/2014/main" id="{D494204F-8F74-C272-08F6-23B7E849B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2276872"/>
            <a:ext cx="4976545" cy="21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B57B6B44-4A36-0F5D-F0DF-B5EA92CA0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2780928"/>
            <a:ext cx="3803075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366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98DFC35-F926-4B99-92E2-233CEF12EB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765" y="2996952"/>
            <a:ext cx="4440491" cy="79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4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57EDC08A-AB89-E19B-1AD2-479D2E88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-315416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Sunnhetsnivå i norske pinsekirker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E62A5425-D17B-18A2-DB0F-1FA4DA27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82" y="972017"/>
            <a:ext cx="7345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i="1" dirty="0">
                <a:solidFill>
                  <a:srgbClr val="000000"/>
                </a:solidFill>
                <a:latin typeface="Calibri"/>
              </a:rPr>
              <a:t>Gjennomsnitt for alle profiler 1998-2022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F2DD7866-E273-BDD8-10DE-21D7E567C4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474053"/>
              </p:ext>
            </p:extLst>
          </p:nvPr>
        </p:nvGraphicFramePr>
        <p:xfrm>
          <a:off x="1847528" y="1612971"/>
          <a:ext cx="10009112" cy="5128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84264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57EDC08A-AB89-E19B-1AD2-479D2E88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-315416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Sunnhetsnivå i norske pinsekirker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E62A5425-D17B-18A2-DB0F-1FA4DA27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82" y="972017"/>
            <a:ext cx="7345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i="1" dirty="0">
                <a:solidFill>
                  <a:srgbClr val="000000"/>
                </a:solidFill>
                <a:latin typeface="Calibri"/>
              </a:rPr>
              <a:t>Maksimumsfaktor for ulike pinsekirkeprofiler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0E70D3E-340A-7908-2177-6F09098F68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324168"/>
              </p:ext>
            </p:extLst>
          </p:nvPr>
        </p:nvGraphicFramePr>
        <p:xfrm>
          <a:off x="3575720" y="1460932"/>
          <a:ext cx="7056784" cy="5280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0460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57EDC08A-AB89-E19B-1AD2-479D2E88A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9656" y="-315416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0" cap="none" spc="0" normalizeH="0" baseline="0" noProof="0" dirty="0">
                <a:ln>
                  <a:noFill/>
                </a:ln>
                <a:solidFill>
                  <a:srgbClr val="006000"/>
                </a:solidFill>
                <a:effectLst/>
                <a:uLnTx/>
                <a:uFillTx/>
                <a:latin typeface="Georgia" charset="0"/>
                <a:ea typeface="ＭＳ Ｐゴシック" charset="0"/>
                <a:cs typeface="ＭＳ Ｐゴシック" charset="0"/>
              </a:rPr>
              <a:t>Sunnhetsnivå i norske pinsekirker</a:t>
            </a:r>
          </a:p>
        </p:txBody>
      </p:sp>
      <p:sp>
        <p:nvSpPr>
          <p:cNvPr id="4" name="Text Box 21">
            <a:extLst>
              <a:ext uri="{FF2B5EF4-FFF2-40B4-BE49-F238E27FC236}">
                <a16:creationId xmlns:a16="http://schemas.microsoft.com/office/drawing/2014/main" id="{E62A5425-D17B-18A2-DB0F-1FA4DA270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282" y="972017"/>
            <a:ext cx="734523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2800" i="1" dirty="0">
                <a:solidFill>
                  <a:srgbClr val="000000"/>
                </a:solidFill>
                <a:latin typeface="Calibri"/>
              </a:rPr>
              <a:t>Minimumsfaktor for ulike pinsekirkeprofiler</a:t>
            </a:r>
            <a:endParaRPr lang="nb-NO" sz="200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23C715B-3D35-583A-9CDD-E3FAB3F196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127550"/>
              </p:ext>
            </p:extLst>
          </p:nvPr>
        </p:nvGraphicFramePr>
        <p:xfrm>
          <a:off x="3719736" y="1556793"/>
          <a:ext cx="6624736" cy="514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5178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Et verktøy for å finne utgangspunktet</a:t>
            </a:r>
          </a:p>
        </p:txBody>
      </p:sp>
      <p:pic>
        <p:nvPicPr>
          <p:cNvPr id="6" name="Picture 8" descr="Helsesjekk, minst">
            <a:extLst>
              <a:ext uri="{FF2B5EF4-FFF2-40B4-BE49-F238E27FC236}">
                <a16:creationId xmlns:a16="http://schemas.microsoft.com/office/drawing/2014/main" id="{AA730E1B-8DFE-D28A-016C-B56B9EE7A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6"/>
          <a:stretch>
            <a:fillRect/>
          </a:stretch>
        </p:blipFill>
        <p:spPr bwMode="auto">
          <a:xfrm>
            <a:off x="5701775" y="2401599"/>
            <a:ext cx="5521488" cy="400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996FE6F-C231-E3C8-BF09-DE52362557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2420889"/>
            <a:ext cx="2530027" cy="252028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0521EE1-05FE-C20B-4FD3-D521EF0E28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06">
            <a:off x="1761328" y="3942205"/>
            <a:ext cx="2726644" cy="1857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6E575C8C-DA37-58A4-39F2-0181D9334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Menighetsundersøkelsen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18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C7A7EA5-EA36-4CE3-B3F4-44EFC7D3E4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2420889"/>
            <a:ext cx="2530027" cy="2520280"/>
          </a:xfrm>
          <a:prstGeom prst="rect">
            <a:avLst/>
          </a:prstGeom>
        </p:spPr>
      </p:pic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Hvem skal være med å svare?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4E4F71C-24DA-49A3-98AE-6994415056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06">
            <a:off x="1761328" y="3942205"/>
            <a:ext cx="2726644" cy="1857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0655053-7043-9A95-FE7E-4A2AC48419CF}"/>
              </a:ext>
            </a:extLst>
          </p:cNvPr>
          <p:cNvSpPr/>
          <p:nvPr/>
        </p:nvSpPr>
        <p:spPr>
          <a:xfrm>
            <a:off x="5447928" y="2348880"/>
            <a:ext cx="6408712" cy="3744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1800"/>
              </a:spcAft>
              <a:buClrTx/>
              <a:buSzPct val="75000"/>
              <a:tabLst/>
              <a:defRPr/>
            </a:pP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Dere inviterer 30 – 40 personer </a:t>
            </a:r>
            <a:r>
              <a:rPr kumimoji="0" lang="nb-NO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til å svare.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Tx/>
              <a:buSzPct val="75000"/>
              <a:tabLst/>
              <a:defRPr/>
            </a:pPr>
            <a:r>
              <a:rPr lang="nb-NO" sz="2800" b="1" dirty="0">
                <a:solidFill>
                  <a:srgbClr val="000000"/>
                </a:solidFill>
                <a:latin typeface="Calibri"/>
              </a:rPr>
              <a:t>3 utvalgskriterier</a:t>
            </a:r>
            <a:r>
              <a:rPr lang="nb-NO" sz="2800" dirty="0">
                <a:solidFill>
                  <a:srgbClr val="000000"/>
                </a:solidFill>
                <a:latin typeface="Calibri"/>
              </a:rPr>
              <a:t> – de som velges må: 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Delta regelmessig </a:t>
            </a:r>
            <a:r>
              <a:rPr kumimoji="0" lang="nb-NO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på gudstjenesten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Være med i en mindre gruppe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Ha en tjeneste/oppgave i menigheten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R="0" lvl="0" algn="l" defTabSz="914400" rtl="0" eaLnBrk="0" fontAlgn="base" latinLnBrk="0" hangingPunct="0">
              <a:spcBef>
                <a:spcPts val="1800"/>
              </a:spcBef>
              <a:spcAft>
                <a:spcPct val="0"/>
              </a:spcAft>
              <a:buClrTx/>
              <a:buSzPct val="75000"/>
              <a:tabLst/>
              <a:defRPr/>
            </a:pPr>
            <a:r>
              <a:rPr lang="nb-NO" i="1" dirty="0">
                <a:solidFill>
                  <a:srgbClr val="000000"/>
                </a:solidFill>
                <a:latin typeface="Calibri"/>
              </a:rPr>
              <a:t>Poenget er at de skal kunne gi kompetente svar på de spørsmål som stilles.</a:t>
            </a:r>
            <a:endParaRPr kumimoji="0" lang="nb-NO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187E068C-A7FC-7641-89D1-51952018B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Menighetsundersøkelsen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C7A7EA5-EA36-4CE3-B3F4-44EFC7D3E4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9456" y="2420889"/>
            <a:ext cx="2530027" cy="2520280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439982A1-FAED-36B2-4B0B-05E22980E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171400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Menighetsundersøkelsen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 Box 21">
            <a:extLst>
              <a:ext uri="{FF2B5EF4-FFF2-40B4-BE49-F238E27FC236}">
                <a16:creationId xmlns:a16="http://schemas.microsoft.com/office/drawing/2014/main" id="{8416BFCE-B41C-F2B1-14B8-B125058F5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648" y="1132100"/>
            <a:ext cx="73452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5125" indent="-365125">
              <a:defRPr>
                <a:solidFill>
                  <a:schemeClr val="tx1"/>
                </a:solidFill>
                <a:latin typeface="Arial" charset="0"/>
              </a:defRPr>
            </a:lvl1pPr>
            <a:lvl2pPr marL="88741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2498725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2678113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8575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33147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771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4229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686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b-NO" sz="3200" i="1" dirty="0">
                <a:solidFill>
                  <a:srgbClr val="000000"/>
                </a:solidFill>
                <a:latin typeface="Calibri"/>
              </a:rPr>
              <a:t>Menighetsprofilen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F4E4F71C-24DA-49A3-98AE-6994415056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06">
            <a:off x="1761328" y="3942205"/>
            <a:ext cx="2726644" cy="1857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C0655053-7043-9A95-FE7E-4A2AC48419CF}"/>
              </a:ext>
            </a:extLst>
          </p:cNvPr>
          <p:cNvSpPr/>
          <p:nvPr/>
        </p:nvSpPr>
        <p:spPr>
          <a:xfrm>
            <a:off x="5328592" y="2348880"/>
            <a:ext cx="6744072" cy="387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1200"/>
              </a:spcAft>
              <a:buClrTx/>
              <a:buSzPct val="75000"/>
              <a:tabLst/>
              <a:defRPr/>
            </a:pPr>
            <a:r>
              <a:rPr lang="nb-NO" sz="2800" dirty="0">
                <a:solidFill>
                  <a:srgbClr val="000000"/>
                </a:solidFill>
                <a:latin typeface="Calibri"/>
              </a:rPr>
              <a:t>Resultatet er en profil med mye god og detaljert info til lederskap og menighet:</a:t>
            </a: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lang="nb-NO" sz="2800" i="1" dirty="0">
                <a:solidFill>
                  <a:srgbClr val="000000"/>
                </a:solidFill>
                <a:latin typeface="Calibri"/>
              </a:rPr>
              <a:t>Menighetsprofilen</a:t>
            </a:r>
            <a:r>
              <a:rPr lang="nb-NO" sz="2800" dirty="0">
                <a:solidFill>
                  <a:srgbClr val="000000"/>
                </a:solidFill>
                <a:latin typeface="Calibri"/>
              </a:rPr>
              <a:t> (kvalitet på 8 områder)</a:t>
            </a:r>
            <a:endParaRPr kumimoji="0" lang="nb-NO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300"/>
              </a:spcAft>
              <a:buClrTx/>
              <a:buSzPct val="75000"/>
              <a:buFontTx/>
              <a:buBlip>
                <a:blip r:embed="rId5"/>
              </a:buBlip>
              <a:tabLst/>
              <a:defRPr/>
            </a:pPr>
            <a:r>
              <a:rPr lang="nb-NO" sz="2800" i="1" dirty="0">
                <a:solidFill>
                  <a:srgbClr val="000000"/>
                </a:solidFill>
                <a:latin typeface="Calibri"/>
              </a:rPr>
              <a:t>Resultatguiden </a:t>
            </a:r>
            <a:r>
              <a:rPr lang="nb-NO" sz="2800" dirty="0">
                <a:solidFill>
                  <a:srgbClr val="000000"/>
                </a:solidFill>
                <a:latin typeface="Calibri"/>
              </a:rPr>
              <a:t>(detaljert fremstilling)</a:t>
            </a:r>
            <a:endParaRPr kumimoji="0" lang="nb-NO" sz="2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  <a:p>
            <a:pPr marL="914400" lvl="1" indent="-457200">
              <a:lnSpc>
                <a:spcPct val="120000"/>
              </a:lnSpc>
              <a:buSzPct val="75000"/>
              <a:buFontTx/>
              <a:buBlip>
                <a:blip r:embed="rId5"/>
              </a:buBlip>
              <a:defRPr/>
            </a:pPr>
            <a:r>
              <a:rPr lang="nb-NO" i="1" dirty="0">
                <a:solidFill>
                  <a:srgbClr val="000000"/>
                </a:solidFill>
                <a:latin typeface="Calibri"/>
              </a:rPr>
              <a:t>Oppsummeringsguide</a:t>
            </a:r>
          </a:p>
          <a:p>
            <a:pPr marL="914400" lvl="1" indent="-457200">
              <a:lnSpc>
                <a:spcPct val="120000"/>
              </a:lnSpc>
              <a:buSzPct val="75000"/>
              <a:buFontTx/>
              <a:buBlip>
                <a:blip r:embed="rId5"/>
              </a:buBlip>
              <a:defRPr/>
            </a:pPr>
            <a:r>
              <a:rPr kumimoji="0" lang="nb-NO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Fortellingsguide</a:t>
            </a:r>
          </a:p>
          <a:p>
            <a:pPr marL="914400" lvl="1" indent="-457200">
              <a:lnSpc>
                <a:spcPct val="120000"/>
              </a:lnSpc>
              <a:buSzPct val="75000"/>
              <a:buFontTx/>
              <a:buBlip>
                <a:blip r:embed="rId5"/>
              </a:buBlip>
              <a:defRPr/>
            </a:pPr>
            <a:r>
              <a:rPr lang="nb-NO" i="1" dirty="0">
                <a:solidFill>
                  <a:srgbClr val="000000"/>
                </a:solidFill>
                <a:latin typeface="Calibri"/>
              </a:rPr>
              <a:t>Statusguide</a:t>
            </a:r>
          </a:p>
          <a:p>
            <a:pPr marL="914400" lvl="1" indent="-457200">
              <a:lnSpc>
                <a:spcPct val="120000"/>
              </a:lnSpc>
              <a:buSzPct val="75000"/>
              <a:buFontTx/>
              <a:buBlip>
                <a:blip r:embed="rId5"/>
              </a:buBlip>
              <a:defRPr/>
            </a:pPr>
            <a:r>
              <a:rPr kumimoji="0" lang="nb-NO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Strategiguide</a:t>
            </a:r>
          </a:p>
        </p:txBody>
      </p:sp>
    </p:spTree>
    <p:extLst>
      <p:ext uri="{BB962C8B-B14F-4D97-AF65-F5344CB8AC3E}">
        <p14:creationId xmlns:p14="http://schemas.microsoft.com/office/powerpoint/2010/main" val="101171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9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005" y="2438377"/>
            <a:ext cx="3795267" cy="367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2" name="Rectangle 8"/>
          <p:cNvSpPr>
            <a:spLocks noChangeArrowheads="1"/>
          </p:cNvSpPr>
          <p:nvPr/>
        </p:nvSpPr>
        <p:spPr bwMode="auto">
          <a:xfrm>
            <a:off x="4901406" y="1556792"/>
            <a:ext cx="3498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Gjennomføre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undersøkelsen</a:t>
            </a:r>
          </a:p>
        </p:txBody>
      </p:sp>
      <p:sp>
        <p:nvSpPr>
          <p:cNvPr id="93193" name="Rectangle 9"/>
          <p:cNvSpPr>
            <a:spLocks noChangeArrowheads="1"/>
          </p:cNvSpPr>
          <p:nvPr/>
        </p:nvSpPr>
        <p:spPr bwMode="auto">
          <a:xfrm>
            <a:off x="9018587" y="2905598"/>
            <a:ext cx="1685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Tolke profilen</a:t>
            </a:r>
          </a:p>
        </p:txBody>
      </p:sp>
      <p:sp>
        <p:nvSpPr>
          <p:cNvPr id="93194" name="Rectangle 10"/>
          <p:cNvSpPr>
            <a:spLocks noChangeArrowheads="1"/>
          </p:cNvSpPr>
          <p:nvPr/>
        </p:nvSpPr>
        <p:spPr bwMode="auto">
          <a:xfrm>
            <a:off x="8020099" y="4993830"/>
            <a:ext cx="36925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Lage tiltaksplan</a:t>
            </a:r>
            <a:endParaRPr kumimoji="0" lang="nb-NO" altLang="nb-NO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0"/>
            </a:endParaRPr>
          </a:p>
        </p:txBody>
      </p:sp>
      <p:sp>
        <p:nvSpPr>
          <p:cNvPr id="93195" name="Rectangle 11"/>
          <p:cNvSpPr>
            <a:spLocks noChangeArrowheads="1"/>
          </p:cNvSpPr>
          <p:nvPr/>
        </p:nvSpPr>
        <p:spPr bwMode="auto">
          <a:xfrm>
            <a:off x="3719736" y="6200477"/>
            <a:ext cx="5891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Gjennomføre tiltaksplanen</a:t>
            </a:r>
            <a:endParaRPr kumimoji="0" lang="nb-NO" altLang="nb-NO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0"/>
            </a:endParaRPr>
          </a:p>
        </p:txBody>
      </p:sp>
      <p:sp>
        <p:nvSpPr>
          <p:cNvPr id="93196" name="Rectangle 12"/>
          <p:cNvSpPr>
            <a:spLocks noChangeArrowheads="1"/>
          </p:cNvSpPr>
          <p:nvPr/>
        </p:nvSpPr>
        <p:spPr bwMode="auto">
          <a:xfrm>
            <a:off x="2545507" y="4689030"/>
            <a:ext cx="2016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Å ta imot </a:t>
            </a:r>
            <a:r>
              <a:rPr kumimoji="0" lang="nn-NO" alt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fra</a:t>
            </a:r>
            <a:r>
              <a:rPr kumimoji="0" lang="nn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 Gud og </a:t>
            </a:r>
            <a:r>
              <a:rPr kumimoji="0" lang="nn-NO" altLang="nb-NO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mennesker</a:t>
            </a:r>
            <a:endParaRPr kumimoji="0" lang="nb-NO" altLang="nb-NO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charset="0"/>
            </a:endParaRPr>
          </a:p>
        </p:txBody>
      </p:sp>
      <p:sp>
        <p:nvSpPr>
          <p:cNvPr id="93197" name="Rectangle 13"/>
          <p:cNvSpPr>
            <a:spLocks noChangeArrowheads="1"/>
          </p:cNvSpPr>
          <p:nvPr/>
        </p:nvSpPr>
        <p:spPr bwMode="auto">
          <a:xfrm>
            <a:off x="1919536" y="2744814"/>
            <a:ext cx="3498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Forberede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charset="0"/>
              </a:rPr>
              <a:t>undersøkelsen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3B644EAB-F59F-7D48-2A13-977622BCA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7608" y="-99393"/>
            <a:ext cx="8172400" cy="1872209"/>
          </a:xfrm>
          <a:prstGeom prst="rect">
            <a:avLst/>
          </a:prstGeom>
          <a:noFill/>
          <a:ln>
            <a:noFill/>
          </a:ln>
          <a:effectLst>
            <a:outerShdw blurRad="38100" dist="25400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lvl="0" eaLnBrk="1" hangingPunct="1">
              <a:defRPr/>
            </a:pPr>
            <a:r>
              <a:rPr lang="nb-NO" sz="4000" kern="0" dirty="0">
                <a:solidFill>
                  <a:srgbClr val="006000"/>
                </a:solidFill>
                <a:latin typeface="Georgia" charset="0"/>
                <a:ea typeface="ＭＳ Ｐゴシック" charset="0"/>
                <a:cs typeface="ＭＳ Ｐゴシック" charset="0"/>
              </a:rPr>
              <a:t>Lokal prosess og læringsfelleskap</a:t>
            </a:r>
            <a:endParaRPr kumimoji="0" lang="nb-NO" sz="4000" b="0" i="0" u="none" strike="noStrike" kern="0" cap="none" spc="0" normalizeH="0" baseline="0" noProof="0" dirty="0">
              <a:ln>
                <a:noFill/>
              </a:ln>
              <a:solidFill>
                <a:srgbClr val="006000"/>
              </a:solidFill>
              <a:effectLst/>
              <a:uLnTx/>
              <a:uFillTx/>
              <a:latin typeface="Georgi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69999"/>
      </p:ext>
    </p:extLst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2004:Templates:Presentations:Designs:Blends</Template>
  <TotalTime>22471</TotalTime>
  <Words>999</Words>
  <Application>Microsoft Office PowerPoint</Application>
  <PresentationFormat>Widescreen</PresentationFormat>
  <Paragraphs>169</Paragraphs>
  <Slides>28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Georgia</vt:lpstr>
      <vt:lpstr>Maiandra GD</vt:lpstr>
      <vt:lpstr>Sylfaen</vt:lpstr>
      <vt:lpstr>Trebuchet MS</vt:lpstr>
      <vt:lpstr>1_Blank Presentation</vt:lpstr>
      <vt:lpstr>Office-tema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Fokus: Nådegavebasert tjeneste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>Journey to Life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Johnstone</dc:creator>
  <cp:lastModifiedBy>Kjetil Sigerseth</cp:lastModifiedBy>
  <cp:revision>379</cp:revision>
  <dcterms:created xsi:type="dcterms:W3CDTF">2010-02-09T03:14:36Z</dcterms:created>
  <dcterms:modified xsi:type="dcterms:W3CDTF">2023-01-11T17:23:04Z</dcterms:modified>
</cp:coreProperties>
</file>