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644" r:id="rId3"/>
    <p:sldId id="642" r:id="rId4"/>
    <p:sldId id="263" r:id="rId5"/>
    <p:sldId id="643" r:id="rId6"/>
    <p:sldId id="645" r:id="rId7"/>
    <p:sldId id="647" r:id="rId8"/>
    <p:sldId id="259" r:id="rId9"/>
    <p:sldId id="256" r:id="rId10"/>
    <p:sldId id="260" r:id="rId11"/>
    <p:sldId id="276" r:id="rId12"/>
    <p:sldId id="650" r:id="rId13"/>
    <p:sldId id="277" r:id="rId14"/>
    <p:sldId id="651" r:id="rId15"/>
    <p:sldId id="279" r:id="rId16"/>
    <p:sldId id="269" r:id="rId17"/>
    <p:sldId id="652" r:id="rId18"/>
    <p:sldId id="654" r:id="rId19"/>
    <p:sldId id="308" r:id="rId20"/>
    <p:sldId id="27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31"/>
    <a:srgbClr val="97D1B8"/>
    <a:srgbClr val="008E40"/>
    <a:srgbClr val="FFFF99"/>
    <a:srgbClr val="FFFF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03" autoAdjust="0"/>
  </p:normalViewPr>
  <p:slideViewPr>
    <p:cSldViewPr>
      <p:cViewPr varScale="1">
        <p:scale>
          <a:sx n="55" d="100"/>
          <a:sy n="55" d="100"/>
        </p:scale>
        <p:origin x="1014"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D3B25-FB58-4368-825C-77BD69198339}" type="datetimeFigureOut">
              <a:rPr lang="nb-NO" smtClean="0"/>
              <a:t>04.11.2022</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4B59F1-4F99-463E-A99A-88D7FF3BA4CD}" type="slidenum">
              <a:rPr lang="nb-NO" smtClean="0"/>
              <a:t>‹#›</a:t>
            </a:fld>
            <a:endParaRPr lang="nb-NO"/>
          </a:p>
        </p:txBody>
      </p:sp>
    </p:spTree>
    <p:extLst>
      <p:ext uri="{BB962C8B-B14F-4D97-AF65-F5344CB8AC3E}">
        <p14:creationId xmlns:p14="http://schemas.microsoft.com/office/powerpoint/2010/main" val="2908916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A62C2240-9684-5440-915F-929AD831DE9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37498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88F31A6-7A5D-BE4D-95EF-485DDE3FDA89}" type="slidenum">
              <a:rPr lang="en-US" sz="1200">
                <a:solidFill>
                  <a:prstClr val="black"/>
                </a:solidFill>
              </a:rPr>
              <a:pPr/>
              <a:t>10</a:t>
            </a:fld>
            <a:endParaRPr lang="en-US" sz="1200">
              <a:solidFill>
                <a:prstClr val="black"/>
              </a:solidFill>
            </a:endParaRPr>
          </a:p>
        </p:txBody>
      </p:sp>
      <p:sp>
        <p:nvSpPr>
          <p:cNvPr id="19459" name="Rectangle 2"/>
          <p:cNvSpPr>
            <a:spLocks noGrp="1" noRot="1" noChangeAspect="1" noChangeArrowheads="1"/>
          </p:cNvSpPr>
          <p:nvPr>
            <p:ph type="sldImg"/>
          </p:nvPr>
        </p:nvSpPr>
        <p:spPr>
          <a:xfrm>
            <a:off x="381000" y="685800"/>
            <a:ext cx="6096000" cy="342900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En nær relasjon handler ikke først og fremst om tid, men om hva vi fyller relasjonen med. Hva deler vi sammen? Hvor godt kjenner jeg de jeg leder? (hvilke gaver og kall har Gud gitt den enkelte) Hva skjer med mennesker vi har rundt oss? Tas det nye steg? Hva av det jeg gjør bidrar til å bygge opp? Og hva begrenser eller river ned? (bytt)</a:t>
            </a:r>
          </a:p>
          <a:p>
            <a:pPr eaLnBrk="1" hangingPunct="1"/>
            <a:endParaRPr lang="nb-NO" b="0" noProof="0" dirty="0">
              <a:latin typeface="Helvetica" charset="0"/>
              <a:ea typeface="ＭＳ Ｐゴシック" charset="0"/>
              <a:cs typeface="ＭＳ Ｐゴシック" charset="0"/>
            </a:endParaRPr>
          </a:p>
          <a:p>
            <a:pPr eaLnBrk="1" hangingPunct="1"/>
            <a:r>
              <a:rPr lang="nb-NO" b="0" noProof="0" dirty="0">
                <a:latin typeface="Helvetica" charset="0"/>
                <a:ea typeface="ＭＳ Ｐゴシック" charset="0"/>
                <a:cs typeface="ＭＳ Ｐゴシック" charset="0"/>
              </a:rPr>
              <a:t>Hva tenker dere om dette kraftige utsagnet? </a:t>
            </a:r>
          </a:p>
        </p:txBody>
      </p:sp>
    </p:spTree>
    <p:extLst>
      <p:ext uri="{BB962C8B-B14F-4D97-AF65-F5344CB8AC3E}">
        <p14:creationId xmlns:p14="http://schemas.microsoft.com/office/powerpoint/2010/main" val="3216423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Som</a:t>
            </a:r>
            <a:r>
              <a:rPr lang="en-US" dirty="0">
                <a:latin typeface="Helvetica" charset="0"/>
                <a:ea typeface="ＭＳ Ｐゴシック" charset="0"/>
                <a:cs typeface="ＭＳ Ｐゴシック" charset="0"/>
              </a:rPr>
              <a:t> </a:t>
            </a:r>
            <a:r>
              <a:rPr lang="nb-NO" noProof="0" dirty="0">
                <a:latin typeface="Helvetica" charset="0"/>
                <a:ea typeface="ＭＳ Ｐゴシック" charset="0"/>
                <a:cs typeface="ＭＳ Ｐゴシック" charset="0"/>
              </a:rPr>
              <a:t>mennesker vil vi alle i</a:t>
            </a:r>
            <a:r>
              <a:rPr lang="nb-NO" baseline="0" noProof="0" dirty="0">
                <a:latin typeface="Helvetica" charset="0"/>
                <a:ea typeface="ＭＳ Ｐゴシック" charset="0"/>
                <a:cs typeface="ＭＳ Ｐゴシック" charset="0"/>
              </a:rPr>
              <a:t> mindre eller større grad inneha egenskaper eller roller der vi har innflytelse på andre eller der vi fungerer som leder. (bytt) Langs dimensjonen «Jeg leder ikke» til «Jeg leder», vil både du og jeg kunne plassere oss inn ett eller annet sted langs den røde pilen.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noProof="0" dirty="0">
                <a:latin typeface="Helvetica" charset="0"/>
                <a:ea typeface="ＭＳ Ｐゴシック" charset="0"/>
                <a:cs typeface="ＭＳ Ｐゴシック" charset="0"/>
              </a:rPr>
              <a:t>Samtidig vil de av oss som har fått tydelige lederevner og er godt utrustet som ledere, ikke nødvendigvis virke utrustende i forhold til de vi omgås. Om du opplever at du </a:t>
            </a:r>
            <a:r>
              <a:rPr lang="nb-NO" u="sng" baseline="0" noProof="0" dirty="0">
                <a:latin typeface="Helvetica" charset="0"/>
                <a:ea typeface="ＭＳ Ｐゴシック" charset="0"/>
                <a:cs typeface="ＭＳ Ｐゴシック" charset="0"/>
              </a:rPr>
              <a:t>ikke</a:t>
            </a:r>
            <a:r>
              <a:rPr lang="nb-NO" baseline="0" noProof="0" dirty="0">
                <a:latin typeface="Helvetica" charset="0"/>
                <a:ea typeface="ＭＳ Ｐゴシック" charset="0"/>
                <a:cs typeface="ＭＳ Ｐゴシック" charset="0"/>
              </a:rPr>
              <a:t> har tydelige lederegenskaper kan det likevel tenkes at du naturlig løfter frem mennesker du har rund deg. Det gjør at vi uavhengig av hvor vi har plassert oss langs den røde pilen vil kunne finne vår plass (bytt) også langs den blå dimensjonen, fra «Jeg utruster ikke» til Jeg utruster».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latin typeface="Helvetica" charset="0"/>
                <a:ea typeface="ＭＳ Ｐゴシック" charset="0"/>
                <a:cs typeface="ＭＳ Ｐゴシック" charset="0"/>
              </a:rPr>
              <a:t>Når vi ser sammenhengen mellom hvor vi plasserer oss langs begge dimensjonene (bytt) vil vi alle falle</a:t>
            </a:r>
            <a:r>
              <a:rPr lang="nb-NO" baseline="0" dirty="0">
                <a:latin typeface="Helvetica" charset="0"/>
                <a:ea typeface="ＭＳ Ｐゴシック" charset="0"/>
                <a:cs typeface="ＭＳ Ｐゴシック" charset="0"/>
              </a:rPr>
              <a:t> mer eller mindre tydelig inn i en av fire </a:t>
            </a:r>
            <a:r>
              <a:rPr lang="nb-NO" baseline="0" noProof="0" dirty="0">
                <a:latin typeface="Helvetica" charset="0"/>
                <a:ea typeface="ＭＳ Ｐゴシック" charset="0"/>
                <a:cs typeface="ＭＳ Ｐゴシック" charset="0"/>
              </a:rPr>
              <a:t>grupperinger eller kvadranter som illustreres her</a:t>
            </a:r>
            <a:r>
              <a:rPr lang="nb-NO" baseline="0" dirty="0">
                <a:latin typeface="Helvetica" charset="0"/>
                <a:ea typeface="ＭＳ Ｐゴシック" charset="0"/>
                <a:cs typeface="ＭＳ Ｐゴシック" charset="0"/>
              </a:rPr>
              <a:t>. Dette sier noe om utgangspunktet vårt, men det sier mindre om potensialet vårt som utrustende ledere. </a:t>
            </a:r>
          </a:p>
        </p:txBody>
      </p:sp>
      <p:sp>
        <p:nvSpPr>
          <p:cNvPr id="4" name="Slide Number Placeholder 3"/>
          <p:cNvSpPr>
            <a:spLocks noGrp="1"/>
          </p:cNvSpPr>
          <p:nvPr>
            <p:ph type="sldNum" sz="quarter" idx="10"/>
          </p:nvPr>
        </p:nvSpPr>
        <p:spPr/>
        <p:txBody>
          <a:bodyPr/>
          <a:lstStyle/>
          <a:p>
            <a:fld id="{A62C2240-9684-5440-915F-929AD831DE9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3597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dag ser vi at status og prestisje i samfunnet og også i kirkene våre ofte knyttes til det som er synlig, det materielle. (bytt) Det gjør at flere områder som er en naturlig del av livet i kirken, gjerne ting som vi er avhengige av for å nå målet, ofte flyttes fra periferi til sentrum. Midlene blir et mål i seg selv. </a:t>
            </a:r>
          </a:p>
          <a:p>
            <a:endParaRPr lang="nb-NO" dirty="0"/>
          </a:p>
          <a:p>
            <a:r>
              <a:rPr lang="nb-NO" dirty="0"/>
              <a:t>Det har gjort at sentrum i oppdraget vårt som kirke, Jesus, og det å hjelpe mennesker å kople livene sine på Jesus, i praksis skyves ut i periferien. (bytt) Dette legger vi merke til når vi ser på hvordan ressursene være forvaltes og hva som er fokus i hverdagslivet, kanskje også hvordan vi måler suksess i kirkene våre. Når vi setter fokus på boks A vil denne vokse. Med mindre fokus på boks B blir denne fort mindre. Dette er noe den første kirke tydelig kan utfordre kirken i dag på. </a:t>
            </a:r>
          </a:p>
          <a:p>
            <a:endParaRPr lang="nb-NO" dirty="0"/>
          </a:p>
          <a:p>
            <a:r>
              <a:rPr lang="nb-NO" dirty="0"/>
              <a:t>Hvordan ser dette ut i din sammenheng? Hva ønsker vi å gjøre med det?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latin typeface="Helvetica" charset="0"/>
                <a:ea typeface="ＭＳ Ｐゴシック" charset="0"/>
                <a:cs typeface="ＭＳ Ｐゴシック" charset="0"/>
              </a:rPr>
              <a:t>Om målet våt som leder er å bli sett på av andre som en suksessfull leder, vil det alltid være en fare for at vi bruker for mye energi på å bygge opp en større boks A. Her vil det også finnes mange muligheter for deg til å øve deg opp i ledelsesmetoder som tar mest utgangspunkt i boks A. Typisk her vil være kurs og trening i teknikker som hjelper deg til å fremstå profesjonell, dyktig og suksessrik. </a:t>
            </a:r>
          </a:p>
          <a:p>
            <a:endParaRPr lang="nb-NO" dirty="0"/>
          </a:p>
        </p:txBody>
      </p:sp>
      <p:sp>
        <p:nvSpPr>
          <p:cNvPr id="4" name="Plassholder for lysbildenummer 3"/>
          <p:cNvSpPr>
            <a:spLocks noGrp="1"/>
          </p:cNvSpPr>
          <p:nvPr>
            <p:ph type="sldNum" sz="quarter" idx="5"/>
          </p:nvPr>
        </p:nvSpPr>
        <p:spPr/>
        <p:txBody>
          <a:bodyPr/>
          <a:lstStyle/>
          <a:p>
            <a:fld id="{DF4B59F1-4F99-463E-A99A-88D7FF3BA4CD}" type="slidenum">
              <a:rPr lang="nb-NO" smtClean="0"/>
              <a:t>12</a:t>
            </a:fld>
            <a:endParaRPr lang="nb-NO"/>
          </a:p>
        </p:txBody>
      </p:sp>
    </p:spTree>
    <p:extLst>
      <p:ext uri="{BB962C8B-B14F-4D97-AF65-F5344CB8AC3E}">
        <p14:creationId xmlns:p14="http://schemas.microsoft.com/office/powerpoint/2010/main" val="2381528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13</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Om målet vårt er finne og forløse ressursene som finnes blant de vi leder, og å løfte frem mennesker til modne og selvstendige medarbeidere, vil perspektiv, fremgangsmåte og prinsipper bli helt annerledes. Da flytter vi fokus til boks B.</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I NaMu benyttes ofte tre farger, det trinitariske kompasset, for å få frem et bredere eller dypere innhold i et begrep eller en gitt sammenheng. Målet er å se noe tredimensjonalt, eller fra tre ulike sider. Det kan gi ny innsikt og hjelper oss blant annet å avdekke om en eller flere sider av denne sammenhengen er blitt neglisjert. Denne ubalansen kan påvirke vår egen forståelse, handlingene våre og hvilken frukt vi til slutt ser i oss selv og rundt oss.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Når vi i denne figuren viser lederskapets tre dimensjoner. Knytter vi (bytt) forklaring til det grønne området, (bytt) motivasjon til den røde, og (bytt) frigjøring til det blå.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Hemmeligheten ved utrustende lederskap er å finne balansen mellom disse tre dimensjonene. Jakten på balanse er selvfølgelig basert på erkjennelsen av at hver av disse dimensjonene er helt nødvendige, men ikke tilstrekkelige hver for seg.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Når vi har med oss lederskapets 3 dimensjoner får vi en dypere forståelse hva relasjonen til de vi leder må preges av.</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Kjerneprinsippet bak forklaring handler om </a:t>
            </a:r>
            <a:r>
              <a:rPr lang="nb-NO" b="1" noProof="0" dirty="0">
                <a:latin typeface="Helvetica" charset="0"/>
                <a:ea typeface="ＭＳ Ｐゴシック" charset="0"/>
                <a:cs typeface="ＭＳ Ｐゴシック" charset="0"/>
              </a:rPr>
              <a:t>opplæring</a:t>
            </a:r>
            <a:r>
              <a:rPr lang="nb-NO" noProof="0" dirty="0">
                <a:latin typeface="Helvetica" charset="0"/>
                <a:ea typeface="ＭＳ Ｐゴシック" charset="0"/>
                <a:cs typeface="ＭＳ Ｐゴシック" charset="0"/>
              </a:rPr>
              <a:t> og våre evne til å se og å gi videre innsikt i sammenhenger og grunnleggende prinsipper til våre medarbeidere og de vi leder.</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For å bygge på den indre motivasjonen og anvende den drivkraften som naturlig finnes i oss og i våre medarbeidere er det viktig at vi ser, bruker og forsterker både våre egne og våre medarbeideres sterke sider.  Fokus på disse sidene og å anvende disse i større grad vil utvide vår totale </a:t>
            </a:r>
            <a:r>
              <a:rPr lang="nb-NO" b="1" noProof="0" dirty="0">
                <a:latin typeface="Helvetica" charset="0"/>
                <a:ea typeface="ＭＳ Ｐゴシック" charset="0"/>
                <a:cs typeface="ＭＳ Ｐゴシック" charset="0"/>
              </a:rPr>
              <a:t>kapasitet</a:t>
            </a:r>
            <a:r>
              <a:rPr lang="nb-NO" noProof="0" dirty="0">
                <a:latin typeface="Helvetica" charset="0"/>
                <a:ea typeface="ＭＳ Ｐゴシック" charset="0"/>
                <a:cs typeface="ＭＳ Ｐゴシック"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Sentrum i det å selv være fri og å forløse medarbeiderne i nye aktiviteter eller ny læring, handler om å gi nødvendig rom for </a:t>
            </a:r>
            <a:r>
              <a:rPr lang="nb-NO" b="1" noProof="0" dirty="0">
                <a:latin typeface="Helvetica" charset="0"/>
                <a:ea typeface="ＭＳ Ｐゴシック" charset="0"/>
                <a:cs typeface="ＭＳ Ｐゴシック" charset="0"/>
              </a:rPr>
              <a:t>eksperimentering</a:t>
            </a:r>
            <a:r>
              <a:rPr lang="nb-NO" noProof="0" dirty="0">
                <a:latin typeface="Helvetica" charset="0"/>
                <a:ea typeface="ＭＳ Ｐゴシック" charset="0"/>
                <a:cs typeface="ＭＳ Ｐゴシック" charset="0"/>
              </a:rPr>
              <a:t> og det å tillate at det kan gjøres feil.</a:t>
            </a:r>
          </a:p>
        </p:txBody>
      </p:sp>
    </p:spTree>
    <p:extLst>
      <p:ext uri="{BB962C8B-B14F-4D97-AF65-F5344CB8AC3E}">
        <p14:creationId xmlns:p14="http://schemas.microsoft.com/office/powerpoint/2010/main" val="66449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14</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Hemmeligheten ved utrustende lederskap er en god balanse mellom de tre fargene eller dimensjonene. Så snart vi tar ut en eller to av fargene blir det en ubalanse som reduserer kraften i og frukten av lederskapet vårt. Da blir lederskapet vårt ensidig eller ubalansert.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Ensidig fokus på (bytt) </a:t>
            </a:r>
            <a:r>
              <a:rPr lang="nb-NO" b="1" noProof="0" dirty="0">
                <a:latin typeface="Helvetica" charset="0"/>
                <a:ea typeface="ＭＳ Ｐゴシック" charset="0"/>
                <a:cs typeface="ＭＳ Ｐゴシック" charset="0"/>
              </a:rPr>
              <a:t>forklaring </a:t>
            </a:r>
            <a:r>
              <a:rPr lang="nb-NO" noProof="0" dirty="0">
                <a:latin typeface="Helvetica" charset="0"/>
                <a:ea typeface="ＭＳ Ｐゴシック" charset="0"/>
                <a:cs typeface="ＭＳ Ｐゴシック" charset="0"/>
              </a:rPr>
              <a:t>gir oss rollen som ekspert.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Ensidig fokus på (bytt) </a:t>
            </a:r>
            <a:r>
              <a:rPr lang="nb-NO" b="1" noProof="0" dirty="0">
                <a:latin typeface="Helvetica" charset="0"/>
                <a:ea typeface="ＭＳ Ｐゴシック" charset="0"/>
                <a:cs typeface="ＭＳ Ｐゴシック" charset="0"/>
              </a:rPr>
              <a:t>motivasjon</a:t>
            </a:r>
            <a:r>
              <a:rPr lang="nb-NO" noProof="0" dirty="0">
                <a:latin typeface="Helvetica" charset="0"/>
                <a:ea typeface="ＭＳ Ｐゴシック" charset="0"/>
                <a:cs typeface="ＭＳ Ｐゴシック" charset="0"/>
              </a:rPr>
              <a:t>, særlig når vi utelukkende legger vekt på ytre motivasjon, kan redusere lederrollen vår til en pådriver eller «</a:t>
            </a:r>
            <a:r>
              <a:rPr lang="nb-NO" noProof="0" dirty="0" err="1">
                <a:latin typeface="Helvetica" charset="0"/>
                <a:ea typeface="ＭＳ Ｐゴシック" charset="0"/>
                <a:cs typeface="ＭＳ Ｐゴシック" charset="0"/>
              </a:rPr>
              <a:t>cheerleader</a:t>
            </a:r>
            <a:r>
              <a:rPr lang="nb-NO" noProof="0" dirty="0">
                <a:latin typeface="Helvetica" charset="0"/>
                <a:ea typeface="ＭＳ Ｐゴシック" charset="0"/>
                <a:cs typeface="ＭＳ Ｐゴシック" charset="0"/>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Ensidig fokus på (bytt) </a:t>
            </a:r>
            <a:r>
              <a:rPr lang="nb-NO" b="1" noProof="0" dirty="0">
                <a:latin typeface="Helvetica" charset="0"/>
                <a:ea typeface="ＭＳ Ｐゴシック" charset="0"/>
                <a:cs typeface="ＭＳ Ｐゴシック" charset="0"/>
              </a:rPr>
              <a:t>frigjøring</a:t>
            </a:r>
            <a:r>
              <a:rPr lang="nb-NO" noProof="0" dirty="0">
                <a:latin typeface="Helvetica" charset="0"/>
                <a:ea typeface="ＭＳ Ｐゴシック" charset="0"/>
                <a:cs typeface="ＭＳ Ｐゴシック" charset="0"/>
              </a:rPr>
              <a:t>, gjør oss til venn eller kamerat.</a:t>
            </a: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Her kan vi nok alle i større eller mindre grad kan kjenne oss igjen. Hvilken rolle er det lettest for deg å havne i?</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326339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15</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Vi er jo naturlig forskjellige som ledere. Noen ganger er det en styrke, som f.eks. ved at vi er gitt ulike nådegaver.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At vi kan være sårbare på ulike områder eller har ulike blindsoner er ikke en styrke, men en utfordring for oss som ledere. Det viktigste her er å bli klar over våre blindsoner, slik at vi kan ta hensyn til den sårbarheten som finnes i vårt lederskap. Dette kan gi mulighet for utvikling for oss selv, men kan også hjelpe oss til å anvende ressursene vi har rundt oss. Som f.eks. når jeg vet at en i teamet er bedre på noe enn meg, kan jeg både lære av denne medarbeideren, men kan også la denne personen få mer rom når dette er nyttig.</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Hvordan vi i vårt lederskap i dag vektlegger eller fremelsker forklaring, motivering og frigjøring, gir oss også ulikt svar på hva som er viktig å fokusere mest på i vår videre utvikling som leder.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Er vi (bytt) sterk på forklaring, må vi se hvordan vi kan lære mer om hvordan vi som leder kan motivere og frigjøre.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Er vi (bytt) sterk på forklaring og motivasjon, må vi først og fremst ta nye steg i å sette mennesker fri.</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Er vi derimot (bytt) sterkest på å frigjøre, vil vi måtte ta nye steg ved å vokse på forklaring og motivasjon.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Faller det naturlig (bytt) for oss å frigjøre og å motivere, og mindre naturlig å forklare, vil vårt lederskap ha mest å tjene på at vi også her kan utvikle oss.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Er det lettes (bytt) for oss å motivere, har de vi leder størst utbytte av at vi også kan utvikle oss på forklaring og frigjøring.</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b-NO" noProof="0" dirty="0">
                <a:latin typeface="Helvetica" charset="0"/>
                <a:ea typeface="ＭＳ Ｐゴシック" charset="0"/>
                <a:cs typeface="ＭＳ Ｐゴシック" charset="0"/>
              </a:rPr>
              <a:t>Om vår ubalanse som leder (bytt) gjør at vi overser motivasjon som drivkraft, har vi en stor energireserve vi kan forløse i vårt lederskap.</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3257453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nb-NO" baseline="0" noProof="0" dirty="0">
                <a:latin typeface="Helvetica" charset="0"/>
                <a:ea typeface="ＭＳ Ｐゴシック" charset="0"/>
                <a:cs typeface="ＭＳ Ｐゴシック" charset="0"/>
              </a:rPr>
              <a:t>Til slutt tar vi med oss et praktisk eksempel eller modell som kan som kan er god å bruke når målet er å utruste nye. Her utfordres vi på å bruke alle de tre dimensjonene i lederskapet. Dette skjer vi at vi som ledere inntar ulike roller i relasjonen til de vi leder. I relasjonene til de jeg leder kan ofte endringene i roller utvikles naturlig. Min rolle definere den andres rolle. (bytt) Når jeg gjør, og andre observerer er det lederrollen som er tydeligst hos meg. Jeg går foran. (bytt). Når den andre utfordres på å hjelpe kan jeg slippe mer til av alle de tre dimensjonene og den utrustende siden blir mer tydelig. (bytt) Jo mer ansvar jeg gir den andre, vil min rolle naturlig endres. Jeg kan etter være mindre «hands </a:t>
            </a:r>
            <a:r>
              <a:rPr lang="nb-NO" baseline="0" noProof="0" dirty="0" err="1">
                <a:latin typeface="Helvetica" charset="0"/>
                <a:ea typeface="ＭＳ Ｐゴシック" charset="0"/>
                <a:cs typeface="ＭＳ Ｐゴシック" charset="0"/>
              </a:rPr>
              <a:t>on</a:t>
            </a:r>
            <a:r>
              <a:rPr lang="nb-NO" baseline="0" noProof="0" dirty="0">
                <a:latin typeface="Helvetica" charset="0"/>
                <a:ea typeface="ＭＳ Ｐゴシック" charset="0"/>
                <a:cs typeface="ＭＳ Ｐゴシック" charset="0"/>
              </a:rPr>
              <a:t>». Jeg støtter og heier, men lar ikke den andre stå igjen alene. (bytt). Etter hvert kan jeg være mer i bakgrunnen og den andre kan stå mer på egne bein.(bytt). Prosessen med utrustende lederskap, eller disippelgjøring generelt, er ikke fullført før den jeg leder selv leder andre og går firkanten sammen med sine medarbeidere.</a:t>
            </a:r>
          </a:p>
          <a:p>
            <a:pPr eaLnBrk="1" hangingPunct="1"/>
            <a:endParaRPr lang="nb-NO" baseline="0" noProof="0" dirty="0">
              <a:latin typeface="Helvetica" charset="0"/>
              <a:ea typeface="ＭＳ Ｐゴシック" charset="0"/>
              <a:cs typeface="ＭＳ Ｐゴシック" charset="0"/>
            </a:endParaRPr>
          </a:p>
          <a:p>
            <a:pPr eaLnBrk="1" hangingPunct="1"/>
            <a:r>
              <a:rPr lang="nb-NO" baseline="0" noProof="0" dirty="0">
                <a:latin typeface="Helvetica" charset="0"/>
                <a:ea typeface="ＭＳ Ｐゴシック" charset="0"/>
                <a:cs typeface="ＭＳ Ｐゴシック" charset="0"/>
              </a:rPr>
              <a:t>Dette er en måte å lede og utruste på som gjør at den jeg leder naturlig blir fri til å ta nye steg i sin utvikling. Samtidig krever dette over tid stor bevissthet fra meg som leder. Jeg må modellere, jeg må utfordre, jeg må holde passelig avstand, jeg må gi frihet. Ofte må jeg også godta at den jeg leder, kan vokse forbi meg og finner bedre måter å gjøre oppgaven på. Noen kan oppleve dette som truende, men når målet er å styrke menneskers styrke frihet, modenhet og ansvarsfølelse, samtidig som vi bygger Guds rike, vil denne frukten være tegnet på at vi har lyktes.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dirty="0">
              <a:latin typeface="Helvetica"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62C2240-9684-5440-915F-929AD831DE9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2152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17</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NaMu Norge tilbyr flere ressurser som kan være til hjelp for oss som vil at lederskapet vært skal gi mer frukt.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Blant annet er lederskapstesten, som du som leder kan ta, en hjelp til å finne utgangspunktet ditt. Her svarer du ikke på et eneste spørsmål selv, men du utfordrer dine nærmeste medarbeidere til å gi deg tilbakemelding om hvor du har din styrke som leder og hvilke blindsoner du skal være særlig oppmerksom på.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Det tilbys også kurs knyttet til dette materiellet. I kurset får du gå enda dypere inn prinsippene og se nærmere på ditt utgangspunkt. Gjennom individuelle oppfølgingssamtaler får du over tid mulighet til å ta nye steg som leder. </a:t>
            </a:r>
          </a:p>
        </p:txBody>
      </p:sp>
    </p:spTree>
    <p:extLst>
      <p:ext uri="{BB962C8B-B14F-4D97-AF65-F5344CB8AC3E}">
        <p14:creationId xmlns:p14="http://schemas.microsoft.com/office/powerpoint/2010/main" val="68681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18</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nb-NO" noProof="0"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095962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err="1"/>
              <a:t>Kyrkja</a:t>
            </a:r>
            <a:r>
              <a:rPr lang="nb-NO" sz="1300" dirty="0"/>
              <a:t> treng </a:t>
            </a:r>
            <a:r>
              <a:rPr lang="nb-NO" sz="1300" dirty="0" err="1"/>
              <a:t>leiarar</a:t>
            </a:r>
            <a:r>
              <a:rPr lang="nb-NO" sz="1300" dirty="0"/>
              <a:t> som </a:t>
            </a:r>
            <a:r>
              <a:rPr lang="nb-NO" sz="1300" dirty="0" err="1"/>
              <a:t>speglar</a:t>
            </a:r>
            <a:r>
              <a:rPr lang="nb-NO" sz="1300" dirty="0"/>
              <a:t> den </a:t>
            </a:r>
            <a:r>
              <a:rPr lang="nb-NO" sz="1300" dirty="0" err="1"/>
              <a:t>livgjevande</a:t>
            </a:r>
            <a:r>
              <a:rPr lang="nb-NO" sz="1300" dirty="0"/>
              <a:t> sida av Guds vesen. Som </a:t>
            </a:r>
            <a:r>
              <a:rPr lang="nb-NO" sz="1300" dirty="0" err="1"/>
              <a:t>ikkje</a:t>
            </a:r>
            <a:r>
              <a:rPr lang="nb-NO" sz="1300" dirty="0"/>
              <a:t> er avhengig av å suge livet ut av alle omkring seg. Som </a:t>
            </a:r>
            <a:r>
              <a:rPr lang="nb-NO" sz="1300" dirty="0" err="1"/>
              <a:t>ikkje</a:t>
            </a:r>
            <a:r>
              <a:rPr lang="nb-NO" sz="1300" dirty="0"/>
              <a:t> brukar opp menneska rundt seg. Som </a:t>
            </a:r>
            <a:r>
              <a:rPr lang="nb-NO" sz="1300" dirty="0" err="1"/>
              <a:t>ikkje</a:t>
            </a:r>
            <a:r>
              <a:rPr lang="nb-NO" sz="1300" dirty="0"/>
              <a:t> brenner deg ut. Men som gjev liv til menneska, som </a:t>
            </a:r>
            <a:r>
              <a:rPr lang="nb-NO" sz="1300" dirty="0" err="1"/>
              <a:t>byggjer</a:t>
            </a:r>
            <a:r>
              <a:rPr lang="nb-NO" sz="1300" dirty="0"/>
              <a:t> deg opp, som gjev </a:t>
            </a:r>
            <a:r>
              <a:rPr lang="nb-NO" sz="1300" dirty="0" err="1"/>
              <a:t>lækjedom</a:t>
            </a:r>
            <a:r>
              <a:rPr lang="nb-NO" sz="1300" dirty="0"/>
              <a:t> og </a:t>
            </a:r>
            <a:r>
              <a:rPr lang="nb-NO" sz="1300" dirty="0" err="1"/>
              <a:t>skapar</a:t>
            </a:r>
            <a:r>
              <a:rPr lang="nb-NO" sz="1300" dirty="0"/>
              <a:t> nye krefter.</a:t>
            </a:r>
          </a:p>
          <a:p>
            <a:endParaRPr lang="nb-NO" sz="1300" dirty="0"/>
          </a:p>
          <a:p>
            <a:r>
              <a:rPr lang="nb-NO" sz="1300" dirty="0"/>
              <a:t>Hans Johan </a:t>
            </a:r>
            <a:r>
              <a:rPr lang="nb-NO" sz="1300" dirty="0" err="1"/>
              <a:t>Sagrusten</a:t>
            </a:r>
            <a:r>
              <a:rPr lang="nb-NO" sz="1300" dirty="0"/>
              <a:t>, Johannes’ </a:t>
            </a:r>
            <a:r>
              <a:rPr lang="nb-NO" sz="1300" dirty="0" err="1"/>
              <a:t>openberring</a:t>
            </a:r>
            <a:endParaRPr lang="nb-NO" sz="1300" dirty="0"/>
          </a:p>
        </p:txBody>
      </p:sp>
      <p:sp>
        <p:nvSpPr>
          <p:cNvPr id="4" name="Plassholder for lysbildenummer 3"/>
          <p:cNvSpPr>
            <a:spLocks noGrp="1"/>
          </p:cNvSpPr>
          <p:nvPr>
            <p:ph type="sldNum" sz="quarter" idx="5"/>
          </p:nvPr>
        </p:nvSpPr>
        <p:spPr/>
        <p:txBody>
          <a:bodyPr/>
          <a:lstStyle/>
          <a:p>
            <a:fld id="{DF4B59F1-4F99-463E-A99A-88D7FF3BA4CD}" type="slidenum">
              <a:rPr lang="nb-NO" smtClean="0"/>
              <a:t>19</a:t>
            </a:fld>
            <a:endParaRPr lang="nb-NO"/>
          </a:p>
        </p:txBody>
      </p:sp>
    </p:spTree>
    <p:extLst>
      <p:ext uri="{BB962C8B-B14F-4D97-AF65-F5344CB8AC3E}">
        <p14:creationId xmlns:p14="http://schemas.microsoft.com/office/powerpoint/2010/main" val="159466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42875" y="768350"/>
            <a:ext cx="6818313" cy="3836988"/>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A62C2240-9684-5440-915F-929AD831DE95}"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224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B59F1-4F99-463E-A99A-88D7FF3BA4C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9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67244" indent="-295094" eaLnBrk="0" hangingPunct="0">
              <a:defRPr>
                <a:solidFill>
                  <a:schemeClr val="tx1"/>
                </a:solidFill>
                <a:latin typeface="Arial" pitchFamily="34" charset="0"/>
              </a:defRPr>
            </a:lvl2pPr>
            <a:lvl3pPr marL="1180376" indent="-236075" eaLnBrk="0" hangingPunct="0">
              <a:defRPr>
                <a:solidFill>
                  <a:schemeClr val="tx1"/>
                </a:solidFill>
                <a:latin typeface="Arial" pitchFamily="34" charset="0"/>
              </a:defRPr>
            </a:lvl3pPr>
            <a:lvl4pPr marL="1652527" indent="-236075" eaLnBrk="0" hangingPunct="0">
              <a:defRPr>
                <a:solidFill>
                  <a:schemeClr val="tx1"/>
                </a:solidFill>
                <a:latin typeface="Arial" pitchFamily="34" charset="0"/>
              </a:defRPr>
            </a:lvl4pPr>
            <a:lvl5pPr marL="2124677" indent="-236075" eaLnBrk="0" hangingPunct="0">
              <a:defRPr>
                <a:solidFill>
                  <a:schemeClr val="tx1"/>
                </a:solidFill>
                <a:latin typeface="Arial" pitchFamily="34" charset="0"/>
              </a:defRPr>
            </a:lvl5pPr>
            <a:lvl6pPr marL="2596827" indent="-236075" eaLnBrk="0" fontAlgn="base" hangingPunct="0">
              <a:spcBef>
                <a:spcPct val="0"/>
              </a:spcBef>
              <a:spcAft>
                <a:spcPct val="0"/>
              </a:spcAft>
              <a:defRPr>
                <a:solidFill>
                  <a:schemeClr val="tx1"/>
                </a:solidFill>
                <a:latin typeface="Arial" pitchFamily="34" charset="0"/>
              </a:defRPr>
            </a:lvl6pPr>
            <a:lvl7pPr marL="3068978" indent="-236075" eaLnBrk="0" fontAlgn="base" hangingPunct="0">
              <a:spcBef>
                <a:spcPct val="0"/>
              </a:spcBef>
              <a:spcAft>
                <a:spcPct val="0"/>
              </a:spcAft>
              <a:defRPr>
                <a:solidFill>
                  <a:schemeClr val="tx1"/>
                </a:solidFill>
                <a:latin typeface="Arial" pitchFamily="34" charset="0"/>
              </a:defRPr>
            </a:lvl7pPr>
            <a:lvl8pPr marL="3541128" indent="-236075" eaLnBrk="0" fontAlgn="base" hangingPunct="0">
              <a:spcBef>
                <a:spcPct val="0"/>
              </a:spcBef>
              <a:spcAft>
                <a:spcPct val="0"/>
              </a:spcAft>
              <a:defRPr>
                <a:solidFill>
                  <a:schemeClr val="tx1"/>
                </a:solidFill>
                <a:latin typeface="Arial" pitchFamily="34" charset="0"/>
              </a:defRPr>
            </a:lvl8pPr>
            <a:lvl9pPr marL="4013279" indent="-236075" eaLnBrk="0" fontAlgn="base" hangingPunct="0">
              <a:spcBef>
                <a:spcPct val="0"/>
              </a:spcBef>
              <a:spcAft>
                <a:spcPct val="0"/>
              </a:spcAft>
              <a:defRPr>
                <a:solidFill>
                  <a:schemeClr val="tx1"/>
                </a:solidFill>
                <a:latin typeface="Arial" pitchFamily="34" charset="0"/>
              </a:defRPr>
            </a:lvl9pPr>
          </a:lstStyle>
          <a:p>
            <a:pPr eaLnBrk="1" hangingPunct="1"/>
            <a:fld id="{710B7FFE-5EFB-4B51-B4AF-504BF875F634}" type="slidenum">
              <a:rPr lang="nb-NO" altLang="nb-NO">
                <a:solidFill>
                  <a:prstClr val="black"/>
                </a:solidFill>
              </a:rPr>
              <a:pPr eaLnBrk="1" hangingPunct="1"/>
              <a:t>3</a:t>
            </a:fld>
            <a:endParaRPr lang="nb-NO" altLang="nb-NO">
              <a:solidFill>
                <a:prstClr val="black"/>
              </a:solidFill>
            </a:endParaRPr>
          </a:p>
        </p:txBody>
      </p:sp>
      <p:sp>
        <p:nvSpPr>
          <p:cNvPr id="39939" name="Rectangle 2"/>
          <p:cNvSpPr>
            <a:spLocks noGrp="1" noRot="1" noChangeAspect="1" noChangeArrowheads="1" noTextEdit="1"/>
          </p:cNvSpPr>
          <p:nvPr>
            <p:ph type="sldImg"/>
          </p:nvPr>
        </p:nvSpPr>
        <p:spPr>
          <a:xfrm>
            <a:off x="139700" y="768350"/>
            <a:ext cx="6819900" cy="3836988"/>
          </a:xfrm>
          <a:ln/>
        </p:spPr>
      </p:sp>
      <p:sp>
        <p:nvSpPr>
          <p:cNvPr id="39940" name="Rectangle 3"/>
          <p:cNvSpPr>
            <a:spLocks noGrp="1" noChangeArrowheads="1"/>
          </p:cNvSpPr>
          <p:nvPr>
            <p:ph type="body" idx="1"/>
          </p:nvPr>
        </p:nvSpPr>
        <p:spPr>
          <a:noFill/>
        </p:spPr>
        <p:txBody>
          <a:bodyPr/>
          <a:lstStyle/>
          <a:p>
            <a:pPr eaLnBrk="1" hangingPunct="1"/>
            <a:r>
              <a:rPr lang="nb-NO" altLang="nb-NO" dirty="0">
                <a:latin typeface="Arial" pitchFamily="34" charset="0"/>
              </a:rPr>
              <a:t>Adjektivene beskriver sunnheten på hvert av områdene. (bytt) Nå skal vi se nærmere på området utrustende lederskap.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D22EE-41C0-444B-9CDE-78D58DED936F}" type="slidenum">
              <a:rPr lang="en-US" sz="1200">
                <a:solidFill>
                  <a:prstClr val="black"/>
                </a:solidFill>
              </a:rPr>
              <a:pPr/>
              <a:t>4</a:t>
            </a:fld>
            <a:endParaRPr lang="en-US" sz="1200">
              <a:solidFill>
                <a:prstClr val="black"/>
              </a:solidFill>
            </a:endParaRPr>
          </a:p>
        </p:txBody>
      </p:sp>
      <p:sp>
        <p:nvSpPr>
          <p:cNvPr id="66563" name="Rectangle 2"/>
          <p:cNvSpPr>
            <a:spLocks noGrp="1" noRot="1" noChangeAspect="1" noChangeArrowheads="1"/>
          </p:cNvSpPr>
          <p:nvPr>
            <p:ph type="sldImg"/>
          </p:nvPr>
        </p:nvSpPr>
        <p:spPr>
          <a:xfrm>
            <a:off x="381000"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noProof="0" dirty="0">
                <a:latin typeface="Helvetica" charset="0"/>
                <a:ea typeface="ＭＳ Ｐゴシック" charset="0"/>
                <a:cs typeface="ＭＳ Ｐゴシック" charset="0"/>
              </a:rPr>
              <a:t>Det</a:t>
            </a:r>
            <a:r>
              <a:rPr lang="nb-NO" baseline="0" noProof="0" dirty="0">
                <a:latin typeface="Helvetica" charset="0"/>
                <a:ea typeface="ＭＳ Ｐゴシック" charset="0"/>
                <a:cs typeface="ＭＳ Ｐゴシック" charset="0"/>
              </a:rPr>
              <a:t> tradisjonelle synet på lederen kan illustreres som figuren til venstre. Lederen er den sentrale og har etterfølgere som hjelper lederen etter beste evne.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baseline="0" noProof="0" dirty="0">
                <a:latin typeface="Helvetica" charset="0"/>
                <a:ea typeface="ＭＳ Ｐゴシック" charset="0"/>
                <a:cs typeface="ＭＳ Ｐゴシック" charset="0"/>
              </a:rPr>
              <a:t>Moderne lederskapstekning ser på hvordan lederen skal unngå å bli en flaskehals, men heller bidra til at lederskap og kompetanse skal kunne multipliseres. Da kan nye ledere lede og utruste stadig flere medarbeidere. Mulighetene for vedvarende vekst, og at vi ser mer og mer frukt, vil styrkes.</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baseline="0" noProof="0" dirty="0">
              <a:latin typeface="Helvetic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i="1" baseline="0" noProof="0" dirty="0">
                <a:latin typeface="Helvetica" charset="0"/>
                <a:ea typeface="ＭＳ Ｐゴシック" charset="0"/>
                <a:cs typeface="ＭＳ Ｐゴシック" charset="0"/>
              </a:rPr>
              <a:t>(Lesetips: The 3 </a:t>
            </a:r>
            <a:r>
              <a:rPr lang="nb-NO" i="1" baseline="0" noProof="0" dirty="0" err="1">
                <a:latin typeface="Helvetica" charset="0"/>
                <a:ea typeface="ＭＳ Ｐゴシック" charset="0"/>
                <a:cs typeface="ＭＳ Ｐゴシック" charset="0"/>
              </a:rPr>
              <a:t>Colors</a:t>
            </a:r>
            <a:r>
              <a:rPr lang="nb-NO" i="1" baseline="0" noProof="0" dirty="0">
                <a:latin typeface="Helvetica" charset="0"/>
                <a:ea typeface="ＭＳ Ｐゴシック" charset="0"/>
                <a:cs typeface="ＭＳ Ｐゴシック" charset="0"/>
              </a:rPr>
              <a:t> </a:t>
            </a:r>
            <a:r>
              <a:rPr lang="nb-NO" i="1" baseline="0" noProof="0" dirty="0" err="1">
                <a:latin typeface="Helvetica" charset="0"/>
                <a:ea typeface="ＭＳ Ｐゴシック" charset="0"/>
                <a:cs typeface="ＭＳ Ｐゴシック" charset="0"/>
              </a:rPr>
              <a:t>of</a:t>
            </a:r>
            <a:r>
              <a:rPr lang="nb-NO" i="1" baseline="0" noProof="0" dirty="0">
                <a:latin typeface="Helvetica" charset="0"/>
                <a:ea typeface="ＭＳ Ｐゴシック" charset="0"/>
                <a:cs typeface="ＭＳ Ｐゴシック" charset="0"/>
              </a:rPr>
              <a:t> </a:t>
            </a:r>
            <a:r>
              <a:rPr lang="nb-NO" i="1" baseline="0" noProof="0" dirty="0" err="1">
                <a:latin typeface="Helvetica" charset="0"/>
                <a:ea typeface="ＭＳ Ｐゴシック" charset="0"/>
                <a:cs typeface="ＭＳ Ｐゴシック" charset="0"/>
              </a:rPr>
              <a:t>Leadership</a:t>
            </a:r>
            <a:r>
              <a:rPr lang="nb-NO" i="1" baseline="0" noProof="0" dirty="0">
                <a:latin typeface="Helvetica" charset="0"/>
                <a:ea typeface="ＭＳ Ｐゴシック" charset="0"/>
                <a:cs typeface="ＭＳ Ｐゴシック" charset="0"/>
              </a:rPr>
              <a:t> av Christian A. Schwarz (NaMu) og </a:t>
            </a:r>
            <a:r>
              <a:rPr lang="nb-NO" i="1" baseline="0" noProof="0" dirty="0" err="1">
                <a:latin typeface="Helvetica" charset="0"/>
                <a:ea typeface="ＭＳ Ｐゴシック" charset="0"/>
                <a:cs typeface="ＭＳ Ｐゴシック" charset="0"/>
              </a:rPr>
              <a:t>Multipliers</a:t>
            </a:r>
            <a:r>
              <a:rPr lang="nb-NO" i="1" baseline="0" noProof="0" dirty="0">
                <a:latin typeface="Helvetica" charset="0"/>
                <a:ea typeface="ＭＳ Ｐゴシック" charset="0"/>
                <a:cs typeface="ＭＳ Ｐゴシック" charset="0"/>
              </a:rPr>
              <a:t> av Liz </a:t>
            </a:r>
            <a:r>
              <a:rPr lang="nb-NO" i="1" baseline="0" noProof="0" dirty="0" err="1">
                <a:latin typeface="Helvetica" charset="0"/>
                <a:ea typeface="ＭＳ Ｐゴシック" charset="0"/>
                <a:cs typeface="ＭＳ Ｐゴシック" charset="0"/>
              </a:rPr>
              <a:t>Wiseman</a:t>
            </a:r>
            <a:r>
              <a:rPr lang="nb-NO" i="1" baseline="0" noProof="0" dirty="0">
                <a:latin typeface="Helvetica" charset="0"/>
                <a:ea typeface="ＭＳ Ｐゴシック" charset="0"/>
                <a:cs typeface="ＭＳ Ｐゴシック" charset="0"/>
              </a:rPr>
              <a:t>, en sekulær bok om moderne lederskap som i svær stor grad overlapper med de bibelske prinsippene.)</a:t>
            </a:r>
            <a:endParaRPr lang="nb-NO" i="1" noProof="0"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164997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67244" indent="-295094" eaLnBrk="0" hangingPunct="0">
              <a:defRPr>
                <a:solidFill>
                  <a:schemeClr val="tx1"/>
                </a:solidFill>
                <a:latin typeface="Arial" pitchFamily="34" charset="0"/>
              </a:defRPr>
            </a:lvl2pPr>
            <a:lvl3pPr marL="1180376" indent="-236075" eaLnBrk="0" hangingPunct="0">
              <a:defRPr>
                <a:solidFill>
                  <a:schemeClr val="tx1"/>
                </a:solidFill>
                <a:latin typeface="Arial" pitchFamily="34" charset="0"/>
              </a:defRPr>
            </a:lvl3pPr>
            <a:lvl4pPr marL="1652527" indent="-236075" eaLnBrk="0" hangingPunct="0">
              <a:defRPr>
                <a:solidFill>
                  <a:schemeClr val="tx1"/>
                </a:solidFill>
                <a:latin typeface="Arial" pitchFamily="34" charset="0"/>
              </a:defRPr>
            </a:lvl4pPr>
            <a:lvl5pPr marL="2124677" indent="-236075" eaLnBrk="0" hangingPunct="0">
              <a:defRPr>
                <a:solidFill>
                  <a:schemeClr val="tx1"/>
                </a:solidFill>
                <a:latin typeface="Arial" pitchFamily="34" charset="0"/>
              </a:defRPr>
            </a:lvl5pPr>
            <a:lvl6pPr marL="2596827" indent="-236075" eaLnBrk="0" fontAlgn="base" hangingPunct="0">
              <a:spcBef>
                <a:spcPct val="0"/>
              </a:spcBef>
              <a:spcAft>
                <a:spcPct val="0"/>
              </a:spcAft>
              <a:defRPr>
                <a:solidFill>
                  <a:schemeClr val="tx1"/>
                </a:solidFill>
                <a:latin typeface="Arial" pitchFamily="34" charset="0"/>
              </a:defRPr>
            </a:lvl6pPr>
            <a:lvl7pPr marL="3068978" indent="-236075" eaLnBrk="0" fontAlgn="base" hangingPunct="0">
              <a:spcBef>
                <a:spcPct val="0"/>
              </a:spcBef>
              <a:spcAft>
                <a:spcPct val="0"/>
              </a:spcAft>
              <a:defRPr>
                <a:solidFill>
                  <a:schemeClr val="tx1"/>
                </a:solidFill>
                <a:latin typeface="Arial" pitchFamily="34" charset="0"/>
              </a:defRPr>
            </a:lvl7pPr>
            <a:lvl8pPr marL="3541128" indent="-236075" eaLnBrk="0" fontAlgn="base" hangingPunct="0">
              <a:spcBef>
                <a:spcPct val="0"/>
              </a:spcBef>
              <a:spcAft>
                <a:spcPct val="0"/>
              </a:spcAft>
              <a:defRPr>
                <a:solidFill>
                  <a:schemeClr val="tx1"/>
                </a:solidFill>
                <a:latin typeface="Arial" pitchFamily="34" charset="0"/>
              </a:defRPr>
            </a:lvl8pPr>
            <a:lvl9pPr marL="4013279" indent="-236075" eaLnBrk="0" fontAlgn="base" hangingPunct="0">
              <a:spcBef>
                <a:spcPct val="0"/>
              </a:spcBef>
              <a:spcAft>
                <a:spcPct val="0"/>
              </a:spcAft>
              <a:defRPr>
                <a:solidFill>
                  <a:schemeClr val="tx1"/>
                </a:solidFill>
                <a:latin typeface="Arial" pitchFamily="34" charset="0"/>
              </a:defRPr>
            </a:lvl9pPr>
          </a:lstStyle>
          <a:p>
            <a:pPr eaLnBrk="1" hangingPunct="1"/>
            <a:fld id="{710B7FFE-5EFB-4B51-B4AF-504BF875F634}" type="slidenum">
              <a:rPr lang="nb-NO" altLang="nb-NO">
                <a:solidFill>
                  <a:prstClr val="black"/>
                </a:solidFill>
              </a:rPr>
              <a:pPr eaLnBrk="1" hangingPunct="1"/>
              <a:t>5</a:t>
            </a:fld>
            <a:endParaRPr lang="nb-NO" altLang="nb-NO">
              <a:solidFill>
                <a:prstClr val="black"/>
              </a:solidFill>
            </a:endParaRPr>
          </a:p>
        </p:txBody>
      </p:sp>
      <p:sp>
        <p:nvSpPr>
          <p:cNvPr id="39939" name="Rectangle 2"/>
          <p:cNvSpPr>
            <a:spLocks noGrp="1" noRot="1" noChangeAspect="1" noChangeArrowheads="1" noTextEdit="1"/>
          </p:cNvSpPr>
          <p:nvPr>
            <p:ph type="sldImg"/>
          </p:nvPr>
        </p:nvSpPr>
        <p:spPr>
          <a:xfrm>
            <a:off x="139700" y="768350"/>
            <a:ext cx="6819900" cy="3836988"/>
          </a:xfrm>
          <a:ln/>
        </p:spPr>
      </p:sp>
      <p:sp>
        <p:nvSpPr>
          <p:cNvPr id="39940" name="Rectangle 3"/>
          <p:cNvSpPr>
            <a:spLocks noGrp="1" noChangeArrowheads="1"/>
          </p:cNvSpPr>
          <p:nvPr>
            <p:ph type="body" idx="1"/>
          </p:nvPr>
        </p:nvSpPr>
        <p:spPr>
          <a:noFill/>
        </p:spPr>
        <p:txBody>
          <a:bodyPr/>
          <a:lstStyle/>
          <a:p>
            <a:pPr eaLnBrk="1" hangingPunct="1"/>
            <a:r>
              <a:rPr lang="nb-NO" altLang="nb-NO" dirty="0">
                <a:latin typeface="Arial" pitchFamily="34" charset="0"/>
              </a:rPr>
              <a:t>Det er adjektivet som beskriver graden av sunnhet.</a:t>
            </a:r>
          </a:p>
          <a:p>
            <a:pPr eaLnBrk="1" hangingPunct="1"/>
            <a:r>
              <a:rPr lang="nb-NO" altLang="nb-NO" dirty="0">
                <a:latin typeface="Arial" pitchFamily="34" charset="0"/>
              </a:rPr>
              <a:t>Utrustende lederskap kan ligne på mye annet vi betegner lederskap med i dag:</a:t>
            </a:r>
          </a:p>
          <a:p>
            <a:pPr marL="171450" indent="-171450" eaLnBrk="1" hangingPunct="1">
              <a:buFontTx/>
              <a:buChar char="-"/>
            </a:pPr>
            <a:r>
              <a:rPr lang="nb-NO" altLang="nb-NO" dirty="0">
                <a:latin typeface="Arial" pitchFamily="34" charset="0"/>
              </a:rPr>
              <a:t>Relasjonelt lederskap, autentisk lederskap, tjenende lederskap, verdibasert lederskap, ydmykt lederskap m.m. peker på mange viktig faktorer som er likt med slik vi definerer utrustende lederskap.</a:t>
            </a:r>
          </a:p>
          <a:p>
            <a:pPr marL="0" indent="0" eaLnBrk="1" hangingPunct="1">
              <a:buFontTx/>
              <a:buNone/>
            </a:pPr>
            <a:r>
              <a:rPr lang="nb-NO" altLang="nb-NO" dirty="0">
                <a:latin typeface="Arial" pitchFamily="34" charset="0"/>
              </a:rPr>
              <a:t>Forskjellene er at vi velger å benytte det adjektivet som beskriver best den virkningen vi ønsker at lederskapet skal ha (frukten). Multipliserende lederskap kunne være en annen god betegnelse.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1" dirty="0">
                <a:latin typeface="Arial" pitchFamily="34" charset="0"/>
              </a:rPr>
              <a:t>(Utrustende lederskap på engelsk: </a:t>
            </a:r>
            <a:r>
              <a:rPr lang="nb-NO" altLang="nb-NO" i="1" dirty="0" err="1">
                <a:latin typeface="Arial" pitchFamily="34" charset="0"/>
              </a:rPr>
              <a:t>Empowering</a:t>
            </a:r>
            <a:r>
              <a:rPr lang="nb-NO" altLang="nb-NO" i="1" dirty="0">
                <a:latin typeface="Arial" pitchFamily="34" charset="0"/>
              </a:rPr>
              <a:t> </a:t>
            </a:r>
            <a:r>
              <a:rPr lang="nb-NO" altLang="nb-NO" i="1" dirty="0" err="1">
                <a:latin typeface="Arial" pitchFamily="34" charset="0"/>
              </a:rPr>
              <a:t>leadership</a:t>
            </a:r>
            <a:r>
              <a:rPr lang="nb-NO" altLang="nb-NO" i="1" dirty="0">
                <a:latin typeface="Arial" pitchFamily="34" charset="0"/>
              </a:rPr>
              <a:t>)</a:t>
            </a:r>
          </a:p>
          <a:p>
            <a:pPr marL="0" indent="0" eaLnBrk="1" hangingPunct="1">
              <a:buFontTx/>
              <a:buNone/>
            </a:pPr>
            <a:endParaRPr lang="nb-NO" altLang="nb-NO" dirty="0">
              <a:latin typeface="Arial" pitchFamily="34" charset="0"/>
            </a:endParaRPr>
          </a:p>
        </p:txBody>
      </p:sp>
    </p:spTree>
    <p:extLst>
      <p:ext uri="{BB962C8B-B14F-4D97-AF65-F5344CB8AC3E}">
        <p14:creationId xmlns:p14="http://schemas.microsoft.com/office/powerpoint/2010/main" val="141820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67244" indent="-295094" eaLnBrk="0" hangingPunct="0">
              <a:defRPr>
                <a:solidFill>
                  <a:schemeClr val="tx1"/>
                </a:solidFill>
                <a:latin typeface="Arial" pitchFamily="34" charset="0"/>
              </a:defRPr>
            </a:lvl2pPr>
            <a:lvl3pPr marL="1180376" indent="-236075" eaLnBrk="0" hangingPunct="0">
              <a:defRPr>
                <a:solidFill>
                  <a:schemeClr val="tx1"/>
                </a:solidFill>
                <a:latin typeface="Arial" pitchFamily="34" charset="0"/>
              </a:defRPr>
            </a:lvl3pPr>
            <a:lvl4pPr marL="1652527" indent="-236075" eaLnBrk="0" hangingPunct="0">
              <a:defRPr>
                <a:solidFill>
                  <a:schemeClr val="tx1"/>
                </a:solidFill>
                <a:latin typeface="Arial" pitchFamily="34" charset="0"/>
              </a:defRPr>
            </a:lvl4pPr>
            <a:lvl5pPr marL="2124677" indent="-236075" eaLnBrk="0" hangingPunct="0">
              <a:defRPr>
                <a:solidFill>
                  <a:schemeClr val="tx1"/>
                </a:solidFill>
                <a:latin typeface="Arial" pitchFamily="34" charset="0"/>
              </a:defRPr>
            </a:lvl5pPr>
            <a:lvl6pPr marL="2596827" indent="-236075" eaLnBrk="0" fontAlgn="base" hangingPunct="0">
              <a:spcBef>
                <a:spcPct val="0"/>
              </a:spcBef>
              <a:spcAft>
                <a:spcPct val="0"/>
              </a:spcAft>
              <a:defRPr>
                <a:solidFill>
                  <a:schemeClr val="tx1"/>
                </a:solidFill>
                <a:latin typeface="Arial" pitchFamily="34" charset="0"/>
              </a:defRPr>
            </a:lvl6pPr>
            <a:lvl7pPr marL="3068978" indent="-236075" eaLnBrk="0" fontAlgn="base" hangingPunct="0">
              <a:spcBef>
                <a:spcPct val="0"/>
              </a:spcBef>
              <a:spcAft>
                <a:spcPct val="0"/>
              </a:spcAft>
              <a:defRPr>
                <a:solidFill>
                  <a:schemeClr val="tx1"/>
                </a:solidFill>
                <a:latin typeface="Arial" pitchFamily="34" charset="0"/>
              </a:defRPr>
            </a:lvl7pPr>
            <a:lvl8pPr marL="3541128" indent="-236075" eaLnBrk="0" fontAlgn="base" hangingPunct="0">
              <a:spcBef>
                <a:spcPct val="0"/>
              </a:spcBef>
              <a:spcAft>
                <a:spcPct val="0"/>
              </a:spcAft>
              <a:defRPr>
                <a:solidFill>
                  <a:schemeClr val="tx1"/>
                </a:solidFill>
                <a:latin typeface="Arial" pitchFamily="34" charset="0"/>
              </a:defRPr>
            </a:lvl8pPr>
            <a:lvl9pPr marL="4013279" indent="-236075" eaLnBrk="0" fontAlgn="base" hangingPunct="0">
              <a:spcBef>
                <a:spcPct val="0"/>
              </a:spcBef>
              <a:spcAft>
                <a:spcPct val="0"/>
              </a:spcAft>
              <a:defRPr>
                <a:solidFill>
                  <a:schemeClr val="tx1"/>
                </a:solidFill>
                <a:latin typeface="Arial" pitchFamily="34" charset="0"/>
              </a:defRPr>
            </a:lvl9pPr>
          </a:lstStyle>
          <a:p>
            <a:pPr eaLnBrk="1" hangingPunct="1"/>
            <a:fld id="{710B7FFE-5EFB-4B51-B4AF-504BF875F634}" type="slidenum">
              <a:rPr lang="nb-NO" altLang="nb-NO">
                <a:solidFill>
                  <a:prstClr val="black"/>
                </a:solidFill>
              </a:rPr>
              <a:pPr eaLnBrk="1" hangingPunct="1"/>
              <a:t>6</a:t>
            </a:fld>
            <a:endParaRPr lang="nb-NO" altLang="nb-NO">
              <a:solidFill>
                <a:prstClr val="black"/>
              </a:solidFill>
            </a:endParaRPr>
          </a:p>
        </p:txBody>
      </p:sp>
      <p:sp>
        <p:nvSpPr>
          <p:cNvPr id="39939" name="Rectangle 2"/>
          <p:cNvSpPr>
            <a:spLocks noGrp="1" noRot="1" noChangeAspect="1" noChangeArrowheads="1" noTextEdit="1"/>
          </p:cNvSpPr>
          <p:nvPr>
            <p:ph type="sldImg"/>
          </p:nvPr>
        </p:nvSpPr>
        <p:spPr>
          <a:xfrm>
            <a:off x="139700" y="768350"/>
            <a:ext cx="6819900" cy="3836988"/>
          </a:xfrm>
          <a:ln/>
        </p:spPr>
      </p:sp>
      <p:sp>
        <p:nvSpPr>
          <p:cNvPr id="39940" name="Rectangle 3"/>
          <p:cNvSpPr>
            <a:spLocks noGrp="1" noChangeArrowheads="1"/>
          </p:cNvSpPr>
          <p:nvPr>
            <p:ph type="body" idx="1"/>
          </p:nvPr>
        </p:nvSpPr>
        <p:spPr>
          <a:noFill/>
        </p:spPr>
        <p:txBody>
          <a:bodyPr/>
          <a:lstStyle/>
          <a:p>
            <a:pPr eaLnBrk="1" hangingPunct="1"/>
            <a:endParaRPr lang="nb-NO" altLang="nb-NO" dirty="0">
              <a:latin typeface="Arial" pitchFamily="34" charset="0"/>
            </a:endParaRPr>
          </a:p>
        </p:txBody>
      </p:sp>
    </p:spTree>
    <p:extLst>
      <p:ext uri="{BB962C8B-B14F-4D97-AF65-F5344CB8AC3E}">
        <p14:creationId xmlns:p14="http://schemas.microsoft.com/office/powerpoint/2010/main" val="71875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a:t>Utrustende lederskap handler om å være en tydelig leder, og samtidig å bruke dette lederskapet til å utruste de menneskene vi leder. Det handler om å bli utrustet (</a:t>
            </a:r>
            <a:r>
              <a:rPr lang="nb-NO" sz="1300" dirty="0" err="1"/>
              <a:t>empowered</a:t>
            </a:r>
            <a:r>
              <a:rPr lang="nb-NO" sz="1300" dirty="0"/>
              <a:t>) og å utruste (</a:t>
            </a:r>
            <a:r>
              <a:rPr lang="nb-NO" sz="1300" dirty="0" err="1"/>
              <a:t>empower</a:t>
            </a:r>
            <a:r>
              <a:rPr lang="nb-NO" sz="1300" dirty="0"/>
              <a:t>) andre. </a:t>
            </a:r>
          </a:p>
          <a:p>
            <a:endParaRPr lang="nb-NO" sz="1300" dirty="0"/>
          </a:p>
          <a:p>
            <a:r>
              <a:rPr lang="nb-NO" sz="1300" dirty="0"/>
              <a:t>Her er egentlig Gud det ultimate forbildet. </a:t>
            </a:r>
          </a:p>
          <a:p>
            <a:endParaRPr lang="nb-NO" sz="1300" dirty="0"/>
          </a:p>
          <a:p>
            <a:r>
              <a:rPr lang="nb-NO" sz="1300" dirty="0"/>
              <a:t>Et vanskelig og viktig valg for Gud når han vil utruste oss har vært å gi oss fri vilje. Dette er noe vi som ledere også kan kjenne på kroppen. Tar vi utgangspunkt i våre egne ønsker og behov som ledere eller forsøker vi å forløse det som finnes av gaver og engasjement i den enkelte av de vi leder. Når vi som ledere skal være med å forløse andres visjoner, og samtidig gi avkall på å tvinge gjennom våre egne, er det å ha Gud som forbilde avgjørende betydning. Han som har all makt, og som også ser våre ukloke valg, valgte likevel å gi oss mennesker fri vilje. </a:t>
            </a:r>
          </a:p>
          <a:p>
            <a:endParaRPr lang="nb-NO" sz="1300" dirty="0"/>
          </a:p>
          <a:p>
            <a:r>
              <a:rPr lang="nb-NO" sz="1300" dirty="0"/>
              <a:t>Når Gud utruster, når han skaper nye ting, - deler av sine gaver, kjærlighet og visdom, er det for at vi igjen skal få dele det vi har fått, og utruste hverandre. Her snakker vi om multiplikasjon.</a:t>
            </a:r>
          </a:p>
          <a:p>
            <a:endParaRPr lang="nb-NO" sz="1300" dirty="0"/>
          </a:p>
          <a:p>
            <a:r>
              <a:rPr lang="nb-NO" sz="1300" dirty="0"/>
              <a:t>Disiplene hadde Jesus som mester. Jesus var selv utrustet av sin Far. Som utrustende ledere kan vi ha Gud som forbilde. Han som har all makt og Han som utruster sitt folk. Som utrustende leder er Gud er i fullkommen balanse.</a:t>
            </a:r>
          </a:p>
          <a:p>
            <a:endParaRPr lang="nb-NO"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i="1" dirty="0">
                <a:solidFill>
                  <a:srgbClr val="246E24"/>
                </a:solidFill>
                <a:latin typeface="Calibri" panose="020F0502020204030204" pitchFamily="34" charset="0"/>
                <a:cs typeface="Calibri" panose="020F0502020204030204" pitchFamily="34" charset="0"/>
              </a:rPr>
              <a:t>«Jeg har </a:t>
            </a:r>
            <a:r>
              <a:rPr lang="nb-NO" sz="1400" b="1" i="1" dirty="0">
                <a:solidFill>
                  <a:srgbClr val="246E24"/>
                </a:solidFill>
                <a:latin typeface="Calibri" panose="020F0502020204030204" pitchFamily="34" charset="0"/>
                <a:cs typeface="Calibri" panose="020F0502020204030204" pitchFamily="34" charset="0"/>
              </a:rPr>
              <a:t>fått</a:t>
            </a:r>
            <a:r>
              <a:rPr lang="nb-NO" sz="1400" i="1" dirty="0">
                <a:solidFill>
                  <a:srgbClr val="246E24"/>
                </a:solidFill>
                <a:latin typeface="Calibri" panose="020F0502020204030204" pitchFamily="34" charset="0"/>
                <a:cs typeface="Calibri" panose="020F0502020204030204" pitchFamily="34" charset="0"/>
              </a:rPr>
              <a:t> all makt i himmel og på jord» </a:t>
            </a:r>
            <a:r>
              <a:rPr lang="nb-NO" sz="1050" dirty="0">
                <a:latin typeface="Calibri" panose="020F0502020204030204" pitchFamily="34" charset="0"/>
                <a:cs typeface="Calibri" panose="020F0502020204030204" pitchFamily="34" charset="0"/>
              </a:rPr>
              <a:t>(Matt. 28,18b)</a:t>
            </a:r>
          </a:p>
          <a:p>
            <a:pPr algn="l">
              <a:spcBef>
                <a:spcPts val="1200"/>
              </a:spcBef>
            </a:pPr>
            <a:r>
              <a:rPr lang="nb-NO" sz="1050" i="1" dirty="0">
                <a:solidFill>
                  <a:srgbClr val="006600"/>
                </a:solidFill>
                <a:latin typeface="Calibri" panose="020F0502020204030204" pitchFamily="34" charset="0"/>
                <a:cs typeface="Calibri" panose="020F0502020204030204" pitchFamily="34" charset="0"/>
              </a:rPr>
              <a:t>«Dere har ikke utvalgt meg, men jeg har utvalgt dere og </a:t>
            </a:r>
            <a:r>
              <a:rPr lang="nb-NO" sz="1050" b="1" i="1" dirty="0">
                <a:solidFill>
                  <a:srgbClr val="006600"/>
                </a:solidFill>
                <a:latin typeface="Calibri" panose="020F0502020204030204" pitchFamily="34" charset="0"/>
                <a:cs typeface="Calibri" panose="020F0502020204030204" pitchFamily="34" charset="0"/>
              </a:rPr>
              <a:t>satt dere </a:t>
            </a:r>
            <a:r>
              <a:rPr lang="nb-NO" sz="1050" i="1" dirty="0">
                <a:solidFill>
                  <a:srgbClr val="006600"/>
                </a:solidFill>
                <a:latin typeface="Calibri" panose="020F0502020204030204" pitchFamily="34" charset="0"/>
                <a:cs typeface="Calibri" panose="020F0502020204030204" pitchFamily="34" charset="0"/>
              </a:rPr>
              <a:t>til å gå ut og bære frukt, en frukt som varer. </a:t>
            </a:r>
          </a:p>
          <a:p>
            <a:pPr algn="l"/>
            <a:r>
              <a:rPr lang="nb-NO" sz="1050" i="1" dirty="0">
                <a:solidFill>
                  <a:srgbClr val="006600"/>
                </a:solidFill>
                <a:latin typeface="Calibri" panose="020F0502020204030204" pitchFamily="34" charset="0"/>
                <a:cs typeface="Calibri" panose="020F0502020204030204" pitchFamily="34" charset="0"/>
              </a:rPr>
              <a:t>Da skal </a:t>
            </a:r>
            <a:r>
              <a:rPr lang="nb-NO" sz="1050" b="1" i="1" dirty="0">
                <a:solidFill>
                  <a:srgbClr val="006600"/>
                </a:solidFill>
                <a:latin typeface="Calibri" panose="020F0502020204030204" pitchFamily="34" charset="0"/>
                <a:cs typeface="Calibri" panose="020F0502020204030204" pitchFamily="34" charset="0"/>
              </a:rPr>
              <a:t>Far gi dere alt </a:t>
            </a:r>
            <a:r>
              <a:rPr lang="nb-NO" sz="1050" i="1" dirty="0">
                <a:solidFill>
                  <a:srgbClr val="006600"/>
                </a:solidFill>
                <a:latin typeface="Calibri" panose="020F0502020204030204" pitchFamily="34" charset="0"/>
                <a:cs typeface="Calibri" panose="020F0502020204030204" pitchFamily="34" charset="0"/>
              </a:rPr>
              <a:t>dere ber om i mitt navn.» </a:t>
            </a:r>
            <a:r>
              <a:rPr lang="nb-NO" sz="800" dirty="0">
                <a:latin typeface="Calibri" panose="020F0502020204030204" pitchFamily="34" charset="0"/>
                <a:cs typeface="Calibri" panose="020F0502020204030204" pitchFamily="34" charset="0"/>
              </a:rPr>
              <a:t>(Joh. 15,16)</a:t>
            </a:r>
            <a:endParaRPr lang="nb-NO" sz="105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latin typeface="Calibri" panose="020F0502020204030204" pitchFamily="34" charset="0"/>
              <a:cs typeface="Calibri" panose="020F0502020204030204" pitchFamily="34" charset="0"/>
            </a:endParaRPr>
          </a:p>
          <a:p>
            <a:endParaRPr lang="nb-NO" sz="1300" dirty="0"/>
          </a:p>
        </p:txBody>
      </p:sp>
      <p:sp>
        <p:nvSpPr>
          <p:cNvPr id="4" name="Plassholder for lysbildenummer 3"/>
          <p:cNvSpPr>
            <a:spLocks noGrp="1"/>
          </p:cNvSpPr>
          <p:nvPr>
            <p:ph type="sldNum" sz="quarter" idx="5"/>
          </p:nvPr>
        </p:nvSpPr>
        <p:spPr/>
        <p:txBody>
          <a:bodyPr/>
          <a:lstStyle/>
          <a:p>
            <a:fld id="{DF4B59F1-4F99-463E-A99A-88D7FF3BA4CD}" type="slidenum">
              <a:rPr lang="nb-NO" smtClean="0"/>
              <a:t>7</a:t>
            </a:fld>
            <a:endParaRPr lang="nb-NO"/>
          </a:p>
        </p:txBody>
      </p:sp>
    </p:spTree>
    <p:extLst>
      <p:ext uri="{BB962C8B-B14F-4D97-AF65-F5344CB8AC3E}">
        <p14:creationId xmlns:p14="http://schemas.microsoft.com/office/powerpoint/2010/main" val="312710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b="0" baseline="0" dirty="0"/>
              <a:t>Alle er ledere på sitt område: Leder i eget liv, lederrolle som mor/far, på ditt fagområde … Alle er vi med å påvirker oss selv og andre. Vi har alle relasjoner til andre mennesker.</a:t>
            </a:r>
          </a:p>
          <a:p>
            <a:r>
              <a:rPr lang="nb-NO" b="0" baseline="0" dirty="0"/>
              <a:t>Lederskap er relasjon (til oss selv, til andre og til Gud)</a:t>
            </a:r>
          </a:p>
          <a:p>
            <a:r>
              <a:rPr lang="nb-NO" b="0" baseline="0" dirty="0"/>
              <a:t>Fra Bibelen ser vi også at vi som tror også er utvalgt til å være et kongelig presteskap (det allmenne prestedømmet, 1. Peter 2,9) og Kristi kropp på jorda (1. Kor 6,15 og 1. Kor. 12,27).</a:t>
            </a:r>
          </a:p>
          <a:p>
            <a:endParaRPr lang="nb-NO" b="0" baseline="0" dirty="0"/>
          </a:p>
          <a:p>
            <a:r>
              <a:rPr lang="nb-NO" b="0" baseline="0" dirty="0"/>
              <a:t>Om kvaliteten av lederskapet skal bli høy, sier dette også noe om hvordan kvaliteten av relasjonen skal være. Dette utfordrer oss ledere til å flytte mer tid og fokus fra de mange til å bruke mer tid på de få. Det vil alltid være begrenset hvor mange vi mennesker og ledere kan bygge nære relasjoner til. I 2-3 år brukte Jesus mest tid sammen med de 12 og enda mer tid sammen med Peter, Jakob og Johannes. </a:t>
            </a:r>
          </a:p>
          <a:p>
            <a:endParaRPr lang="nb-NO" b="0" baseline="0" dirty="0"/>
          </a:p>
        </p:txBody>
      </p:sp>
      <p:sp>
        <p:nvSpPr>
          <p:cNvPr id="4" name="Plassholder for lysbildenummer 3"/>
          <p:cNvSpPr>
            <a:spLocks noGrp="1"/>
          </p:cNvSpPr>
          <p:nvPr>
            <p:ph type="sldNum" sz="quarter" idx="10"/>
          </p:nvPr>
        </p:nvSpPr>
        <p:spPr/>
        <p:txBody>
          <a:bodyPr/>
          <a:lstStyle/>
          <a:p>
            <a:fld id="{A62C2240-9684-5440-915F-929AD831DE9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3695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Jesu disippelgjøringsmodell som har relevans når vi vil utøve utrustende lederskap (disippelgjøring). </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Folket og disiplene krevde/forventet mer og mer av Jesus utover tjenestetiden hans, og han måtte aktivt arbeide for å kunne trekke seg tilbake for å være alene og for å være sammen med sine nærmeste disipler. </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Mange deler erfaringen med at jo raskere hjulet snurrer, desto vanskeligere er det å få tid til å ta vare på seg selv og sine nærmeste. Vår tid presses som sentrifugalkraften ut mot alle de som forventer og krever vår oppmerksomhet. Dette er også en tendens som øker jo mer en som leder blir kjent eller ettertraktet. Så vidt jeg har oppfattet er Øystein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Gjerme</a:t>
            </a:r>
            <a:r>
              <a:rPr lang="nb-NO" sz="1200" dirty="0">
                <a:effectLst/>
                <a:latin typeface="Calibri" panose="020F0502020204030204" pitchFamily="34" charset="0"/>
                <a:ea typeface="Calibri" panose="020F0502020204030204" pitchFamily="34" charset="0"/>
                <a:cs typeface="Times New Roman" panose="02020603050405020304" pitchFamily="18" charset="0"/>
              </a:rPr>
              <a:t> en leder som er veldig bevisst på dette, og som til tross for synlig tilstedeværelse ut blant folk, først og fremst vektlegger relasjonen og tiden sammen med sine nærmeste. </a:t>
            </a:r>
          </a:p>
          <a:p>
            <a:endParaRPr lang="nb-NO" dirty="0"/>
          </a:p>
        </p:txBody>
      </p:sp>
      <p:sp>
        <p:nvSpPr>
          <p:cNvPr id="4" name="Plassholder for lysbildenummer 3"/>
          <p:cNvSpPr>
            <a:spLocks noGrp="1"/>
          </p:cNvSpPr>
          <p:nvPr>
            <p:ph type="sldNum" sz="quarter" idx="5"/>
          </p:nvPr>
        </p:nvSpPr>
        <p:spPr/>
        <p:txBody>
          <a:bodyPr/>
          <a:lstStyle/>
          <a:p>
            <a:fld id="{9AD9B533-D34C-4872-9BFA-3FAB35189A85}" type="slidenum">
              <a:rPr lang="nb-NO" smtClean="0"/>
              <a:t>9</a:t>
            </a:fld>
            <a:endParaRPr lang="nb-NO"/>
          </a:p>
        </p:txBody>
      </p:sp>
    </p:spTree>
    <p:extLst>
      <p:ext uri="{BB962C8B-B14F-4D97-AF65-F5344CB8AC3E}">
        <p14:creationId xmlns:p14="http://schemas.microsoft.com/office/powerpoint/2010/main" val="411753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Tree>
    <p:extLst>
      <p:ext uri="{BB962C8B-B14F-4D97-AF65-F5344CB8AC3E}">
        <p14:creationId xmlns:p14="http://schemas.microsoft.com/office/powerpoint/2010/main" val="20639505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5"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785532D3-73FD-3544-AEAE-D3DE34CBA0AE}"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293938792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5"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2DBAEAFC-D2EE-6441-93C4-415732BB22F3}"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12276135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9936583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5"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B1348C1A-1CE4-E246-A580-A981E6051399}"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13600611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pic>
        <p:nvPicPr>
          <p:cNvPr id="8" name="Bild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6591" y="985172"/>
            <a:ext cx="120014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2224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43947" y="274639"/>
            <a:ext cx="109728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8"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BA318144-733F-F646-8D46-5132DEF2A9BA}"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pic>
        <p:nvPicPr>
          <p:cNvPr id="10" name="Bild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2736" y="1010111"/>
            <a:ext cx="120014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06372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4"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5"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6EF9FEF5-CAC7-BE4B-B4FF-019947961786}"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419305660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3"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4"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384A0B6D-FEC9-AA44-B04C-84CC6A8C9F7A}"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316087270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6"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7"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37FF1086-DAA8-384B-91A4-EE0CD01BA334}"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14844154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eaLnBrk="0" fontAlgn="base" hangingPunct="0">
              <a:spcBef>
                <a:spcPct val="0"/>
              </a:spcBef>
              <a:spcAft>
                <a:spcPct val="0"/>
              </a:spcAft>
              <a:defRPr/>
            </a:pPr>
            <a:endParaRPr lang="en-US" sz="2400">
              <a:solidFill>
                <a:srgbClr val="000000"/>
              </a:solidFill>
            </a:endParaRPr>
          </a:p>
        </p:txBody>
      </p:sp>
      <p:sp>
        <p:nvSpPr>
          <p:cNvPr id="6" name="Rectangle 5"/>
          <p:cNvSpPr>
            <a:spLocks noGrp="1" noChangeArrowheads="1"/>
          </p:cNvSpPr>
          <p:nvPr>
            <p:ph type="ftr" sz="quarter" idx="11"/>
          </p:nvPr>
        </p:nvSpPr>
        <p:spPr>
          <a:xfrm>
            <a:off x="4175787" y="6553200"/>
            <a:ext cx="3860800" cy="304800"/>
          </a:xfrm>
          <a:prstGeom prst="rect">
            <a:avLst/>
          </a:prstGeom>
          <a:ln/>
        </p:spPr>
        <p:txBody>
          <a:bodyPr/>
          <a:lstStyle>
            <a:lvl1pPr>
              <a:defRPr/>
            </a:lvl1pPr>
          </a:lstStyle>
          <a:p>
            <a:pPr eaLnBrk="0" fontAlgn="base" hangingPunct="0">
              <a:spcBef>
                <a:spcPct val="0"/>
              </a:spcBef>
              <a:spcAft>
                <a:spcPct val="0"/>
              </a:spcAft>
              <a:defRPr/>
            </a:pPr>
            <a:r>
              <a:rPr lang="en-US" sz="2400">
                <a:solidFill>
                  <a:srgbClr val="000000"/>
                </a:solidFill>
              </a:rPr>
              <a:t>3colorsofyourspirituality.org</a:t>
            </a:r>
          </a:p>
        </p:txBody>
      </p:sp>
      <p:sp>
        <p:nvSpPr>
          <p:cNvPr id="7"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eaLnBrk="0" fontAlgn="base" hangingPunct="0">
              <a:spcBef>
                <a:spcPct val="0"/>
              </a:spcBef>
              <a:spcAft>
                <a:spcPct val="0"/>
              </a:spcAft>
            </a:pPr>
            <a:fld id="{0367D6FB-14F0-124F-9EC9-C9B5238C1569}" type="slidenum">
              <a:rPr lang="en-US" sz="2400">
                <a:solidFill>
                  <a:srgbClr val="000000"/>
                </a:solidFill>
              </a:rPr>
              <a:pPr eaLnBrk="0" fontAlgn="base" hangingPunct="0">
                <a:spcBef>
                  <a:spcPct val="0"/>
                </a:spcBef>
                <a:spcAft>
                  <a:spcPct val="0"/>
                </a:spcAft>
              </a:pPr>
              <a:t>‹#›</a:t>
            </a:fld>
            <a:endParaRPr lang="en-US" sz="2400">
              <a:solidFill>
                <a:srgbClr val="000000"/>
              </a:solidFill>
            </a:endParaRPr>
          </a:p>
        </p:txBody>
      </p:sp>
    </p:spTree>
    <p:extLst>
      <p:ext uri="{BB962C8B-B14F-4D97-AF65-F5344CB8AC3E}">
        <p14:creationId xmlns:p14="http://schemas.microsoft.com/office/powerpoint/2010/main" val="168149486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ktangel 7"/>
          <p:cNvSpPr/>
          <p:nvPr userDrawn="1"/>
        </p:nvSpPr>
        <p:spPr bwMode="auto">
          <a:xfrm>
            <a:off x="1234152" y="4324"/>
            <a:ext cx="534221" cy="616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a:solidFill>
                <a:srgbClr val="000000"/>
              </a:solidFill>
            </a:endParaRPr>
          </a:p>
        </p:txBody>
      </p:sp>
      <p:sp>
        <p:nvSpPr>
          <p:cNvPr id="9" name="Rektangel 8"/>
          <p:cNvSpPr/>
          <p:nvPr userDrawn="1"/>
        </p:nvSpPr>
        <p:spPr bwMode="auto">
          <a:xfrm>
            <a:off x="-28456" y="1"/>
            <a:ext cx="1384300" cy="11266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a:solidFill>
                <a:srgbClr val="000000"/>
              </a:solidFill>
            </a:endParaRPr>
          </a:p>
        </p:txBody>
      </p:sp>
      <p:sp>
        <p:nvSpPr>
          <p:cNvPr id="11" name="Freeform 10"/>
          <p:cNvSpPr>
            <a:spLocks/>
          </p:cNvSpPr>
          <p:nvPr userDrawn="1"/>
        </p:nvSpPr>
        <p:spPr bwMode="auto">
          <a:xfrm>
            <a:off x="-345956" y="1066800"/>
            <a:ext cx="1701800" cy="5791200"/>
          </a:xfrm>
          <a:custGeom>
            <a:avLst/>
            <a:gdLst/>
            <a:ahLst/>
            <a:cxnLst>
              <a:cxn ang="0">
                <a:pos x="199" y="0"/>
              </a:cxn>
              <a:cxn ang="0">
                <a:pos x="1072" y="0"/>
              </a:cxn>
              <a:cxn ang="0">
                <a:pos x="576" y="3648"/>
              </a:cxn>
              <a:cxn ang="0">
                <a:pos x="199" y="3648"/>
              </a:cxn>
              <a:cxn ang="0">
                <a:pos x="199" y="0"/>
              </a:cxn>
            </a:cxnLst>
            <a:rect l="0" t="0" r="r" b="b"/>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0096CD">
                  <a:gamma/>
                  <a:tint val="0"/>
                  <a:invGamma/>
                </a:srgbClr>
              </a:gs>
              <a:gs pos="100000">
                <a:srgbClr val="36602D"/>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000000"/>
              </a:solidFill>
            </a:endParaRPr>
          </a:p>
        </p:txBody>
      </p:sp>
      <p:sp>
        <p:nvSpPr>
          <p:cNvPr id="12" name="Freeform 8"/>
          <p:cNvSpPr>
            <a:spLocks/>
          </p:cNvSpPr>
          <p:nvPr userDrawn="1"/>
        </p:nvSpPr>
        <p:spPr bwMode="auto">
          <a:xfrm>
            <a:off x="-638056" y="-76200"/>
            <a:ext cx="3048000" cy="6943725"/>
          </a:xfrm>
          <a:custGeom>
            <a:avLst/>
            <a:gdLst/>
            <a:ahLst/>
            <a:cxnLst>
              <a:cxn ang="0">
                <a:pos x="1039" y="4332"/>
              </a:cxn>
              <a:cxn ang="0">
                <a:pos x="1169" y="4332"/>
              </a:cxn>
              <a:cxn ang="0">
                <a:pos x="2888" y="6"/>
              </a:cxn>
              <a:cxn ang="0">
                <a:pos x="2284" y="0"/>
              </a:cxn>
              <a:cxn ang="0">
                <a:pos x="1039" y="4332"/>
              </a:cxn>
            </a:cxnLst>
            <a:rect l="0" t="0" r="r" b="b"/>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36602D"/>
              </a:gs>
              <a:gs pos="100000">
                <a:srgbClr val="0096CD">
                  <a:gamma/>
                  <a:tint val="0"/>
                  <a:invGamma/>
                </a:srgbClr>
              </a:gs>
            </a:gsLst>
            <a:lin ang="5400000" scaled="1"/>
          </a:gradFill>
          <a:ln w="9525">
            <a:noFill/>
            <a:round/>
            <a:headEnd/>
            <a:tailEnd/>
          </a:ln>
          <a:effectLst>
            <a:outerShdw blurRad="63500" dist="38075" algn="ctr" rotWithShape="0">
              <a:srgbClr val="000000">
                <a:alpha val="74998"/>
              </a:srgbClr>
            </a:outerShdw>
          </a:effectLst>
        </p:spPr>
        <p:txBody>
          <a:bodyPr wrap="none" anchor="ctr"/>
          <a:lstStyle/>
          <a:p>
            <a:pPr eaLnBrk="0" fontAlgn="base" hangingPunct="0">
              <a:spcBef>
                <a:spcPct val="0"/>
              </a:spcBef>
              <a:spcAft>
                <a:spcPct val="0"/>
              </a:spcAft>
              <a:defRPr/>
            </a:pPr>
            <a:endParaRPr lang="en-US" sz="2400">
              <a:solidFill>
                <a:srgbClr val="000000"/>
              </a:solidFill>
            </a:endParaRPr>
          </a:p>
        </p:txBody>
      </p:sp>
      <p:pic>
        <p:nvPicPr>
          <p:cNvPr id="13" name="Picture 11" descr="Trinity-Logo-small"/>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0735" y="135774"/>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e 8"/>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4719" y="1010111"/>
            <a:ext cx="900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83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namunorge.no/persontest" TargetMode="External"/><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36602D"/>
            </a:gs>
            <a:gs pos="50000">
              <a:srgbClr val="A2CF99"/>
            </a:gs>
            <a:gs pos="100000">
              <a:schemeClr val="bg1"/>
            </a:gs>
          </a:gsLst>
          <a:lin ang="5400000" scaled="0"/>
        </a:gradFill>
        <a:effectLst/>
      </p:bgPr>
    </p:bg>
    <p:spTree>
      <p:nvGrpSpPr>
        <p:cNvPr id="1" name=""/>
        <p:cNvGrpSpPr/>
        <p:nvPr/>
      </p:nvGrpSpPr>
      <p:grpSpPr>
        <a:xfrm>
          <a:off x="0" y="0"/>
          <a:ext cx="0" cy="0"/>
          <a:chOff x="0" y="0"/>
          <a:chExt cx="0" cy="0"/>
        </a:xfrm>
      </p:grpSpPr>
      <p:sp>
        <p:nvSpPr>
          <p:cNvPr id="14" name="Rektangel 13"/>
          <p:cNvSpPr/>
          <p:nvPr/>
        </p:nvSpPr>
        <p:spPr bwMode="auto">
          <a:xfrm>
            <a:off x="1234152" y="4324"/>
            <a:ext cx="534221" cy="616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a:solidFill>
                <a:srgbClr val="000000"/>
              </a:solidFill>
            </a:endParaRPr>
          </a:p>
        </p:txBody>
      </p:sp>
      <p:sp>
        <p:nvSpPr>
          <p:cNvPr id="3" name="Rektangel 2"/>
          <p:cNvSpPr/>
          <p:nvPr/>
        </p:nvSpPr>
        <p:spPr bwMode="auto">
          <a:xfrm>
            <a:off x="-28456" y="1"/>
            <a:ext cx="1384300" cy="11266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a:solidFill>
                <a:srgbClr val="000000"/>
              </a:solidFill>
            </a:endParaRPr>
          </a:p>
        </p:txBody>
      </p:sp>
      <p:sp>
        <p:nvSpPr>
          <p:cNvPr id="10" name="Freeform 10"/>
          <p:cNvSpPr>
            <a:spLocks/>
          </p:cNvSpPr>
          <p:nvPr/>
        </p:nvSpPr>
        <p:spPr bwMode="auto">
          <a:xfrm>
            <a:off x="-345956" y="1066800"/>
            <a:ext cx="1701800" cy="5791200"/>
          </a:xfrm>
          <a:custGeom>
            <a:avLst/>
            <a:gdLst/>
            <a:ahLst/>
            <a:cxnLst>
              <a:cxn ang="0">
                <a:pos x="199" y="0"/>
              </a:cxn>
              <a:cxn ang="0">
                <a:pos x="1072" y="0"/>
              </a:cxn>
              <a:cxn ang="0">
                <a:pos x="576" y="3648"/>
              </a:cxn>
              <a:cxn ang="0">
                <a:pos x="199" y="3648"/>
              </a:cxn>
              <a:cxn ang="0">
                <a:pos x="199" y="0"/>
              </a:cxn>
            </a:cxnLst>
            <a:rect l="0" t="0" r="r" b="b"/>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0096CD">
                  <a:gamma/>
                  <a:tint val="0"/>
                  <a:invGamma/>
                </a:srgbClr>
              </a:gs>
              <a:gs pos="100000">
                <a:srgbClr val="36602D"/>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000000"/>
              </a:solidFill>
            </a:endParaRPr>
          </a:p>
        </p:txBody>
      </p:sp>
      <p:sp>
        <p:nvSpPr>
          <p:cNvPr id="11" name="Freeform 8"/>
          <p:cNvSpPr>
            <a:spLocks/>
          </p:cNvSpPr>
          <p:nvPr/>
        </p:nvSpPr>
        <p:spPr bwMode="auto">
          <a:xfrm>
            <a:off x="-638056" y="-76200"/>
            <a:ext cx="3048000" cy="6943725"/>
          </a:xfrm>
          <a:custGeom>
            <a:avLst/>
            <a:gdLst/>
            <a:ahLst/>
            <a:cxnLst>
              <a:cxn ang="0">
                <a:pos x="1039" y="4332"/>
              </a:cxn>
              <a:cxn ang="0">
                <a:pos x="1169" y="4332"/>
              </a:cxn>
              <a:cxn ang="0">
                <a:pos x="2888" y="6"/>
              </a:cxn>
              <a:cxn ang="0">
                <a:pos x="2284" y="0"/>
              </a:cxn>
              <a:cxn ang="0">
                <a:pos x="1039" y="4332"/>
              </a:cxn>
            </a:cxnLst>
            <a:rect l="0" t="0" r="r" b="b"/>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36602D"/>
              </a:gs>
              <a:gs pos="100000">
                <a:srgbClr val="0096CD">
                  <a:gamma/>
                  <a:tint val="0"/>
                  <a:invGamma/>
                </a:srgbClr>
              </a:gs>
            </a:gsLst>
            <a:lin ang="5400000" scaled="1"/>
          </a:gradFill>
          <a:ln w="9525">
            <a:noFill/>
            <a:round/>
            <a:headEnd/>
            <a:tailEnd/>
          </a:ln>
          <a:effectLst>
            <a:outerShdw blurRad="63500" dist="38075" algn="ctr" rotWithShape="0">
              <a:srgbClr val="000000">
                <a:alpha val="74998"/>
              </a:srgbClr>
            </a:outerShdw>
          </a:effectLst>
        </p:spPr>
        <p:txBody>
          <a:bodyPr wrap="none" anchor="ctr"/>
          <a:lstStyle/>
          <a:p>
            <a:pPr eaLnBrk="0" fontAlgn="base" hangingPunct="0">
              <a:spcBef>
                <a:spcPct val="0"/>
              </a:spcBef>
              <a:spcAft>
                <a:spcPct val="0"/>
              </a:spcAft>
              <a:defRPr/>
            </a:pPr>
            <a:endParaRPr lang="en-US" sz="2400">
              <a:solidFill>
                <a:srgbClr val="000000"/>
              </a:solidFill>
            </a:endParaRPr>
          </a:p>
        </p:txBody>
      </p:sp>
      <p:pic>
        <p:nvPicPr>
          <p:cNvPr id="12" name="Picture 11" descr="Trinity-Logo-sm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35" y="135774"/>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19" y="1010111"/>
            <a:ext cx="900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e 16" descr="Et bilde som inneholder person, utendørs, tre, gutt&#10;&#10;Automatisk generert beskrivelse">
            <a:extLst>
              <a:ext uri="{FF2B5EF4-FFF2-40B4-BE49-F238E27FC236}">
                <a16:creationId xmlns:a16="http://schemas.microsoft.com/office/drawing/2014/main" id="{5B6570B4-2A6D-4835-A82E-15148CE559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5960" y="2924944"/>
            <a:ext cx="5767464" cy="3580100"/>
          </a:xfrm>
          <a:prstGeom prst="ellipse">
            <a:avLst/>
          </a:prstGeom>
          <a:ln w="63500" cap="rnd">
            <a:noFill/>
          </a:ln>
          <a:effectLst>
            <a:outerShdw blurRad="228600" algn="t" rotWithShape="0">
              <a:prstClr val="black">
                <a:alpha val="70000"/>
              </a:prstClr>
            </a:outerShdw>
          </a:effectLst>
          <a:scene3d>
            <a:camera prst="orthographicFront"/>
            <a:lightRig rig="contrasting" dir="t">
              <a:rot lat="0" lon="0" rev="3000000"/>
            </a:lightRig>
          </a:scene3d>
          <a:sp3d contourW="7620">
            <a:bevelT w="95250" h="31750"/>
            <a:contourClr>
              <a:srgbClr val="333333"/>
            </a:contourClr>
          </a:sp3d>
        </p:spPr>
      </p:pic>
      <p:sp>
        <p:nvSpPr>
          <p:cNvPr id="18" name="Rektangel 17">
            <a:extLst>
              <a:ext uri="{FF2B5EF4-FFF2-40B4-BE49-F238E27FC236}">
                <a16:creationId xmlns:a16="http://schemas.microsoft.com/office/drawing/2014/main" id="{9F05E631-A3AD-43C3-9C4D-A426D7F638D9}"/>
              </a:ext>
            </a:extLst>
          </p:cNvPr>
          <p:cNvSpPr/>
          <p:nvPr/>
        </p:nvSpPr>
        <p:spPr>
          <a:xfrm>
            <a:off x="1501262" y="1160506"/>
            <a:ext cx="9731209" cy="110799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6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ＭＳ Ｐゴシック"/>
              </a:rPr>
              <a:t>Utrustende lederskap</a:t>
            </a:r>
          </a:p>
        </p:txBody>
      </p:sp>
    </p:spTree>
    <p:extLst>
      <p:ext uri="{BB962C8B-B14F-4D97-AF65-F5344CB8AC3E}">
        <p14:creationId xmlns:p14="http://schemas.microsoft.com/office/powerpoint/2010/main" val="3770047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Rectangle 17"/>
          <p:cNvSpPr>
            <a:spLocks noGrp="1" noChangeArrowheads="1"/>
          </p:cNvSpPr>
          <p:nvPr>
            <p:ph type="ctrTitle"/>
          </p:nvPr>
        </p:nvSpPr>
        <p:spPr>
          <a:xfrm>
            <a:off x="2495600" y="44623"/>
            <a:ext cx="8172400" cy="1872209"/>
          </a:xfrm>
          <a:effectLst>
            <a:outerShdw blurRad="38100" dist="25400" dir="2700000" algn="ctr" rotWithShape="0">
              <a:srgbClr val="000000">
                <a:alpha val="50000"/>
              </a:srgbClr>
            </a:outerShdw>
          </a:effectLst>
        </p:spPr>
        <p:txBody>
          <a:bodyPr/>
          <a:lstStyle/>
          <a:p>
            <a:pPr eaLnBrk="1" hangingPunct="1">
              <a:lnSpc>
                <a:spcPct val="110000"/>
              </a:lnSpc>
            </a:pPr>
            <a:r>
              <a:rPr lang="nb-NO" sz="3400" dirty="0">
                <a:latin typeface="Georgia" charset="0"/>
                <a:ea typeface="ＭＳ Ｐゴシック" charset="0"/>
                <a:cs typeface="ＭＳ Ｐゴシック" charset="0"/>
              </a:rPr>
              <a:t>Realitetene for livet i Guds rike</a:t>
            </a:r>
            <a:br>
              <a:rPr lang="nb-NO" sz="340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I hvert av livets øyeblikk…</a:t>
            </a:r>
            <a:endParaRPr lang="nb-NO" sz="3400" dirty="0">
              <a:latin typeface="Georgia" charset="0"/>
              <a:ea typeface="ＭＳ Ｐゴシック" charset="0"/>
              <a:cs typeface="ＭＳ Ｐゴシック" charset="0"/>
            </a:endParaRPr>
          </a:p>
        </p:txBody>
      </p:sp>
      <p:sp>
        <p:nvSpPr>
          <p:cNvPr id="25" name="TekstSylinder 24">
            <a:extLst>
              <a:ext uri="{FF2B5EF4-FFF2-40B4-BE49-F238E27FC236}">
                <a16:creationId xmlns:a16="http://schemas.microsoft.com/office/drawing/2014/main" id="{88191A6A-8B95-44ED-82F0-73460F3A6BCE}"/>
              </a:ext>
            </a:extLst>
          </p:cNvPr>
          <p:cNvSpPr txBox="1"/>
          <p:nvPr/>
        </p:nvSpPr>
        <p:spPr>
          <a:xfrm>
            <a:off x="2927648" y="2420888"/>
            <a:ext cx="7416824" cy="2370521"/>
          </a:xfrm>
          <a:prstGeom prst="rect">
            <a:avLst/>
          </a:prstGeom>
          <a:noFill/>
        </p:spPr>
        <p:txBody>
          <a:bodyPr wrap="square">
            <a:spAutoFit/>
          </a:bodyPr>
          <a:lstStyle/>
          <a:p>
            <a:pPr algn="ctr">
              <a:lnSpc>
                <a:spcPct val="105000"/>
              </a:lnSpc>
            </a:pPr>
            <a:r>
              <a:rPr lang="nb-NO" sz="3200" i="1" dirty="0">
                <a:effectLst/>
                <a:latin typeface="Candara" panose="020E0502030303020204" pitchFamily="34" charset="0"/>
                <a:ea typeface="Calibri" panose="020F0502020204030204" pitchFamily="34" charset="0"/>
                <a:cs typeface="Times New Roman" panose="02020603050405020304" pitchFamily="18" charset="0"/>
              </a:rPr>
              <a:t>I hvert eneste av livets øyeblikk </a:t>
            </a:r>
          </a:p>
          <a:p>
            <a:pPr algn="ctr">
              <a:lnSpc>
                <a:spcPct val="105000"/>
              </a:lnSpc>
              <a:spcAft>
                <a:spcPts val="1800"/>
              </a:spcAft>
            </a:pPr>
            <a:r>
              <a:rPr lang="nb-NO" sz="3200" i="1" dirty="0">
                <a:effectLst/>
                <a:latin typeface="Candara" panose="020E0502030303020204" pitchFamily="34" charset="0"/>
                <a:ea typeface="Calibri" panose="020F0502020204030204" pitchFamily="34" charset="0"/>
                <a:cs typeface="Times New Roman" panose="02020603050405020304" pitchFamily="18" charset="0"/>
              </a:rPr>
              <a:t>enten utruster eller undertrykker du menneskene du har rundt deg.</a:t>
            </a:r>
          </a:p>
          <a:p>
            <a:pPr algn="ctr">
              <a:lnSpc>
                <a:spcPct val="105000"/>
              </a:lnSpc>
              <a:spcAft>
                <a:spcPts val="1800"/>
              </a:spcAft>
            </a:pPr>
            <a:r>
              <a:rPr lang="nb-NO" sz="3200" i="1">
                <a:effectLst/>
                <a:latin typeface="Candara" panose="020E0502030303020204" pitchFamily="34" charset="0"/>
                <a:ea typeface="Calibri" panose="020F0502020204030204" pitchFamily="34" charset="0"/>
                <a:cs typeface="Times New Roman" panose="02020603050405020304" pitchFamily="18" charset="0"/>
              </a:rPr>
              <a:t>Det finnes ingen mellomting.</a:t>
            </a:r>
          </a:p>
        </p:txBody>
      </p:sp>
    </p:spTree>
    <p:extLst>
      <p:ext uri="{BB962C8B-B14F-4D97-AF65-F5344CB8AC3E}">
        <p14:creationId xmlns:p14="http://schemas.microsoft.com/office/powerpoint/2010/main" val="39424314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3" name="Group 13"/>
          <p:cNvGrpSpPr>
            <a:grpSpLocks/>
          </p:cNvGrpSpPr>
          <p:nvPr/>
        </p:nvGrpSpPr>
        <p:grpSpPr bwMode="auto">
          <a:xfrm>
            <a:off x="5588640" y="3038026"/>
            <a:ext cx="2033571" cy="2701563"/>
            <a:chOff x="126" y="71"/>
            <a:chExt cx="2988" cy="3309"/>
          </a:xfrm>
        </p:grpSpPr>
        <p:sp>
          <p:nvSpPr>
            <p:cNvPr id="30729" name="Rectangle 9"/>
            <p:cNvSpPr>
              <a:spLocks/>
            </p:cNvSpPr>
            <p:nvPr/>
          </p:nvSpPr>
          <p:spPr bwMode="auto">
            <a:xfrm>
              <a:off x="126" y="2343"/>
              <a:ext cx="806"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en-US" sz="5500" b="1" dirty="0">
                  <a:solidFill>
                    <a:srgbClr val="F3F3F3"/>
                  </a:solidFill>
                  <a:effectLst>
                    <a:outerShdw blurRad="127000" dist="76200" dir="2700000" algn="tl">
                      <a:srgbClr val="000000">
                        <a:lumMod val="95000"/>
                        <a:lumOff val="5000"/>
                        <a:alpha val="75000"/>
                      </a:srgbClr>
                    </a:outerShdw>
                  </a:effectLst>
                  <a:latin typeface="Verdana"/>
                  <a:cs typeface="Verdana"/>
                  <a:sym typeface="B 2Stone Sans Bold" charset="0"/>
                </a:rPr>
                <a:t>A</a:t>
              </a:r>
            </a:p>
          </p:txBody>
        </p:sp>
        <p:sp>
          <p:nvSpPr>
            <p:cNvPr id="30730" name="Rectangle 10"/>
            <p:cNvSpPr>
              <a:spLocks/>
            </p:cNvSpPr>
            <p:nvPr/>
          </p:nvSpPr>
          <p:spPr bwMode="auto">
            <a:xfrm>
              <a:off x="2258" y="2343"/>
              <a:ext cx="789"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en-US" sz="5500" b="1" dirty="0">
                  <a:solidFill>
                    <a:srgbClr val="F3F3F3"/>
                  </a:solidFill>
                  <a:effectLst>
                    <a:outerShdw blurRad="127000" dist="76200" dir="2700000" algn="tl">
                      <a:srgbClr val="000000">
                        <a:lumMod val="95000"/>
                        <a:lumOff val="5000"/>
                        <a:alpha val="75000"/>
                      </a:srgbClr>
                    </a:outerShdw>
                  </a:effectLst>
                  <a:latin typeface="Verdana"/>
                  <a:cs typeface="Verdana"/>
                  <a:sym typeface="B 2Stone Sans Bold" charset="0"/>
                </a:rPr>
                <a:t>B</a:t>
              </a:r>
            </a:p>
          </p:txBody>
        </p:sp>
        <p:sp>
          <p:nvSpPr>
            <p:cNvPr id="30731" name="Rectangle 11"/>
            <p:cNvSpPr>
              <a:spLocks/>
            </p:cNvSpPr>
            <p:nvPr/>
          </p:nvSpPr>
          <p:spPr bwMode="auto">
            <a:xfrm>
              <a:off x="138" y="71"/>
              <a:ext cx="749"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en-US" sz="5500" b="1" dirty="0">
                  <a:solidFill>
                    <a:srgbClr val="F3F3F3"/>
                  </a:solidFill>
                  <a:effectLst>
                    <a:outerShdw blurRad="127000" dist="76200" dir="2700000" algn="tl">
                      <a:srgbClr val="000000">
                        <a:lumMod val="95000"/>
                        <a:lumOff val="5000"/>
                        <a:alpha val="75000"/>
                      </a:srgbClr>
                    </a:outerShdw>
                  </a:effectLst>
                  <a:latin typeface="Verdana"/>
                  <a:cs typeface="Verdana"/>
                  <a:sym typeface="B 2Stone Sans Bold" charset="0"/>
                </a:rPr>
                <a:t>C</a:t>
              </a:r>
            </a:p>
          </p:txBody>
        </p:sp>
        <p:sp>
          <p:nvSpPr>
            <p:cNvPr id="30732" name="Rectangle 12"/>
            <p:cNvSpPr>
              <a:spLocks/>
            </p:cNvSpPr>
            <p:nvPr/>
          </p:nvSpPr>
          <p:spPr bwMode="auto">
            <a:xfrm>
              <a:off x="2254" y="71"/>
              <a:ext cx="86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en-US" sz="5500" b="1" dirty="0">
                  <a:solidFill>
                    <a:srgbClr val="F3F3F3"/>
                  </a:solidFill>
                  <a:effectLst>
                    <a:outerShdw blurRad="127000" dist="76200" dir="2700000" algn="tl">
                      <a:srgbClr val="000000">
                        <a:lumMod val="95000"/>
                        <a:lumOff val="5000"/>
                        <a:alpha val="75000"/>
                      </a:srgbClr>
                    </a:outerShdw>
                  </a:effectLst>
                  <a:latin typeface="Verdana"/>
                  <a:cs typeface="Verdana"/>
                  <a:sym typeface="B 2Stone Sans Bold" charset="0"/>
                </a:rPr>
                <a:t>D</a:t>
              </a:r>
            </a:p>
          </p:txBody>
        </p:sp>
      </p:grpSp>
      <p:grpSp>
        <p:nvGrpSpPr>
          <p:cNvPr id="5" name="Group 4"/>
          <p:cNvGrpSpPr/>
          <p:nvPr/>
        </p:nvGrpSpPr>
        <p:grpSpPr>
          <a:xfrm>
            <a:off x="5516635" y="1756233"/>
            <a:ext cx="2429321" cy="4985135"/>
            <a:chOff x="8124794" y="1398584"/>
            <a:chExt cx="5668416" cy="9992411"/>
          </a:xfrm>
        </p:grpSpPr>
        <p:sp>
          <p:nvSpPr>
            <p:cNvPr id="30722" name="Rectangle 2"/>
            <p:cNvSpPr>
              <a:spLocks/>
            </p:cNvSpPr>
            <p:nvPr/>
          </p:nvSpPr>
          <p:spPr bwMode="auto">
            <a:xfrm>
              <a:off x="8124794" y="10650691"/>
              <a:ext cx="5668416" cy="74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eaLnBrk="0" fontAlgn="base" hangingPunct="0">
                <a:spcBef>
                  <a:spcPct val="0"/>
                </a:spcBef>
                <a:spcAft>
                  <a:spcPct val="0"/>
                </a:spcAft>
              </a:pPr>
              <a:r>
                <a:rPr lang="en-AU" sz="2400" dirty="0">
                  <a:solidFill>
                    <a:srgbClr val="000000"/>
                  </a:solidFill>
                  <a:latin typeface="Candara" panose="020E0502030303020204" pitchFamily="34" charset="0"/>
                  <a:cs typeface="Trebuchet MS"/>
                  <a:sym typeface="B 2Stone Sans Bold" charset="0"/>
                </a:rPr>
                <a:t>“</a:t>
              </a:r>
              <a:r>
                <a:rPr lang="nb-NO" sz="2400" dirty="0">
                  <a:solidFill>
                    <a:srgbClr val="000000"/>
                  </a:solidFill>
                  <a:latin typeface="Candara" panose="020E0502030303020204" pitchFamily="34" charset="0"/>
                  <a:cs typeface="Trebuchet MS"/>
                  <a:sym typeface="B 2Stone Sans Bold" charset="0"/>
                </a:rPr>
                <a:t>Jeg leder ikke</a:t>
              </a:r>
              <a:r>
                <a:rPr lang="en-AU" sz="2400" dirty="0">
                  <a:solidFill>
                    <a:srgbClr val="000000"/>
                  </a:solidFill>
                  <a:latin typeface="Candara" panose="020E0502030303020204" pitchFamily="34" charset="0"/>
                  <a:cs typeface="Trebuchet MS"/>
                  <a:sym typeface="B 2Stone Sans Bold" charset="0"/>
                </a:rPr>
                <a:t>”</a:t>
              </a:r>
              <a:endParaRPr lang="en-US" sz="2400" dirty="0">
                <a:solidFill>
                  <a:srgbClr val="000000"/>
                </a:solidFill>
                <a:latin typeface="Candara" panose="020E0502030303020204" pitchFamily="34" charset="0"/>
                <a:cs typeface="Trebuchet MS"/>
                <a:sym typeface="B 2Stone Sans Bold" charset="0"/>
              </a:endParaRPr>
            </a:p>
          </p:txBody>
        </p:sp>
        <p:sp>
          <p:nvSpPr>
            <p:cNvPr id="30723" name="Rectangle 3"/>
            <p:cNvSpPr>
              <a:spLocks/>
            </p:cNvSpPr>
            <p:nvPr/>
          </p:nvSpPr>
          <p:spPr bwMode="auto">
            <a:xfrm>
              <a:off x="8504369" y="1398584"/>
              <a:ext cx="4081593" cy="148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lgn="ctr" eaLnBrk="0" fontAlgn="base" hangingPunct="0">
                <a:spcBef>
                  <a:spcPct val="0"/>
                </a:spcBef>
                <a:spcAft>
                  <a:spcPct val="0"/>
                </a:spcAft>
              </a:pPr>
              <a:r>
                <a:rPr lang="nb-NO" sz="2400" dirty="0">
                  <a:solidFill>
                    <a:srgbClr val="000000"/>
                  </a:solidFill>
                  <a:latin typeface="Candara" panose="020E0502030303020204" pitchFamily="34" charset="0"/>
                  <a:cs typeface="Trebuchet MS"/>
                  <a:sym typeface="B 2Stone Sans Bold" charset="0"/>
                </a:rPr>
                <a:t>“Jeg leder”</a:t>
              </a:r>
            </a:p>
            <a:p>
              <a:pPr algn="ctr" eaLnBrk="0" fontAlgn="base" hangingPunct="0">
                <a:spcBef>
                  <a:spcPct val="0"/>
                </a:spcBef>
                <a:spcAft>
                  <a:spcPct val="0"/>
                </a:spcAft>
              </a:pPr>
              <a:endParaRPr lang="nb-NO" sz="2400" dirty="0">
                <a:solidFill>
                  <a:srgbClr val="000000"/>
                </a:solidFill>
                <a:latin typeface="Candara" panose="020E0502030303020204" pitchFamily="34" charset="0"/>
                <a:cs typeface="Trebuchet MS"/>
                <a:sym typeface="B 2Stone Sans Bold" charset="0"/>
              </a:endParaRPr>
            </a:p>
          </p:txBody>
        </p:sp>
        <p:sp>
          <p:nvSpPr>
            <p:cNvPr id="16" name="Up Arrow 15"/>
            <p:cNvSpPr/>
            <p:nvPr/>
          </p:nvSpPr>
          <p:spPr bwMode="auto">
            <a:xfrm>
              <a:off x="10128243" y="2419028"/>
              <a:ext cx="1260000" cy="7848873"/>
            </a:xfrm>
            <a:prstGeom prst="upArrow">
              <a:avLst>
                <a:gd name="adj1" fmla="val 50000"/>
                <a:gd name="adj2" fmla="val 145193"/>
              </a:avLst>
            </a:prstGeom>
            <a:solidFill>
              <a:srgbClr val="DA0077"/>
            </a:solidFill>
            <a:ln>
              <a:noFill/>
            </a:ln>
            <a:effectLst/>
          </p:spPr>
          <p:txBody>
            <a:bodyPr vert="horz" wrap="square" lIns="91440" tIns="45720" rIns="91440" bIns="45720" numCol="1" rtlCol="0" anchor="t" anchorCtr="0" compatLnSpc="1">
              <a:prstTxWarp prst="textNoShape">
                <a:avLst/>
              </a:prstTxWarp>
            </a:bodyPr>
            <a:lstStyle/>
            <a:p>
              <a:pPr algn="ctr" defTabSz="421975" fontAlgn="base">
                <a:spcBef>
                  <a:spcPct val="0"/>
                </a:spcBef>
                <a:spcAft>
                  <a:spcPct val="0"/>
                </a:spcAft>
              </a:pPr>
              <a:endParaRPr lang="en-US" sz="2700">
                <a:solidFill>
                  <a:srgbClr val="414141"/>
                </a:solidFill>
                <a:latin typeface="Candara" panose="020E0502030303020204" pitchFamily="34" charset="0"/>
                <a:ea typeface="ヒラギノ角ゴ ProN W3" charset="0"/>
                <a:cs typeface="ヒラギノ角ゴ ProN W3" charset="0"/>
                <a:sym typeface="Gill Sans Light" charset="0"/>
              </a:endParaRPr>
            </a:p>
          </p:txBody>
        </p:sp>
      </p:grpSp>
      <p:grpSp>
        <p:nvGrpSpPr>
          <p:cNvPr id="2" name="Group 1"/>
          <p:cNvGrpSpPr/>
          <p:nvPr/>
        </p:nvGrpSpPr>
        <p:grpSpPr>
          <a:xfrm>
            <a:off x="2351584" y="4115235"/>
            <a:ext cx="8417245" cy="583644"/>
            <a:chOff x="1652377" y="6572320"/>
            <a:chExt cx="17778332" cy="1134865"/>
          </a:xfrm>
        </p:grpSpPr>
        <p:sp>
          <p:nvSpPr>
            <p:cNvPr id="30726" name="Rectangle 6"/>
            <p:cNvSpPr>
              <a:spLocks/>
            </p:cNvSpPr>
            <p:nvPr/>
          </p:nvSpPr>
          <p:spPr bwMode="auto">
            <a:xfrm>
              <a:off x="1652377" y="6810272"/>
              <a:ext cx="5244533" cy="71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en-US" sz="2400" dirty="0">
                  <a:solidFill>
                    <a:srgbClr val="000000"/>
                  </a:solidFill>
                  <a:latin typeface="Candara" panose="020E0502030303020204" pitchFamily="34" charset="0"/>
                  <a:cs typeface="Trebuchet MS"/>
                  <a:sym typeface="B 2Stone Sans Bold" charset="0"/>
                </a:rPr>
                <a:t>“</a:t>
              </a:r>
              <a:r>
                <a:rPr lang="nb-NO" sz="2400" dirty="0">
                  <a:solidFill>
                    <a:srgbClr val="000000"/>
                  </a:solidFill>
                  <a:latin typeface="Candara" panose="020E0502030303020204" pitchFamily="34" charset="0"/>
                  <a:cs typeface="Trebuchet MS"/>
                  <a:sym typeface="B 2Stone Sans Bold" charset="0"/>
                </a:rPr>
                <a:t>Jeg utruster ikke</a:t>
              </a:r>
              <a:r>
                <a:rPr lang="en-US" sz="2400" dirty="0">
                  <a:solidFill>
                    <a:srgbClr val="000000"/>
                  </a:solidFill>
                  <a:latin typeface="Candara" panose="020E0502030303020204" pitchFamily="34" charset="0"/>
                  <a:cs typeface="Trebuchet MS"/>
                  <a:sym typeface="B 2Stone Sans Bold" charset="0"/>
                </a:rPr>
                <a:t>”</a:t>
              </a:r>
            </a:p>
          </p:txBody>
        </p:sp>
        <p:sp>
          <p:nvSpPr>
            <p:cNvPr id="30727" name="Rectangle 7"/>
            <p:cNvSpPr>
              <a:spLocks/>
            </p:cNvSpPr>
            <p:nvPr/>
          </p:nvSpPr>
          <p:spPr bwMode="auto">
            <a:xfrm>
              <a:off x="15442292" y="6772170"/>
              <a:ext cx="3988417" cy="71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eaLnBrk="0" fontAlgn="base" hangingPunct="0">
                <a:spcBef>
                  <a:spcPct val="0"/>
                </a:spcBef>
                <a:spcAft>
                  <a:spcPct val="0"/>
                </a:spcAft>
              </a:pPr>
              <a:r>
                <a:rPr lang="nb-NO" sz="2400" dirty="0">
                  <a:solidFill>
                    <a:srgbClr val="000000"/>
                  </a:solidFill>
                  <a:latin typeface="Candara" panose="020E0502030303020204" pitchFamily="34" charset="0"/>
                  <a:cs typeface="Trebuchet MS"/>
                  <a:sym typeface="B 2Stone Sans Bold" charset="0"/>
                </a:rPr>
                <a:t>“Jeg utruster”</a:t>
              </a:r>
            </a:p>
          </p:txBody>
        </p:sp>
        <p:sp>
          <p:nvSpPr>
            <p:cNvPr id="15" name="Up Arrow 14"/>
            <p:cNvSpPr/>
            <p:nvPr/>
          </p:nvSpPr>
          <p:spPr bwMode="auto">
            <a:xfrm rot="5400000">
              <a:off x="10774176" y="3147842"/>
              <a:ext cx="1134865" cy="7983821"/>
            </a:xfrm>
            <a:prstGeom prst="upArrow">
              <a:avLst>
                <a:gd name="adj1" fmla="val 50000"/>
                <a:gd name="adj2" fmla="val 145193"/>
              </a:avLst>
            </a:prstGeom>
            <a:solidFill>
              <a:srgbClr val="009FEA"/>
            </a:solidFill>
            <a:ln>
              <a:noFill/>
            </a:ln>
            <a:effectLst/>
          </p:spPr>
          <p:txBody>
            <a:bodyPr vert="horz" wrap="square" lIns="91440" tIns="45720" rIns="91440" bIns="45720" numCol="1" rtlCol="0" anchor="t" anchorCtr="0" compatLnSpc="1">
              <a:prstTxWarp prst="textNoShape">
                <a:avLst/>
              </a:prstTxWarp>
            </a:bodyPr>
            <a:lstStyle/>
            <a:p>
              <a:pPr algn="ctr" defTabSz="421975" fontAlgn="base">
                <a:spcBef>
                  <a:spcPct val="0"/>
                </a:spcBef>
                <a:spcAft>
                  <a:spcPct val="0"/>
                </a:spcAft>
              </a:pPr>
              <a:endParaRPr lang="en-US" sz="2700">
                <a:solidFill>
                  <a:srgbClr val="414141"/>
                </a:solidFill>
                <a:latin typeface="Candara" panose="020E0502030303020204" pitchFamily="34" charset="0"/>
                <a:ea typeface="ヒラギノ角ゴ ProN W3" charset="0"/>
                <a:cs typeface="ヒラギノ角ゴ ProN W3" charset="0"/>
                <a:sym typeface="Gill Sans Light" charset="0"/>
              </a:endParaRPr>
            </a:p>
          </p:txBody>
        </p:sp>
      </p:grpSp>
      <p:sp>
        <p:nvSpPr>
          <p:cNvPr id="18" name="Rectangle 17">
            <a:extLst>
              <a:ext uri="{FF2B5EF4-FFF2-40B4-BE49-F238E27FC236}">
                <a16:creationId xmlns:a16="http://schemas.microsoft.com/office/drawing/2014/main" id="{8441F5AA-B099-4B70-AE21-B1F1FC5BC62B}"/>
              </a:ext>
            </a:extLst>
          </p:cNvPr>
          <p:cNvSpPr txBox="1">
            <a:spLocks noChangeArrowheads="1"/>
          </p:cNvSpPr>
          <p:nvPr/>
        </p:nvSpPr>
        <p:spPr bwMode="auto">
          <a:xfrm>
            <a:off x="2495600" y="44624"/>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Utrustende eller bare utrustet?</a:t>
            </a:r>
            <a:br>
              <a:rPr lang="nb-NO" sz="3400" kern="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Utgangspunktet og potensialet ditt</a:t>
            </a:r>
            <a:endParaRPr lang="nb-NO" sz="3400" kern="0"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4097988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30733"/>
                                        </p:tgtEl>
                                        <p:attrNameLst>
                                          <p:attrName>style.visibility</p:attrName>
                                        </p:attrNameLst>
                                      </p:cBhvr>
                                      <p:to>
                                        <p:strVal val="visible"/>
                                      </p:to>
                                    </p:set>
                                    <p:anim calcmode="lin" valueType="num">
                                      <p:cBhvr>
                                        <p:cTn id="17" dur="1000" fill="hold"/>
                                        <p:tgtEl>
                                          <p:spTgt spid="30733"/>
                                        </p:tgtEl>
                                        <p:attrNameLst>
                                          <p:attrName>ppt_w</p:attrName>
                                        </p:attrNameLst>
                                      </p:cBhvr>
                                      <p:tavLst>
                                        <p:tav tm="0">
                                          <p:val>
                                            <p:strVal val="4*#ppt_w"/>
                                          </p:val>
                                        </p:tav>
                                        <p:tav tm="100000">
                                          <p:val>
                                            <p:strVal val="#ppt_w"/>
                                          </p:val>
                                        </p:tav>
                                      </p:tavLst>
                                    </p:anim>
                                    <p:anim calcmode="lin" valueType="num">
                                      <p:cBhvr>
                                        <p:cTn id="18" dur="1000" fill="hold"/>
                                        <p:tgtEl>
                                          <p:spTgt spid="307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8AF8725E-9184-4FB6-9D4F-33DB098954F2}"/>
              </a:ext>
            </a:extLst>
          </p:cNvPr>
          <p:cNvSpPr>
            <a:spLocks noChangeArrowheads="1"/>
          </p:cNvSpPr>
          <p:nvPr/>
        </p:nvSpPr>
        <p:spPr bwMode="auto">
          <a:xfrm>
            <a:off x="2495600" y="2348880"/>
            <a:ext cx="3600000" cy="3600000"/>
          </a:xfrm>
          <a:prstGeom prst="roundRect">
            <a:avLst>
              <a:gd name="adj" fmla="val 6111"/>
            </a:avLst>
          </a:prstGeom>
          <a:solidFill>
            <a:srgbClr val="008E40">
              <a:alpha val="60000"/>
            </a:srgbClr>
          </a:solidFill>
          <a:ln>
            <a:noFill/>
          </a:ln>
        </p:spPr>
        <p:txBody>
          <a:bodyPr wrap="none" anchor="ctr"/>
          <a:lstStyle/>
          <a:p>
            <a:pPr eaLnBrk="0" fontAlgn="base" hangingPunct="0">
              <a:spcBef>
                <a:spcPct val="0"/>
              </a:spcBef>
              <a:spcAft>
                <a:spcPct val="0"/>
              </a:spcAft>
            </a:pPr>
            <a:endParaRPr lang="en-US" sz="2400">
              <a:solidFill>
                <a:srgbClr val="000000"/>
              </a:solidFill>
            </a:endParaRPr>
          </a:p>
        </p:txBody>
      </p:sp>
      <p:sp>
        <p:nvSpPr>
          <p:cNvPr id="4" name="Text Box 21">
            <a:extLst>
              <a:ext uri="{FF2B5EF4-FFF2-40B4-BE49-F238E27FC236}">
                <a16:creationId xmlns:a16="http://schemas.microsoft.com/office/drawing/2014/main" id="{C8E8E50A-AD91-46F3-B4F9-A7617186F56C}"/>
              </a:ext>
            </a:extLst>
          </p:cNvPr>
          <p:cNvSpPr txBox="1">
            <a:spLocks noChangeArrowheads="1"/>
          </p:cNvSpPr>
          <p:nvPr/>
        </p:nvSpPr>
        <p:spPr bwMode="auto">
          <a:xfrm>
            <a:off x="2762031" y="2521589"/>
            <a:ext cx="3111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nb-NO" b="1" dirty="0">
                <a:solidFill>
                  <a:srgbClr val="000000"/>
                </a:solidFill>
                <a:latin typeface="Tahoma"/>
                <a:cs typeface="Tahoma"/>
              </a:rPr>
              <a:t>Midler for å oppnå et resultat</a:t>
            </a:r>
          </a:p>
        </p:txBody>
      </p:sp>
      <p:sp>
        <p:nvSpPr>
          <p:cNvPr id="5" name="WordArt 22">
            <a:extLst>
              <a:ext uri="{FF2B5EF4-FFF2-40B4-BE49-F238E27FC236}">
                <a16:creationId xmlns:a16="http://schemas.microsoft.com/office/drawing/2014/main" id="{F5E0FC7D-0D7F-41E0-A2C2-33B835A10BF8}"/>
              </a:ext>
            </a:extLst>
          </p:cNvPr>
          <p:cNvSpPr>
            <a:spLocks noChangeArrowheads="1" noChangeShapeType="1" noTextEdit="1"/>
          </p:cNvSpPr>
          <p:nvPr/>
        </p:nvSpPr>
        <p:spPr bwMode="auto">
          <a:xfrm>
            <a:off x="3333778" y="3549583"/>
            <a:ext cx="1988286" cy="202253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9525">
                  <a:solidFill>
                    <a:srgbClr val="FFFFFF"/>
                  </a:solidFill>
                  <a:round/>
                  <a:headEnd/>
                  <a:tailEnd/>
                </a:ln>
                <a:solidFill>
                  <a:srgbClr val="FFFFFF">
                    <a:alpha val="79999"/>
                  </a:srgbClr>
                </a:solidFill>
                <a:latin typeface="Verdana"/>
                <a:ea typeface="Verdana"/>
                <a:cs typeface="Verdana"/>
              </a:rPr>
              <a:t>A</a:t>
            </a:r>
          </a:p>
        </p:txBody>
      </p:sp>
      <p:sp>
        <p:nvSpPr>
          <p:cNvPr id="6" name="Text Box 24">
            <a:extLst>
              <a:ext uri="{FF2B5EF4-FFF2-40B4-BE49-F238E27FC236}">
                <a16:creationId xmlns:a16="http://schemas.microsoft.com/office/drawing/2014/main" id="{D111E45F-1F77-40E3-ADC5-25FDA8565D6C}"/>
              </a:ext>
            </a:extLst>
          </p:cNvPr>
          <p:cNvSpPr txBox="1">
            <a:spLocks noChangeArrowheads="1"/>
          </p:cNvSpPr>
          <p:nvPr/>
        </p:nvSpPr>
        <p:spPr bwMode="auto">
          <a:xfrm>
            <a:off x="2526018" y="3659748"/>
            <a:ext cx="3600000" cy="182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44000" indent="-144000" algn="ctr" eaLnBrk="0" fontAlgn="base" hangingPunct="0">
              <a:lnSpc>
                <a:spcPct val="120000"/>
              </a:lnSpc>
              <a:spcAft>
                <a:spcPct val="0"/>
              </a:spcAft>
              <a:buFont typeface="Arial"/>
              <a:buChar char="•"/>
            </a:pPr>
            <a:r>
              <a:rPr lang="nb-NO" dirty="0">
                <a:solidFill>
                  <a:srgbClr val="002060"/>
                </a:solidFill>
                <a:latin typeface="Trebuchet MS" charset="0"/>
              </a:rPr>
              <a:t> penger (økonomi)</a:t>
            </a:r>
          </a:p>
          <a:p>
            <a:pPr marL="144000" indent="-144000" algn="ctr" eaLnBrk="0" fontAlgn="base" hangingPunct="0">
              <a:lnSpc>
                <a:spcPct val="120000"/>
              </a:lnSpc>
              <a:spcAft>
                <a:spcPct val="0"/>
              </a:spcAft>
              <a:buFont typeface="Arial"/>
              <a:buChar char="•"/>
            </a:pPr>
            <a:r>
              <a:rPr lang="nb-NO" dirty="0">
                <a:solidFill>
                  <a:srgbClr val="002060"/>
                </a:solidFill>
                <a:latin typeface="Trebuchet MS" charset="0"/>
              </a:rPr>
              <a:t> arbeidere (antall)</a:t>
            </a:r>
          </a:p>
          <a:p>
            <a:pPr marL="144000" indent="-144000" algn="ctr" eaLnBrk="0" fontAlgn="base" hangingPunct="0">
              <a:lnSpc>
                <a:spcPct val="120000"/>
              </a:lnSpc>
              <a:spcAft>
                <a:spcPct val="0"/>
              </a:spcAft>
              <a:buFont typeface="Arial"/>
              <a:buChar char="•"/>
            </a:pPr>
            <a:r>
              <a:rPr lang="nb-NO" dirty="0">
                <a:solidFill>
                  <a:srgbClr val="002060"/>
                </a:solidFill>
                <a:latin typeface="Trebuchet MS" charset="0"/>
              </a:rPr>
              <a:t> infrastruktur (bygg ol.)</a:t>
            </a:r>
          </a:p>
          <a:p>
            <a:pPr marL="144000" indent="-144000" algn="ctr" eaLnBrk="0" fontAlgn="base" hangingPunct="0">
              <a:lnSpc>
                <a:spcPct val="120000"/>
              </a:lnSpc>
              <a:spcAft>
                <a:spcPct val="0"/>
              </a:spcAft>
              <a:buFont typeface="Arial"/>
              <a:buChar char="•"/>
            </a:pPr>
            <a:r>
              <a:rPr lang="nb-NO" dirty="0">
                <a:solidFill>
                  <a:srgbClr val="002060"/>
                </a:solidFill>
                <a:latin typeface="Trebuchet MS" charset="0"/>
              </a:rPr>
              <a:t> aktiviteter (kalender)</a:t>
            </a:r>
          </a:p>
        </p:txBody>
      </p:sp>
      <p:sp>
        <p:nvSpPr>
          <p:cNvPr id="7" name="AutoShape 3">
            <a:extLst>
              <a:ext uri="{FF2B5EF4-FFF2-40B4-BE49-F238E27FC236}">
                <a16:creationId xmlns:a16="http://schemas.microsoft.com/office/drawing/2014/main" id="{F90C58E8-FA1D-4474-BD53-3862A45B6FC5}"/>
              </a:ext>
            </a:extLst>
          </p:cNvPr>
          <p:cNvSpPr>
            <a:spLocks noChangeArrowheads="1"/>
          </p:cNvSpPr>
          <p:nvPr/>
        </p:nvSpPr>
        <p:spPr bwMode="auto">
          <a:xfrm>
            <a:off x="7215459" y="2381380"/>
            <a:ext cx="3600000" cy="3600000"/>
          </a:xfrm>
          <a:prstGeom prst="roundRect">
            <a:avLst>
              <a:gd name="adj" fmla="val 6111"/>
            </a:avLst>
          </a:prstGeom>
          <a:solidFill>
            <a:srgbClr val="008E40">
              <a:alpha val="60000"/>
            </a:srgbClr>
          </a:solidFill>
          <a:ln>
            <a:noFill/>
          </a:ln>
        </p:spPr>
        <p:txBody>
          <a:bodyPr wrap="none" anchor="ctr"/>
          <a:lstStyle/>
          <a:p>
            <a:pPr eaLnBrk="0" fontAlgn="base" hangingPunct="0">
              <a:spcBef>
                <a:spcPct val="0"/>
              </a:spcBef>
              <a:spcAft>
                <a:spcPct val="0"/>
              </a:spcAft>
            </a:pPr>
            <a:endParaRPr lang="en-US" sz="2400">
              <a:solidFill>
                <a:srgbClr val="000000"/>
              </a:solidFill>
            </a:endParaRPr>
          </a:p>
        </p:txBody>
      </p:sp>
      <p:sp>
        <p:nvSpPr>
          <p:cNvPr id="8" name="Text Box 21">
            <a:extLst>
              <a:ext uri="{FF2B5EF4-FFF2-40B4-BE49-F238E27FC236}">
                <a16:creationId xmlns:a16="http://schemas.microsoft.com/office/drawing/2014/main" id="{AFD3EEA4-5E8E-421D-BA0E-7CF20F4DE870}"/>
              </a:ext>
            </a:extLst>
          </p:cNvPr>
          <p:cNvSpPr txBox="1">
            <a:spLocks noChangeArrowheads="1"/>
          </p:cNvSpPr>
          <p:nvPr/>
        </p:nvSpPr>
        <p:spPr bwMode="auto">
          <a:xfrm>
            <a:off x="7343060" y="2614863"/>
            <a:ext cx="3111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nb-NO" b="1" dirty="0">
                <a:solidFill>
                  <a:srgbClr val="000000"/>
                </a:solidFill>
                <a:latin typeface="Tahoma"/>
                <a:cs typeface="Tahoma"/>
              </a:rPr>
              <a:t>Resultat</a:t>
            </a:r>
          </a:p>
        </p:txBody>
      </p:sp>
      <p:sp>
        <p:nvSpPr>
          <p:cNvPr id="9" name="WordArt 22">
            <a:extLst>
              <a:ext uri="{FF2B5EF4-FFF2-40B4-BE49-F238E27FC236}">
                <a16:creationId xmlns:a16="http://schemas.microsoft.com/office/drawing/2014/main" id="{6244C66F-5961-4871-9A38-37C2FF493B9D}"/>
              </a:ext>
            </a:extLst>
          </p:cNvPr>
          <p:cNvSpPr>
            <a:spLocks noChangeArrowheads="1" noChangeShapeType="1" noTextEdit="1"/>
          </p:cNvSpPr>
          <p:nvPr/>
        </p:nvSpPr>
        <p:spPr bwMode="auto">
          <a:xfrm>
            <a:off x="8225072" y="3487382"/>
            <a:ext cx="1750510" cy="2046819"/>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9525">
                  <a:solidFill>
                    <a:srgbClr val="FFFFFF"/>
                  </a:solidFill>
                  <a:round/>
                  <a:headEnd/>
                  <a:tailEnd/>
                </a:ln>
                <a:solidFill>
                  <a:srgbClr val="FFFFFF">
                    <a:alpha val="79999"/>
                  </a:srgbClr>
                </a:solidFill>
                <a:latin typeface="Verdana"/>
                <a:ea typeface="Verdana"/>
                <a:cs typeface="Verdana"/>
              </a:rPr>
              <a:t>B</a:t>
            </a:r>
          </a:p>
        </p:txBody>
      </p:sp>
      <p:sp>
        <p:nvSpPr>
          <p:cNvPr id="10" name="Text Box 24">
            <a:extLst>
              <a:ext uri="{FF2B5EF4-FFF2-40B4-BE49-F238E27FC236}">
                <a16:creationId xmlns:a16="http://schemas.microsoft.com/office/drawing/2014/main" id="{A505AEBF-7AFE-47C3-B167-0627E7A49EAC}"/>
              </a:ext>
            </a:extLst>
          </p:cNvPr>
          <p:cNvSpPr txBox="1">
            <a:spLocks noChangeArrowheads="1"/>
          </p:cNvSpPr>
          <p:nvPr/>
        </p:nvSpPr>
        <p:spPr bwMode="auto">
          <a:xfrm>
            <a:off x="7470280" y="3685001"/>
            <a:ext cx="3111624"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dirty="0">
                <a:solidFill>
                  <a:srgbClr val="002060"/>
                </a:solidFill>
                <a:latin typeface="Trebuchet MS" charset="0"/>
              </a:rPr>
              <a:t>Modne, frie og ansvarsbevisste  mennesker. </a:t>
            </a:r>
          </a:p>
          <a:p>
            <a:pPr algn="ctr" eaLnBrk="0" fontAlgn="base" hangingPunct="0">
              <a:spcBef>
                <a:spcPts val="600"/>
              </a:spcBef>
              <a:spcAft>
                <a:spcPct val="0"/>
              </a:spcAft>
            </a:pPr>
            <a:r>
              <a:rPr lang="nb-NO" dirty="0">
                <a:solidFill>
                  <a:srgbClr val="002060"/>
                </a:solidFill>
                <a:latin typeface="Trebuchet MS" charset="0"/>
              </a:rPr>
              <a:t>(disipler og ledere)</a:t>
            </a:r>
          </a:p>
        </p:txBody>
      </p:sp>
      <p:sp>
        <p:nvSpPr>
          <p:cNvPr id="12" name="Rectangle 17">
            <a:extLst>
              <a:ext uri="{FF2B5EF4-FFF2-40B4-BE49-F238E27FC236}">
                <a16:creationId xmlns:a16="http://schemas.microsoft.com/office/drawing/2014/main" id="{E51B1D16-14B6-4C4D-B77A-C04F53CDBBDF}"/>
              </a:ext>
            </a:extLst>
          </p:cNvPr>
          <p:cNvSpPr txBox="1">
            <a:spLocks noChangeArrowheads="1"/>
          </p:cNvSpPr>
          <p:nvPr/>
        </p:nvSpPr>
        <p:spPr bwMode="auto">
          <a:xfrm>
            <a:off x="2495600" y="44624"/>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Hvor investerer vi tid og ressurser?</a:t>
            </a:r>
            <a:br>
              <a:rPr lang="nb-NO" sz="3400" kern="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Vekstkriteriene vi bygger på</a:t>
            </a:r>
            <a:endParaRPr lang="nb-NO" sz="3400" kern="0"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7853885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Top)">
                                      <p:cBhvr>
                                        <p:cTn id="7" dur="1000"/>
                                        <p:tgtEl>
                                          <p:spTgt spid="6">
                                            <p:txEl>
                                              <p:pRg st="0" end="0"/>
                                            </p:txEl>
                                          </p:spTgt>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slide(fromTop)">
                                      <p:cBhvr>
                                        <p:cTn id="11" dur="1000"/>
                                        <p:tgtEl>
                                          <p:spTgt spid="6">
                                            <p:txEl>
                                              <p:pRg st="1" end="1"/>
                                            </p:txEl>
                                          </p:spTgt>
                                        </p:tgtEl>
                                      </p:cBhvr>
                                    </p:animEffect>
                                  </p:childTnLst>
                                </p:cTn>
                              </p:par>
                            </p:childTnLst>
                          </p:cTn>
                        </p:par>
                        <p:par>
                          <p:cTn id="12" fill="hold">
                            <p:stCondLst>
                              <p:cond delay="2000"/>
                            </p:stCondLst>
                            <p:childTnLst>
                              <p:par>
                                <p:cTn id="13" presetID="12" presetClass="entr" presetSubtype="1"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slide(fromTop)">
                                      <p:cBhvr>
                                        <p:cTn id="15" dur="1000"/>
                                        <p:tgtEl>
                                          <p:spTgt spid="6">
                                            <p:txEl>
                                              <p:pRg st="2" end="2"/>
                                            </p:txEl>
                                          </p:spTgt>
                                        </p:tgtEl>
                                      </p:cBhvr>
                                    </p:animEffect>
                                  </p:childTnLst>
                                </p:cTn>
                              </p:par>
                            </p:childTnLst>
                          </p:cTn>
                        </p:par>
                        <p:par>
                          <p:cTn id="16" fill="hold">
                            <p:stCondLst>
                              <p:cond delay="3000"/>
                            </p:stCondLst>
                            <p:childTnLst>
                              <p:par>
                                <p:cTn id="17" presetID="12" presetClass="entr" presetSubtype="1"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slide(fromTop)">
                                      <p:cBhvr>
                                        <p:cTn id="19" dur="10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slide(fromTop)">
                                      <p:cBhvr>
                                        <p:cTn id="24" dur="1000"/>
                                        <p:tgtEl>
                                          <p:spTgt spid="10">
                                            <p:txEl>
                                              <p:pRg st="0" end="0"/>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9184" y="1833459"/>
            <a:ext cx="4945128" cy="494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7" descr="3 color arc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46" y="1803079"/>
            <a:ext cx="5225690" cy="5082305"/>
          </a:xfrm>
          <a:prstGeom prst="rect">
            <a:avLst/>
          </a:prstGeom>
        </p:spPr>
      </p:pic>
      <p:sp>
        <p:nvSpPr>
          <p:cNvPr id="23" name="TextBox 22"/>
          <p:cNvSpPr txBox="1">
            <a:spLocks noChangeAspect="1"/>
          </p:cNvSpPr>
          <p:nvPr/>
        </p:nvSpPr>
        <p:spPr>
          <a:xfrm rot="14399220">
            <a:off x="4059556" y="1472566"/>
            <a:ext cx="5040000" cy="5040000"/>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frigjøring</a:t>
            </a:r>
          </a:p>
        </p:txBody>
      </p:sp>
      <p:sp>
        <p:nvSpPr>
          <p:cNvPr id="59" name="TextBox 58"/>
          <p:cNvSpPr txBox="1">
            <a:spLocks noChangeAspect="1"/>
          </p:cNvSpPr>
          <p:nvPr/>
        </p:nvSpPr>
        <p:spPr>
          <a:xfrm>
            <a:off x="4295043" y="1976653"/>
            <a:ext cx="4537261" cy="4537261"/>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forklaring</a:t>
            </a:r>
          </a:p>
        </p:txBody>
      </p:sp>
      <p:sp>
        <p:nvSpPr>
          <p:cNvPr id="60" name="TextBox 59"/>
          <p:cNvSpPr txBox="1">
            <a:spLocks noChangeAspect="1"/>
          </p:cNvSpPr>
          <p:nvPr/>
        </p:nvSpPr>
        <p:spPr>
          <a:xfrm rot="7203188">
            <a:off x="3706870" y="1532500"/>
            <a:ext cx="5040000" cy="5040000"/>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motivasjon</a:t>
            </a:r>
          </a:p>
        </p:txBody>
      </p:sp>
      <p:sp>
        <p:nvSpPr>
          <p:cNvPr id="67" name="Rectangle 6"/>
          <p:cNvSpPr>
            <a:spLocks noChangeAspect="1"/>
          </p:cNvSpPr>
          <p:nvPr/>
        </p:nvSpPr>
        <p:spPr bwMode="auto">
          <a:xfrm>
            <a:off x="5159896" y="4653136"/>
            <a:ext cx="702447" cy="49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eaLnBrk="0" fontAlgn="base" hangingPunct="0">
              <a:spcBef>
                <a:spcPct val="0"/>
              </a:spcBef>
              <a:spcAft>
                <a:spcPct val="0"/>
              </a:spcAft>
            </a:pPr>
            <a:r>
              <a:rPr lang="nb-NO" sz="1600" b="1" dirty="0">
                <a:solidFill>
                  <a:srgbClr val="000000"/>
                </a:solidFill>
                <a:latin typeface="Tahoma"/>
                <a:cs typeface="Tahoma"/>
                <a:sym typeface="B 2Stone Sans Bold" charset="0"/>
              </a:rPr>
              <a:t>Tillate feil</a:t>
            </a:r>
          </a:p>
        </p:txBody>
      </p:sp>
      <p:sp>
        <p:nvSpPr>
          <p:cNvPr id="66" name="Rectangle 5"/>
          <p:cNvSpPr>
            <a:spLocks noChangeAspect="1"/>
          </p:cNvSpPr>
          <p:nvPr/>
        </p:nvSpPr>
        <p:spPr bwMode="auto">
          <a:xfrm>
            <a:off x="5614804" y="2924944"/>
            <a:ext cx="1798120" cy="17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eaLnBrk="0" fontAlgn="base" hangingPunct="0">
              <a:spcBef>
                <a:spcPct val="0"/>
              </a:spcBef>
              <a:spcAft>
                <a:spcPct val="0"/>
              </a:spcAft>
            </a:pPr>
            <a:r>
              <a:rPr lang="nb-NO" sz="1600" b="1" dirty="0">
                <a:solidFill>
                  <a:srgbClr val="000000"/>
                </a:solidFill>
                <a:latin typeface="Tahoma"/>
                <a:cs typeface="Tahoma"/>
                <a:sym typeface="B 2Stone Sans Bold" charset="0"/>
              </a:rPr>
              <a:t>Undervise prinsippene</a:t>
            </a:r>
          </a:p>
        </p:txBody>
      </p:sp>
      <p:sp>
        <p:nvSpPr>
          <p:cNvPr id="65" name="Rectangle 4"/>
          <p:cNvSpPr>
            <a:spLocks noChangeAspect="1"/>
          </p:cNvSpPr>
          <p:nvPr/>
        </p:nvSpPr>
        <p:spPr bwMode="auto">
          <a:xfrm>
            <a:off x="6697257" y="4725144"/>
            <a:ext cx="1798121" cy="45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eaLnBrk="0" fontAlgn="base" hangingPunct="0">
              <a:spcBef>
                <a:spcPct val="0"/>
              </a:spcBef>
              <a:spcAft>
                <a:spcPct val="0"/>
              </a:spcAft>
            </a:pPr>
            <a:r>
              <a:rPr lang="nb-NO" sz="1600" b="1" dirty="0">
                <a:solidFill>
                  <a:srgbClr val="000000"/>
                </a:solidFill>
                <a:latin typeface="Tahoma"/>
                <a:cs typeface="Tahoma"/>
                <a:sym typeface="B 2Stone Sans Bold" charset="0"/>
              </a:rPr>
              <a:t>Fokus på </a:t>
            </a:r>
          </a:p>
          <a:p>
            <a:pPr algn="ctr" eaLnBrk="0" fontAlgn="base" hangingPunct="0">
              <a:spcBef>
                <a:spcPct val="0"/>
              </a:spcBef>
              <a:spcAft>
                <a:spcPct val="0"/>
              </a:spcAft>
            </a:pPr>
            <a:r>
              <a:rPr lang="nb-NO" sz="1600" b="1" dirty="0">
                <a:solidFill>
                  <a:srgbClr val="000000"/>
                </a:solidFill>
                <a:latin typeface="Tahoma"/>
                <a:cs typeface="Tahoma"/>
                <a:sym typeface="B 2Stone Sans Bold" charset="0"/>
              </a:rPr>
              <a:t>sterke sider</a:t>
            </a:r>
          </a:p>
        </p:txBody>
      </p:sp>
      <p:sp>
        <p:nvSpPr>
          <p:cNvPr id="19" name="Rectangle 17">
            <a:extLst>
              <a:ext uri="{FF2B5EF4-FFF2-40B4-BE49-F238E27FC236}">
                <a16:creationId xmlns:a16="http://schemas.microsoft.com/office/drawing/2014/main" id="{ABD71603-8A0C-4EDF-9C19-BF09EF218BD0}"/>
              </a:ext>
            </a:extLst>
          </p:cNvPr>
          <p:cNvSpPr txBox="1">
            <a:spLocks noChangeArrowheads="1"/>
          </p:cNvSpPr>
          <p:nvPr/>
        </p:nvSpPr>
        <p:spPr bwMode="auto">
          <a:xfrm>
            <a:off x="2495600" y="44624"/>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Hvilke dimensjoner er vesentlige?</a:t>
            </a:r>
            <a:br>
              <a:rPr lang="nb-NO" sz="3400" kern="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Lederskapets 3 farger</a:t>
            </a:r>
            <a:endParaRPr lang="nb-NO" sz="3400" kern="0"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30975416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9" grpId="0"/>
      <p:bldP spid="60" grpId="0"/>
      <p:bldP spid="67" grpId="0"/>
      <p:bldP spid="66"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9184" y="1833459"/>
            <a:ext cx="4945128" cy="494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7" descr="3 color arc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4646" y="1803079"/>
            <a:ext cx="5225690" cy="5082305"/>
          </a:xfrm>
          <a:prstGeom prst="rect">
            <a:avLst/>
          </a:prstGeom>
        </p:spPr>
      </p:pic>
      <p:sp>
        <p:nvSpPr>
          <p:cNvPr id="23" name="TextBox 22"/>
          <p:cNvSpPr txBox="1">
            <a:spLocks noChangeAspect="1"/>
          </p:cNvSpPr>
          <p:nvPr/>
        </p:nvSpPr>
        <p:spPr>
          <a:xfrm rot="14399220">
            <a:off x="4059556" y="1472566"/>
            <a:ext cx="5040000" cy="5040000"/>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frigjøring</a:t>
            </a:r>
          </a:p>
        </p:txBody>
      </p:sp>
      <p:sp>
        <p:nvSpPr>
          <p:cNvPr id="59" name="TextBox 58"/>
          <p:cNvSpPr txBox="1">
            <a:spLocks noChangeAspect="1"/>
          </p:cNvSpPr>
          <p:nvPr/>
        </p:nvSpPr>
        <p:spPr>
          <a:xfrm>
            <a:off x="4295043" y="1976653"/>
            <a:ext cx="4537261" cy="4537261"/>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forklaring</a:t>
            </a:r>
          </a:p>
        </p:txBody>
      </p:sp>
      <p:sp>
        <p:nvSpPr>
          <p:cNvPr id="60" name="TextBox 59"/>
          <p:cNvSpPr txBox="1">
            <a:spLocks noChangeAspect="1"/>
          </p:cNvSpPr>
          <p:nvPr/>
        </p:nvSpPr>
        <p:spPr>
          <a:xfrm rot="7203188">
            <a:off x="3718300" y="1532500"/>
            <a:ext cx="5040000" cy="5040000"/>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nb-NO" sz="1600" b="1" dirty="0">
                <a:solidFill>
                  <a:srgbClr val="FFFFFF"/>
                </a:solidFill>
                <a:latin typeface="Tahoma"/>
                <a:cs typeface="Tahoma"/>
              </a:rPr>
              <a:t>motivasjon</a:t>
            </a:r>
          </a:p>
        </p:txBody>
      </p:sp>
      <p:sp>
        <p:nvSpPr>
          <p:cNvPr id="19" name="Rectangle 17">
            <a:extLst>
              <a:ext uri="{FF2B5EF4-FFF2-40B4-BE49-F238E27FC236}">
                <a16:creationId xmlns:a16="http://schemas.microsoft.com/office/drawing/2014/main" id="{ABD71603-8A0C-4EDF-9C19-BF09EF218BD0}"/>
              </a:ext>
            </a:extLst>
          </p:cNvPr>
          <p:cNvSpPr txBox="1">
            <a:spLocks noChangeArrowheads="1"/>
          </p:cNvSpPr>
          <p:nvPr/>
        </p:nvSpPr>
        <p:spPr bwMode="auto">
          <a:xfrm>
            <a:off x="2495600" y="44624"/>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Hva skjer når vi leder ubalansert?</a:t>
            </a:r>
            <a:br>
              <a:rPr lang="nb-NO" sz="3400" kern="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- 3 roller på avveie</a:t>
            </a:r>
            <a:endParaRPr lang="nb-NO" sz="3400" kern="0" dirty="0">
              <a:latin typeface="Georgia" charset="0"/>
              <a:ea typeface="ＭＳ Ｐゴシック" charset="0"/>
              <a:cs typeface="ＭＳ Ｐゴシック" charset="0"/>
            </a:endParaRPr>
          </a:p>
        </p:txBody>
      </p:sp>
      <p:sp>
        <p:nvSpPr>
          <p:cNvPr id="11" name="TextBox 5">
            <a:extLst>
              <a:ext uri="{FF2B5EF4-FFF2-40B4-BE49-F238E27FC236}">
                <a16:creationId xmlns:a16="http://schemas.microsoft.com/office/drawing/2014/main" id="{360D7782-44CF-4A3E-AB24-74D88D4E4807}"/>
              </a:ext>
            </a:extLst>
          </p:cNvPr>
          <p:cNvSpPr txBox="1"/>
          <p:nvPr/>
        </p:nvSpPr>
        <p:spPr>
          <a:xfrm>
            <a:off x="5015880" y="2745736"/>
            <a:ext cx="3312368" cy="683264"/>
          </a:xfrm>
          <a:prstGeom prst="rect">
            <a:avLst/>
          </a:prstGeom>
          <a:noFill/>
        </p:spPr>
        <p:txBody>
          <a:bodyPr wrap="square" rtlCol="0">
            <a:spAutoFit/>
          </a:bodyPr>
          <a:lstStyle/>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Rolle på avveie:</a:t>
            </a:r>
          </a:p>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EKSPERT</a:t>
            </a:r>
          </a:p>
        </p:txBody>
      </p:sp>
      <p:sp>
        <p:nvSpPr>
          <p:cNvPr id="12" name="TextBox 5">
            <a:extLst>
              <a:ext uri="{FF2B5EF4-FFF2-40B4-BE49-F238E27FC236}">
                <a16:creationId xmlns:a16="http://schemas.microsoft.com/office/drawing/2014/main" id="{2700BA67-7008-4805-BF1B-69CCBF3B0728}"/>
              </a:ext>
            </a:extLst>
          </p:cNvPr>
          <p:cNvSpPr txBox="1"/>
          <p:nvPr/>
        </p:nvSpPr>
        <p:spPr>
          <a:xfrm>
            <a:off x="5951984" y="4545936"/>
            <a:ext cx="3312368" cy="683264"/>
          </a:xfrm>
          <a:prstGeom prst="rect">
            <a:avLst/>
          </a:prstGeom>
          <a:noFill/>
        </p:spPr>
        <p:txBody>
          <a:bodyPr wrap="square" rtlCol="0">
            <a:spAutoFit/>
          </a:bodyPr>
          <a:lstStyle/>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Rolle på avveie:</a:t>
            </a:r>
          </a:p>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PÅDRIVER</a:t>
            </a:r>
          </a:p>
        </p:txBody>
      </p:sp>
      <p:sp>
        <p:nvSpPr>
          <p:cNvPr id="13" name="TextBox 5">
            <a:extLst>
              <a:ext uri="{FF2B5EF4-FFF2-40B4-BE49-F238E27FC236}">
                <a16:creationId xmlns:a16="http://schemas.microsoft.com/office/drawing/2014/main" id="{EBF19E7D-1A8C-4A9F-A176-547D305391F1}"/>
              </a:ext>
            </a:extLst>
          </p:cNvPr>
          <p:cNvSpPr txBox="1"/>
          <p:nvPr/>
        </p:nvSpPr>
        <p:spPr>
          <a:xfrm>
            <a:off x="3719736" y="4545936"/>
            <a:ext cx="3312368" cy="683264"/>
          </a:xfrm>
          <a:prstGeom prst="rect">
            <a:avLst/>
          </a:prstGeom>
          <a:noFill/>
        </p:spPr>
        <p:txBody>
          <a:bodyPr wrap="square" rtlCol="0">
            <a:spAutoFit/>
          </a:bodyPr>
          <a:lstStyle/>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Rolle på avveie:</a:t>
            </a:r>
          </a:p>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KAMERAT</a:t>
            </a:r>
          </a:p>
        </p:txBody>
      </p:sp>
    </p:spTree>
    <p:extLst>
      <p:ext uri="{BB962C8B-B14F-4D97-AF65-F5344CB8AC3E}">
        <p14:creationId xmlns:p14="http://schemas.microsoft.com/office/powerpoint/2010/main" val="31215364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4*#ppt_w"/>
                                          </p:val>
                                        </p:tav>
                                        <p:tav tm="100000">
                                          <p:val>
                                            <p:strVal val="#ppt_w"/>
                                          </p:val>
                                        </p:tav>
                                      </p:tavLst>
                                    </p:anim>
                                    <p:anim calcmode="lin" valueType="num">
                                      <p:cBhvr>
                                        <p:cTn id="8" dur="20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strVal val="4*#ppt_w"/>
                                          </p:val>
                                        </p:tav>
                                        <p:tav tm="100000">
                                          <p:val>
                                            <p:strVal val="#ppt_w"/>
                                          </p:val>
                                        </p:tav>
                                      </p:tavLst>
                                    </p:anim>
                                    <p:anim calcmode="lin" valueType="num">
                                      <p:cBhvr>
                                        <p:cTn id="14" dur="20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0" fill="hold"/>
                                        <p:tgtEl>
                                          <p:spTgt spid="13"/>
                                        </p:tgtEl>
                                        <p:attrNameLst>
                                          <p:attrName>ppt_w</p:attrName>
                                        </p:attrNameLst>
                                      </p:cBhvr>
                                      <p:tavLst>
                                        <p:tav tm="0">
                                          <p:val>
                                            <p:strVal val="4*#ppt_w"/>
                                          </p:val>
                                        </p:tav>
                                        <p:tav tm="100000">
                                          <p:val>
                                            <p:strVal val="#ppt_w"/>
                                          </p:val>
                                        </p:tav>
                                      </p:tavLst>
                                    </p:anim>
                                    <p:anim calcmode="lin" valueType="num">
                                      <p:cBhvr>
                                        <p:cTn id="20" dur="20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p:cNvGrpSpPr/>
          <p:nvPr/>
        </p:nvGrpSpPr>
        <p:grpSpPr>
          <a:xfrm>
            <a:off x="2639616" y="1916832"/>
            <a:ext cx="2592288" cy="2088232"/>
            <a:chOff x="1115616" y="1988840"/>
            <a:chExt cx="2592288" cy="2088232"/>
          </a:xfrm>
        </p:grpSpPr>
        <p:pic>
          <p:nvPicPr>
            <p:cNvPr id="9" name="Picture 8"/>
            <p:cNvPicPr>
              <a:picLocks noChangeAspect="1"/>
            </p:cNvPicPr>
            <p:nvPr/>
          </p:nvPicPr>
          <p:blipFill>
            <a:blip r:embed="rId3"/>
            <a:stretch>
              <a:fillRect/>
            </a:stretch>
          </p:blipFill>
          <p:spPr>
            <a:xfrm>
              <a:off x="1619672" y="1988840"/>
              <a:ext cx="1612900" cy="1612900"/>
            </a:xfrm>
            <a:prstGeom prst="rect">
              <a:avLst/>
            </a:prstGeom>
          </p:spPr>
        </p:pic>
        <p:sp>
          <p:nvSpPr>
            <p:cNvPr id="35" name="Text Box 21"/>
            <p:cNvSpPr txBox="1">
              <a:spLocks noChangeArrowheads="1"/>
            </p:cNvSpPr>
            <p:nvPr/>
          </p:nvSpPr>
          <p:spPr bwMode="auto">
            <a:xfrm>
              <a:off x="1115616" y="3553852"/>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forklaring, svak i motivasjon og frigjøring</a:t>
              </a:r>
            </a:p>
          </p:txBody>
        </p:sp>
      </p:grpSp>
      <p:grpSp>
        <p:nvGrpSpPr>
          <p:cNvPr id="27" name="Group 26"/>
          <p:cNvGrpSpPr/>
          <p:nvPr/>
        </p:nvGrpSpPr>
        <p:grpSpPr>
          <a:xfrm>
            <a:off x="5231904" y="1921272"/>
            <a:ext cx="2736304" cy="2083792"/>
            <a:chOff x="3707904" y="1993280"/>
            <a:chExt cx="2736304" cy="2083792"/>
          </a:xfrm>
        </p:grpSpPr>
        <p:pic>
          <p:nvPicPr>
            <p:cNvPr id="11" name="Picture 10"/>
            <p:cNvPicPr>
              <a:picLocks noChangeAspect="1"/>
            </p:cNvPicPr>
            <p:nvPr/>
          </p:nvPicPr>
          <p:blipFill>
            <a:blip r:embed="rId4"/>
            <a:stretch>
              <a:fillRect/>
            </a:stretch>
          </p:blipFill>
          <p:spPr>
            <a:xfrm>
              <a:off x="4255244" y="1993280"/>
              <a:ext cx="1612900" cy="1612900"/>
            </a:xfrm>
            <a:prstGeom prst="rect">
              <a:avLst/>
            </a:prstGeom>
          </p:spPr>
        </p:pic>
        <p:sp>
          <p:nvSpPr>
            <p:cNvPr id="36" name="Text Box 21"/>
            <p:cNvSpPr txBox="1">
              <a:spLocks noChangeArrowheads="1"/>
            </p:cNvSpPr>
            <p:nvPr/>
          </p:nvSpPr>
          <p:spPr bwMode="auto">
            <a:xfrm>
              <a:off x="3707904" y="3553852"/>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forklaring og motivasjon, svak i frigjøring</a:t>
              </a:r>
            </a:p>
          </p:txBody>
        </p:sp>
      </p:grpSp>
      <p:grpSp>
        <p:nvGrpSpPr>
          <p:cNvPr id="16" name="Group 15"/>
          <p:cNvGrpSpPr/>
          <p:nvPr/>
        </p:nvGrpSpPr>
        <p:grpSpPr>
          <a:xfrm>
            <a:off x="5206684" y="4264372"/>
            <a:ext cx="2736304" cy="2088232"/>
            <a:chOff x="6372200" y="1988840"/>
            <a:chExt cx="2736304" cy="2088232"/>
          </a:xfrm>
        </p:grpSpPr>
        <p:pic>
          <p:nvPicPr>
            <p:cNvPr id="7" name="Picture 6"/>
            <p:cNvPicPr>
              <a:picLocks noChangeAspect="1"/>
            </p:cNvPicPr>
            <p:nvPr/>
          </p:nvPicPr>
          <p:blipFill>
            <a:blip r:embed="rId5"/>
            <a:stretch>
              <a:fillRect/>
            </a:stretch>
          </p:blipFill>
          <p:spPr>
            <a:xfrm>
              <a:off x="6919540" y="1988840"/>
              <a:ext cx="1612900" cy="1612900"/>
            </a:xfrm>
            <a:prstGeom prst="rect">
              <a:avLst/>
            </a:prstGeom>
          </p:spPr>
        </p:pic>
        <p:sp>
          <p:nvSpPr>
            <p:cNvPr id="37" name="Text Box 21"/>
            <p:cNvSpPr txBox="1">
              <a:spLocks noChangeArrowheads="1"/>
            </p:cNvSpPr>
            <p:nvPr/>
          </p:nvSpPr>
          <p:spPr bwMode="auto">
            <a:xfrm>
              <a:off x="6372200" y="3553852"/>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motivasjon, svak i forklaring og frigjøring</a:t>
              </a:r>
            </a:p>
          </p:txBody>
        </p:sp>
      </p:grpSp>
      <p:grpSp>
        <p:nvGrpSpPr>
          <p:cNvPr id="25" name="Group 24"/>
          <p:cNvGrpSpPr/>
          <p:nvPr/>
        </p:nvGrpSpPr>
        <p:grpSpPr>
          <a:xfrm>
            <a:off x="2567608" y="4264372"/>
            <a:ext cx="2736304" cy="2116956"/>
            <a:chOff x="1043608" y="4336380"/>
            <a:chExt cx="2736304" cy="2116956"/>
          </a:xfrm>
        </p:grpSpPr>
        <p:pic>
          <p:nvPicPr>
            <p:cNvPr id="12" name="Picture 11"/>
            <p:cNvPicPr>
              <a:picLocks noChangeAspect="1"/>
            </p:cNvPicPr>
            <p:nvPr/>
          </p:nvPicPr>
          <p:blipFill>
            <a:blip r:embed="rId6"/>
            <a:stretch>
              <a:fillRect/>
            </a:stretch>
          </p:blipFill>
          <p:spPr>
            <a:xfrm>
              <a:off x="1619672" y="4336380"/>
              <a:ext cx="1612900" cy="1612900"/>
            </a:xfrm>
            <a:prstGeom prst="rect">
              <a:avLst/>
            </a:prstGeom>
          </p:spPr>
        </p:pic>
        <p:sp>
          <p:nvSpPr>
            <p:cNvPr id="38" name="Text Box 21"/>
            <p:cNvSpPr txBox="1">
              <a:spLocks noChangeArrowheads="1"/>
            </p:cNvSpPr>
            <p:nvPr/>
          </p:nvSpPr>
          <p:spPr bwMode="auto">
            <a:xfrm>
              <a:off x="1043608" y="5930116"/>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motivasjon og frigjøring, svak i forklaring</a:t>
              </a:r>
            </a:p>
          </p:txBody>
        </p:sp>
      </p:grpSp>
      <p:grpSp>
        <p:nvGrpSpPr>
          <p:cNvPr id="26" name="Group 25"/>
          <p:cNvGrpSpPr/>
          <p:nvPr/>
        </p:nvGrpSpPr>
        <p:grpSpPr>
          <a:xfrm>
            <a:off x="7942988" y="1927714"/>
            <a:ext cx="2736304" cy="2116956"/>
            <a:chOff x="3635896" y="4336380"/>
            <a:chExt cx="2736304" cy="2116956"/>
          </a:xfrm>
        </p:grpSpPr>
        <p:pic>
          <p:nvPicPr>
            <p:cNvPr id="13" name="Picture 12"/>
            <p:cNvPicPr>
              <a:picLocks noChangeAspect="1"/>
            </p:cNvPicPr>
            <p:nvPr/>
          </p:nvPicPr>
          <p:blipFill>
            <a:blip r:embed="rId7"/>
            <a:stretch>
              <a:fillRect/>
            </a:stretch>
          </p:blipFill>
          <p:spPr>
            <a:xfrm>
              <a:off x="4183236" y="4336380"/>
              <a:ext cx="1612900" cy="1612900"/>
            </a:xfrm>
            <a:prstGeom prst="rect">
              <a:avLst/>
            </a:prstGeom>
          </p:spPr>
        </p:pic>
        <p:sp>
          <p:nvSpPr>
            <p:cNvPr id="39" name="Text Box 21"/>
            <p:cNvSpPr txBox="1">
              <a:spLocks noChangeArrowheads="1"/>
            </p:cNvSpPr>
            <p:nvPr/>
          </p:nvSpPr>
          <p:spPr bwMode="auto">
            <a:xfrm>
              <a:off x="3635896" y="5930116"/>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frigjøring, svak i forklaring og motivasjon</a:t>
              </a:r>
            </a:p>
          </p:txBody>
        </p:sp>
      </p:grpSp>
      <p:grpSp>
        <p:nvGrpSpPr>
          <p:cNvPr id="17" name="Group 16"/>
          <p:cNvGrpSpPr/>
          <p:nvPr/>
        </p:nvGrpSpPr>
        <p:grpSpPr>
          <a:xfrm>
            <a:off x="7896200" y="4264372"/>
            <a:ext cx="2736304" cy="2116956"/>
            <a:chOff x="6372200" y="4336380"/>
            <a:chExt cx="2736304" cy="2116956"/>
          </a:xfrm>
        </p:grpSpPr>
        <p:pic>
          <p:nvPicPr>
            <p:cNvPr id="14" name="Picture 13"/>
            <p:cNvPicPr>
              <a:picLocks noChangeAspect="1"/>
            </p:cNvPicPr>
            <p:nvPr/>
          </p:nvPicPr>
          <p:blipFill>
            <a:blip r:embed="rId8"/>
            <a:stretch>
              <a:fillRect/>
            </a:stretch>
          </p:blipFill>
          <p:spPr>
            <a:xfrm>
              <a:off x="6919540" y="4336380"/>
              <a:ext cx="1612900" cy="1612900"/>
            </a:xfrm>
            <a:prstGeom prst="rect">
              <a:avLst/>
            </a:prstGeom>
          </p:spPr>
        </p:pic>
        <p:sp>
          <p:nvSpPr>
            <p:cNvPr id="40" name="Text Box 21"/>
            <p:cNvSpPr txBox="1">
              <a:spLocks noChangeArrowheads="1"/>
            </p:cNvSpPr>
            <p:nvPr/>
          </p:nvSpPr>
          <p:spPr bwMode="auto">
            <a:xfrm>
              <a:off x="6372200" y="5930116"/>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Aft>
                  <a:spcPct val="0"/>
                </a:spcAft>
              </a:pPr>
              <a:r>
                <a:rPr lang="nb-NO" sz="1400" i="1" dirty="0">
                  <a:solidFill>
                    <a:srgbClr val="000000"/>
                  </a:solidFill>
                  <a:latin typeface="Tahoma"/>
                  <a:cs typeface="Tahoma"/>
                </a:rPr>
                <a:t>Sterk i forklaring og frigjøring, svak i motivasjon</a:t>
              </a:r>
            </a:p>
          </p:txBody>
        </p:sp>
      </p:grpSp>
      <p:sp>
        <p:nvSpPr>
          <p:cNvPr id="21" name="Rectangle 17">
            <a:extLst>
              <a:ext uri="{FF2B5EF4-FFF2-40B4-BE49-F238E27FC236}">
                <a16:creationId xmlns:a16="http://schemas.microsoft.com/office/drawing/2014/main" id="{D8731B82-01CE-49EC-9B7E-50E8B245A436}"/>
              </a:ext>
            </a:extLst>
          </p:cNvPr>
          <p:cNvSpPr txBox="1">
            <a:spLocks noChangeArrowheads="1"/>
          </p:cNvSpPr>
          <p:nvPr/>
        </p:nvSpPr>
        <p:spPr bwMode="auto">
          <a:xfrm>
            <a:off x="2495600" y="44624"/>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Hvor er dine blindsoner?</a:t>
            </a:r>
            <a:br>
              <a:rPr lang="nb-NO" sz="3400" kern="0" dirty="0">
                <a:latin typeface="Georgia" charset="0"/>
                <a:ea typeface="ＭＳ Ｐゴシック" charset="0"/>
                <a:cs typeface="ＭＳ Ｐゴシック" charset="0"/>
              </a:rPr>
            </a:br>
            <a:r>
              <a:rPr lang="nb-NO" sz="2800" kern="0" dirty="0">
                <a:solidFill>
                  <a:srgbClr val="246E24"/>
                </a:solidFill>
                <a:latin typeface="Georgia" charset="0"/>
                <a:ea typeface="ＭＳ Ｐゴシック" charset="0"/>
                <a:cs typeface="ＭＳ Ｐゴシック" charset="0"/>
              </a:rPr>
              <a:t>- Styrker og svakheter</a:t>
            </a:r>
            <a:endParaRPr lang="nb-NO" sz="3400" kern="0"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11237614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54902749-2FB3-4E2B-B8F3-7A3612143EFB}"/>
              </a:ext>
            </a:extLst>
          </p:cNvPr>
          <p:cNvGraphicFramePr>
            <a:graphicFrameLocks noGrp="1"/>
          </p:cNvGraphicFramePr>
          <p:nvPr>
            <p:extLst>
              <p:ext uri="{D42A27DB-BD31-4B8C-83A1-F6EECF244321}">
                <p14:modId xmlns:p14="http://schemas.microsoft.com/office/powerpoint/2010/main" val="1619270749"/>
              </p:ext>
            </p:extLst>
          </p:nvPr>
        </p:nvGraphicFramePr>
        <p:xfrm>
          <a:off x="2783632" y="1988840"/>
          <a:ext cx="8128000" cy="4032448"/>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4023443348"/>
                    </a:ext>
                  </a:extLst>
                </a:gridCol>
                <a:gridCol w="4064000">
                  <a:extLst>
                    <a:ext uri="{9D8B030D-6E8A-4147-A177-3AD203B41FA5}">
                      <a16:colId xmlns:a16="http://schemas.microsoft.com/office/drawing/2014/main" val="2827753234"/>
                    </a:ext>
                  </a:extLst>
                </a:gridCol>
              </a:tblGrid>
              <a:tr h="2016224">
                <a:tc>
                  <a:txBody>
                    <a:bodyPr/>
                    <a:lstStyle/>
                    <a:p>
                      <a:pPr algn="ctr"/>
                      <a:endParaRPr lang="nb-NO" sz="2000" b="1" dirty="0">
                        <a:solidFill>
                          <a:schemeClr val="tx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DEB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nb-NO" sz="2000" b="1" dirty="0">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D09A"/>
                    </a:solidFill>
                  </a:tcPr>
                </a:tc>
                <a:extLst>
                  <a:ext uri="{0D108BD9-81ED-4DB2-BD59-A6C34878D82A}">
                    <a16:rowId xmlns:a16="http://schemas.microsoft.com/office/drawing/2014/main" val="2357185839"/>
                  </a:ext>
                </a:extLst>
              </a:tr>
              <a:tr h="20162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nb-NO" sz="2000" b="1" dirty="0">
                        <a:solidFill>
                          <a:srgbClr val="257D53"/>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A66E"/>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nb-NO" sz="2000" b="1" dirty="0">
                        <a:solidFill>
                          <a:srgbClr val="257D53"/>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B97A"/>
                    </a:solidFill>
                  </a:tcPr>
                </a:tc>
                <a:extLst>
                  <a:ext uri="{0D108BD9-81ED-4DB2-BD59-A6C34878D82A}">
                    <a16:rowId xmlns:a16="http://schemas.microsoft.com/office/drawing/2014/main" val="3566511919"/>
                  </a:ext>
                </a:extLst>
              </a:tr>
            </a:tbl>
          </a:graphicData>
        </a:graphic>
      </p:graphicFrame>
      <p:sp>
        <p:nvSpPr>
          <p:cNvPr id="2" name="Ellipse 1">
            <a:extLst>
              <a:ext uri="{FF2B5EF4-FFF2-40B4-BE49-F238E27FC236}">
                <a16:creationId xmlns:a16="http://schemas.microsoft.com/office/drawing/2014/main" id="{922E0E27-6B31-4FA8-AE3D-621BC26BDB23}"/>
              </a:ext>
            </a:extLst>
          </p:cNvPr>
          <p:cNvSpPr/>
          <p:nvPr/>
        </p:nvSpPr>
        <p:spPr bwMode="auto">
          <a:xfrm>
            <a:off x="5911528" y="3501008"/>
            <a:ext cx="1872208" cy="1008112"/>
          </a:xfrm>
          <a:prstGeom prst="ellipse">
            <a:avLst/>
          </a:prstGeom>
          <a:noFill/>
          <a:ln w="101600" cap="flat" cmpd="sng" algn="ctr">
            <a:solidFill>
              <a:srgbClr val="006C31">
                <a:alpha val="6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Pil: vinkeltegn 4">
            <a:extLst>
              <a:ext uri="{FF2B5EF4-FFF2-40B4-BE49-F238E27FC236}">
                <a16:creationId xmlns:a16="http://schemas.microsoft.com/office/drawing/2014/main" id="{1BF4A347-68AB-4D8A-A067-59F2AA9AAD80}"/>
              </a:ext>
            </a:extLst>
          </p:cNvPr>
          <p:cNvSpPr/>
          <p:nvPr/>
        </p:nvSpPr>
        <p:spPr bwMode="auto">
          <a:xfrm>
            <a:off x="6706354" y="3342134"/>
            <a:ext cx="288032" cy="325750"/>
          </a:xfrm>
          <a:prstGeom prst="chevron">
            <a:avLst/>
          </a:prstGeom>
          <a:solidFill>
            <a:srgbClr val="006C3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Pil: vinkeltegn 6">
            <a:extLst>
              <a:ext uri="{FF2B5EF4-FFF2-40B4-BE49-F238E27FC236}">
                <a16:creationId xmlns:a16="http://schemas.microsoft.com/office/drawing/2014/main" id="{18D03427-60EA-4E2F-B3BA-42EAB77D357F}"/>
              </a:ext>
            </a:extLst>
          </p:cNvPr>
          <p:cNvSpPr/>
          <p:nvPr/>
        </p:nvSpPr>
        <p:spPr bwMode="auto">
          <a:xfrm rot="5400000">
            <a:off x="7639720" y="3842189"/>
            <a:ext cx="288032" cy="325750"/>
          </a:xfrm>
          <a:prstGeom prst="chevron">
            <a:avLst/>
          </a:prstGeom>
          <a:solidFill>
            <a:srgbClr val="006C3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Pil: vinkeltegn 7">
            <a:extLst>
              <a:ext uri="{FF2B5EF4-FFF2-40B4-BE49-F238E27FC236}">
                <a16:creationId xmlns:a16="http://schemas.microsoft.com/office/drawing/2014/main" id="{5914A29D-DF47-4553-B339-F88C7150C80C}"/>
              </a:ext>
            </a:extLst>
          </p:cNvPr>
          <p:cNvSpPr/>
          <p:nvPr/>
        </p:nvSpPr>
        <p:spPr bwMode="auto">
          <a:xfrm rot="11084672">
            <a:off x="6713783" y="4373030"/>
            <a:ext cx="288032" cy="325750"/>
          </a:xfrm>
          <a:prstGeom prst="chevron">
            <a:avLst/>
          </a:prstGeom>
          <a:solidFill>
            <a:srgbClr val="006C3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Pil: vinkeltegn 8">
            <a:extLst>
              <a:ext uri="{FF2B5EF4-FFF2-40B4-BE49-F238E27FC236}">
                <a16:creationId xmlns:a16="http://schemas.microsoft.com/office/drawing/2014/main" id="{9F2F3401-ED8F-4FB2-AC89-EE8221B88581}"/>
              </a:ext>
            </a:extLst>
          </p:cNvPr>
          <p:cNvSpPr/>
          <p:nvPr/>
        </p:nvSpPr>
        <p:spPr bwMode="auto">
          <a:xfrm rot="16200000">
            <a:off x="5767512" y="3842189"/>
            <a:ext cx="288032" cy="325750"/>
          </a:xfrm>
          <a:prstGeom prst="chevron">
            <a:avLst/>
          </a:prstGeom>
          <a:solidFill>
            <a:srgbClr val="006C3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TekstSylinder 5">
            <a:extLst>
              <a:ext uri="{FF2B5EF4-FFF2-40B4-BE49-F238E27FC236}">
                <a16:creationId xmlns:a16="http://schemas.microsoft.com/office/drawing/2014/main" id="{043319C7-3142-4466-B6E2-E3989FF7B628}"/>
              </a:ext>
            </a:extLst>
          </p:cNvPr>
          <p:cNvSpPr txBox="1"/>
          <p:nvPr/>
        </p:nvSpPr>
        <p:spPr>
          <a:xfrm>
            <a:off x="2999656" y="2596842"/>
            <a:ext cx="3634690" cy="400110"/>
          </a:xfrm>
          <a:prstGeom prst="rect">
            <a:avLst/>
          </a:prstGeom>
          <a:noFill/>
        </p:spPr>
        <p:txBody>
          <a:bodyPr wrap="square" rtlCol="0">
            <a:spAutoFit/>
          </a:bodyPr>
          <a:lstStyle/>
          <a:p>
            <a:pPr algn="ctr"/>
            <a:r>
              <a:rPr lang="nb-NO" sz="2000" b="1" dirty="0">
                <a:solidFill>
                  <a:schemeClr val="tx1"/>
                </a:solidFill>
                <a:latin typeface="Calibri" panose="020F0502020204030204" pitchFamily="34" charset="0"/>
                <a:cs typeface="Calibri" panose="020F0502020204030204" pitchFamily="34" charset="0"/>
              </a:rPr>
              <a:t>1. </a:t>
            </a:r>
            <a:r>
              <a:rPr lang="nb-NO" sz="2000" b="1" dirty="0">
                <a:solidFill>
                  <a:srgbClr val="257D53"/>
                </a:solidFill>
                <a:latin typeface="Calibri" panose="020F0502020204030204" pitchFamily="34" charset="0"/>
                <a:cs typeface="Calibri" panose="020F0502020204030204" pitchFamily="34" charset="0"/>
              </a:rPr>
              <a:t>Jeg gjør  </a:t>
            </a:r>
            <a:r>
              <a:rPr lang="nb-NO" sz="2000" b="1" dirty="0">
                <a:solidFill>
                  <a:schemeClr val="tx1"/>
                </a:solidFill>
                <a:latin typeface="Calibri" panose="020F0502020204030204" pitchFamily="34" charset="0"/>
                <a:cs typeface="Calibri" panose="020F0502020204030204" pitchFamily="34" charset="0"/>
              </a:rPr>
              <a:t>/ </a:t>
            </a:r>
            <a:r>
              <a:rPr lang="nb-NO" sz="2000" b="1" dirty="0">
                <a:solidFill>
                  <a:schemeClr val="bg1"/>
                </a:solidFill>
                <a:latin typeface="Calibri" panose="020F0502020204030204" pitchFamily="34" charset="0"/>
                <a:cs typeface="Calibri" panose="020F0502020204030204" pitchFamily="34" charset="0"/>
              </a:rPr>
              <a:t>Du observerer</a:t>
            </a:r>
          </a:p>
        </p:txBody>
      </p:sp>
      <p:sp>
        <p:nvSpPr>
          <p:cNvPr id="11" name="TekstSylinder 10">
            <a:extLst>
              <a:ext uri="{FF2B5EF4-FFF2-40B4-BE49-F238E27FC236}">
                <a16:creationId xmlns:a16="http://schemas.microsoft.com/office/drawing/2014/main" id="{A38A4CCC-B4E0-4540-BF6A-7CA9CD610BE6}"/>
              </a:ext>
            </a:extLst>
          </p:cNvPr>
          <p:cNvSpPr txBox="1"/>
          <p:nvPr/>
        </p:nvSpPr>
        <p:spPr>
          <a:xfrm>
            <a:off x="3037374" y="4757082"/>
            <a:ext cx="3634690" cy="400110"/>
          </a:xfrm>
          <a:prstGeom prst="rect">
            <a:avLst/>
          </a:prstGeom>
          <a:noFill/>
        </p:spPr>
        <p:txBody>
          <a:bodyPr wrap="square" rtlCol="0">
            <a:spAutoFit/>
          </a:bodyPr>
          <a:lstStyle/>
          <a:p>
            <a:pPr lvl="0" algn="ctr" defTabSz="457200">
              <a:defRPr/>
            </a:pPr>
            <a:r>
              <a:rPr lang="nb-NO" sz="2000" b="1" dirty="0">
                <a:latin typeface="Calibri" panose="020F0502020204030204" pitchFamily="34" charset="0"/>
                <a:cs typeface="Calibri" panose="020F0502020204030204" pitchFamily="34" charset="0"/>
              </a:rPr>
              <a:t>4.</a:t>
            </a:r>
            <a:r>
              <a:rPr lang="nb-NO" sz="2000" b="1" dirty="0">
                <a:solidFill>
                  <a:schemeClr val="bg1"/>
                </a:solidFill>
                <a:latin typeface="Calibri" panose="020F0502020204030204" pitchFamily="34" charset="0"/>
                <a:cs typeface="Calibri" panose="020F0502020204030204" pitchFamily="34" charset="0"/>
              </a:rPr>
              <a:t> Du gjør </a:t>
            </a:r>
            <a:r>
              <a:rPr lang="nb-NO" sz="2000" b="1" dirty="0">
                <a:latin typeface="Calibri" panose="020F0502020204030204" pitchFamily="34" charset="0"/>
                <a:cs typeface="Calibri" panose="020F0502020204030204" pitchFamily="34" charset="0"/>
              </a:rPr>
              <a:t>/ </a:t>
            </a:r>
            <a:r>
              <a:rPr lang="nb-NO" sz="2000" b="1" dirty="0">
                <a:solidFill>
                  <a:srgbClr val="257D53"/>
                </a:solidFill>
                <a:latin typeface="Calibri" panose="020F0502020204030204" pitchFamily="34" charset="0"/>
                <a:cs typeface="Calibri" panose="020F0502020204030204" pitchFamily="34" charset="0"/>
              </a:rPr>
              <a:t>Jeg observerer </a:t>
            </a:r>
          </a:p>
        </p:txBody>
      </p:sp>
      <p:sp>
        <p:nvSpPr>
          <p:cNvPr id="12" name="TekstSylinder 11">
            <a:extLst>
              <a:ext uri="{FF2B5EF4-FFF2-40B4-BE49-F238E27FC236}">
                <a16:creationId xmlns:a16="http://schemas.microsoft.com/office/drawing/2014/main" id="{5EC0A790-8BDF-4A8B-9644-B2DD4ADB27A4}"/>
              </a:ext>
            </a:extLst>
          </p:cNvPr>
          <p:cNvSpPr txBox="1"/>
          <p:nvPr/>
        </p:nvSpPr>
        <p:spPr>
          <a:xfrm>
            <a:off x="7237376" y="2812866"/>
            <a:ext cx="3634690" cy="400110"/>
          </a:xfrm>
          <a:prstGeom prst="rect">
            <a:avLst/>
          </a:prstGeom>
          <a:noFill/>
        </p:spPr>
        <p:txBody>
          <a:bodyPr wrap="square" rtlCol="0">
            <a:spAutoFit/>
          </a:bodyPr>
          <a:lstStyle/>
          <a:p>
            <a:pPr lvl="0" algn="ctr" defTabSz="457200">
              <a:defRPr/>
            </a:pPr>
            <a:r>
              <a:rPr lang="nb-NO" sz="2000" b="1" dirty="0">
                <a:latin typeface="Calibri" panose="020F0502020204030204" pitchFamily="34" charset="0"/>
                <a:cs typeface="Calibri" panose="020F0502020204030204" pitchFamily="34" charset="0"/>
              </a:rPr>
              <a:t>2. </a:t>
            </a:r>
            <a:r>
              <a:rPr lang="nb-NO" sz="2000" b="1" dirty="0">
                <a:solidFill>
                  <a:srgbClr val="257D53"/>
                </a:solidFill>
                <a:latin typeface="Calibri" panose="020F0502020204030204" pitchFamily="34" charset="0"/>
                <a:cs typeface="Calibri" panose="020F0502020204030204" pitchFamily="34" charset="0"/>
              </a:rPr>
              <a:t>Jeg gjør  </a:t>
            </a:r>
            <a:r>
              <a:rPr lang="nb-NO" sz="2000" b="1" dirty="0">
                <a:latin typeface="Calibri" panose="020F0502020204030204" pitchFamily="34" charset="0"/>
                <a:cs typeface="Calibri" panose="020F0502020204030204" pitchFamily="34" charset="0"/>
              </a:rPr>
              <a:t>/ </a:t>
            </a:r>
            <a:r>
              <a:rPr lang="nb-NO" sz="2000" b="1" dirty="0">
                <a:solidFill>
                  <a:schemeClr val="bg1"/>
                </a:solidFill>
                <a:latin typeface="Calibri" panose="020F0502020204030204" pitchFamily="34" charset="0"/>
                <a:cs typeface="Calibri" panose="020F0502020204030204" pitchFamily="34" charset="0"/>
              </a:rPr>
              <a:t>Du hjelper</a:t>
            </a:r>
          </a:p>
        </p:txBody>
      </p:sp>
      <p:sp>
        <p:nvSpPr>
          <p:cNvPr id="13" name="TekstSylinder 12">
            <a:extLst>
              <a:ext uri="{FF2B5EF4-FFF2-40B4-BE49-F238E27FC236}">
                <a16:creationId xmlns:a16="http://schemas.microsoft.com/office/drawing/2014/main" id="{B7D28D8C-9BA2-4164-AF62-9190300CD0D4}"/>
              </a:ext>
            </a:extLst>
          </p:cNvPr>
          <p:cNvSpPr txBox="1"/>
          <p:nvPr/>
        </p:nvSpPr>
        <p:spPr>
          <a:xfrm>
            <a:off x="7320136" y="4757082"/>
            <a:ext cx="3634690" cy="400110"/>
          </a:xfrm>
          <a:prstGeom prst="rect">
            <a:avLst/>
          </a:prstGeom>
          <a:noFill/>
        </p:spPr>
        <p:txBody>
          <a:bodyPr wrap="square" rtlCol="0">
            <a:spAutoFit/>
          </a:bodyPr>
          <a:lstStyle/>
          <a:p>
            <a:pPr lvl="0" algn="ctr" defTabSz="457200">
              <a:defRPr/>
            </a:pPr>
            <a:r>
              <a:rPr lang="nb-NO" sz="2000" b="1" dirty="0">
                <a:latin typeface="Calibri" panose="020F0502020204030204" pitchFamily="34" charset="0"/>
                <a:cs typeface="Calibri" panose="020F0502020204030204" pitchFamily="34" charset="0"/>
              </a:rPr>
              <a:t>3. </a:t>
            </a:r>
            <a:r>
              <a:rPr lang="nb-NO" sz="2000" b="1" dirty="0">
                <a:solidFill>
                  <a:schemeClr val="bg1"/>
                </a:solidFill>
                <a:latin typeface="Calibri" panose="020F0502020204030204" pitchFamily="34" charset="0"/>
                <a:cs typeface="Calibri" panose="020F0502020204030204" pitchFamily="34" charset="0"/>
              </a:rPr>
              <a:t>Du gjør  </a:t>
            </a:r>
            <a:r>
              <a:rPr lang="nb-NO" sz="2000" b="1" dirty="0">
                <a:latin typeface="Calibri" panose="020F0502020204030204" pitchFamily="34" charset="0"/>
                <a:cs typeface="Calibri" panose="020F0502020204030204" pitchFamily="34" charset="0"/>
              </a:rPr>
              <a:t>/ </a:t>
            </a:r>
            <a:r>
              <a:rPr lang="nb-NO" sz="2000" b="1" dirty="0">
                <a:solidFill>
                  <a:srgbClr val="257D53"/>
                </a:solidFill>
                <a:latin typeface="Calibri" panose="020F0502020204030204" pitchFamily="34" charset="0"/>
                <a:cs typeface="Calibri" panose="020F0502020204030204" pitchFamily="34" charset="0"/>
              </a:rPr>
              <a:t>Jeg hjelper</a:t>
            </a:r>
          </a:p>
        </p:txBody>
      </p:sp>
      <p:sp>
        <p:nvSpPr>
          <p:cNvPr id="14" name="TekstSylinder 13">
            <a:extLst>
              <a:ext uri="{FF2B5EF4-FFF2-40B4-BE49-F238E27FC236}">
                <a16:creationId xmlns:a16="http://schemas.microsoft.com/office/drawing/2014/main" id="{D9EE742E-37A4-4CAB-81E1-FE2562657547}"/>
              </a:ext>
            </a:extLst>
          </p:cNvPr>
          <p:cNvSpPr txBox="1"/>
          <p:nvPr/>
        </p:nvSpPr>
        <p:spPr>
          <a:xfrm>
            <a:off x="3032098" y="2996952"/>
            <a:ext cx="3634690" cy="400110"/>
          </a:xfrm>
          <a:prstGeom prst="rect">
            <a:avLst/>
          </a:prstGeom>
          <a:noFill/>
        </p:spPr>
        <p:txBody>
          <a:bodyPr wrap="square" rtlCol="0">
            <a:spAutoFit/>
          </a:bodyPr>
          <a:lstStyle/>
          <a:p>
            <a:pPr algn="ctr"/>
            <a:r>
              <a:rPr lang="nb-NO" sz="2000" b="1" dirty="0">
                <a:latin typeface="Calibri" panose="020F0502020204030204" pitchFamily="34" charset="0"/>
                <a:cs typeface="Calibri" panose="020F0502020204030204" pitchFamily="34" charset="0"/>
              </a:rPr>
              <a:t>5. </a:t>
            </a:r>
            <a:r>
              <a:rPr lang="nb-NO" sz="2000" b="1" dirty="0">
                <a:solidFill>
                  <a:schemeClr val="bg1"/>
                </a:solidFill>
                <a:latin typeface="Calibri" panose="020F0502020204030204" pitchFamily="34" charset="0"/>
                <a:cs typeface="Calibri" panose="020F0502020204030204" pitchFamily="34" charset="0"/>
              </a:rPr>
              <a:t>Du gjør </a:t>
            </a:r>
            <a:r>
              <a:rPr lang="nb-NO" sz="2000" b="1" dirty="0">
                <a:latin typeface="Calibri" panose="020F0502020204030204" pitchFamily="34" charset="0"/>
                <a:cs typeface="Calibri" panose="020F0502020204030204" pitchFamily="34" charset="0"/>
              </a:rPr>
              <a:t>/ </a:t>
            </a:r>
            <a:r>
              <a:rPr lang="nb-NO" sz="2000" b="1" dirty="0">
                <a:solidFill>
                  <a:srgbClr val="257D53"/>
                </a:solidFill>
                <a:latin typeface="Calibri" panose="020F0502020204030204" pitchFamily="34" charset="0"/>
                <a:cs typeface="Calibri" panose="020F0502020204030204" pitchFamily="34" charset="0"/>
              </a:rPr>
              <a:t>En annen hjelper</a:t>
            </a:r>
            <a:endParaRPr lang="nb-NO" sz="2000" b="1" dirty="0">
              <a:latin typeface="Calibri" panose="020F0502020204030204" pitchFamily="34" charset="0"/>
              <a:cs typeface="Calibri" panose="020F0502020204030204" pitchFamily="34" charset="0"/>
            </a:endParaRPr>
          </a:p>
        </p:txBody>
      </p:sp>
      <p:sp>
        <p:nvSpPr>
          <p:cNvPr id="15" name="Rectangle 17">
            <a:extLst>
              <a:ext uri="{FF2B5EF4-FFF2-40B4-BE49-F238E27FC236}">
                <a16:creationId xmlns:a16="http://schemas.microsoft.com/office/drawing/2014/main" id="{F0E8A55D-B486-4D06-8B55-87496CCED047}"/>
              </a:ext>
            </a:extLst>
          </p:cNvPr>
          <p:cNvSpPr txBox="1">
            <a:spLocks noChangeArrowheads="1"/>
          </p:cNvSpPr>
          <p:nvPr/>
        </p:nvSpPr>
        <p:spPr bwMode="auto">
          <a:xfrm>
            <a:off x="2063552" y="44624"/>
            <a:ext cx="9433048"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Hvordan ser utrustende lederskap ut i praksis?</a:t>
            </a:r>
          </a:p>
          <a:p>
            <a:pPr eaLnBrk="1" hangingPunct="1">
              <a:lnSpc>
                <a:spcPct val="110000"/>
              </a:lnSpc>
            </a:pPr>
            <a:r>
              <a:rPr lang="nb-NO" sz="2800" kern="0" dirty="0">
                <a:solidFill>
                  <a:srgbClr val="246E24"/>
                </a:solidFill>
                <a:latin typeface="Georgia" charset="0"/>
                <a:ea typeface="ＭＳ Ｐゴシック" charset="0"/>
                <a:cs typeface="ＭＳ Ｐゴシック" charset="0"/>
              </a:rPr>
              <a:t>- Firkanten, et praktisk eksempel</a:t>
            </a:r>
            <a:endParaRPr lang="nb-NO" sz="3400" kern="0"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37761083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6"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D8731B82-01CE-49EC-9B7E-50E8B245A436}"/>
              </a:ext>
            </a:extLst>
          </p:cNvPr>
          <p:cNvSpPr txBox="1">
            <a:spLocks noChangeArrowheads="1"/>
          </p:cNvSpPr>
          <p:nvPr/>
        </p:nvSpPr>
        <p:spPr bwMode="auto">
          <a:xfrm>
            <a:off x="2063552" y="44624"/>
            <a:ext cx="9433048"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Hvordan kan du vokse som utrustende leder?</a:t>
            </a:r>
          </a:p>
          <a:p>
            <a:pPr eaLnBrk="1" hangingPunct="1">
              <a:lnSpc>
                <a:spcPct val="110000"/>
              </a:lnSpc>
            </a:pPr>
            <a:r>
              <a:rPr lang="nb-NO" sz="2800" kern="0" dirty="0">
                <a:solidFill>
                  <a:srgbClr val="246E24"/>
                </a:solidFill>
                <a:latin typeface="Georgia" charset="0"/>
                <a:ea typeface="ＭＳ Ｐゴシック" charset="0"/>
                <a:cs typeface="ＭＳ Ｐゴシック" charset="0"/>
              </a:rPr>
              <a:t>- Ressurser for vekst</a:t>
            </a:r>
            <a:endParaRPr lang="nb-NO" sz="3400" kern="0" dirty="0">
              <a:latin typeface="Georgia" charset="0"/>
              <a:ea typeface="ＭＳ Ｐゴシック" charset="0"/>
              <a:cs typeface="ＭＳ Ｐゴシック" charset="0"/>
            </a:endParaRPr>
          </a:p>
        </p:txBody>
      </p:sp>
      <p:pic>
        <p:nvPicPr>
          <p:cNvPr id="22" name="Picture 4" descr="Cover_Leadership.jpg">
            <a:extLst>
              <a:ext uri="{FF2B5EF4-FFF2-40B4-BE49-F238E27FC236}">
                <a16:creationId xmlns:a16="http://schemas.microsoft.com/office/drawing/2014/main" id="{26BEB518-9A60-4911-9A87-D91E8F824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1192" y="1824749"/>
            <a:ext cx="2376264" cy="3362952"/>
          </a:xfrm>
          <a:prstGeom prst="rect">
            <a:avLst/>
          </a:prstGeom>
          <a:ln>
            <a:noFill/>
          </a:ln>
          <a:effectLst>
            <a:outerShdw blurRad="292100" dist="139700" dir="2700000" algn="tl" rotWithShape="0">
              <a:srgbClr val="333333">
                <a:alpha val="65000"/>
              </a:srgbClr>
            </a:outerShdw>
          </a:effectLst>
        </p:spPr>
      </p:pic>
      <p:pic>
        <p:nvPicPr>
          <p:cNvPr id="23" name="Bilde 22" descr="Et bilde som inneholder skjermbilde, frukt&#10;&#10;Automatisk generert beskrivelse">
            <a:extLst>
              <a:ext uri="{FF2B5EF4-FFF2-40B4-BE49-F238E27FC236}">
                <a16:creationId xmlns:a16="http://schemas.microsoft.com/office/drawing/2014/main" id="{CFD0651D-CBE4-4129-ABA5-7BAB46F4C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1735" y="2941466"/>
            <a:ext cx="2016224" cy="2853311"/>
          </a:xfrm>
          <a:prstGeom prst="rect">
            <a:avLst/>
          </a:prstGeom>
          <a:ln>
            <a:noFill/>
          </a:ln>
          <a:effectLst>
            <a:outerShdw blurRad="292100" dist="139700" dir="2700000" algn="tl" rotWithShape="0">
              <a:srgbClr val="333333">
                <a:alpha val="65000"/>
              </a:srgbClr>
            </a:outerShdw>
          </a:effectLst>
        </p:spPr>
      </p:pic>
      <p:pic>
        <p:nvPicPr>
          <p:cNvPr id="28" name="Bilde 27">
            <a:extLst>
              <a:ext uri="{FF2B5EF4-FFF2-40B4-BE49-F238E27FC236}">
                <a16:creationId xmlns:a16="http://schemas.microsoft.com/office/drawing/2014/main" id="{051747C7-0765-4606-8D4A-7C02FEF55C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6515">
            <a:off x="7461073" y="2224203"/>
            <a:ext cx="2811699" cy="1913963"/>
          </a:xfrm>
          <a:prstGeom prst="rect">
            <a:avLst/>
          </a:prstGeom>
          <a:ln>
            <a:noFill/>
          </a:ln>
          <a:effectLst>
            <a:outerShdw blurRad="190500" algn="tl" rotWithShape="0">
              <a:srgbClr val="000000">
                <a:alpha val="70000"/>
              </a:srgbClr>
            </a:outerShdw>
          </a:effectLst>
        </p:spPr>
      </p:pic>
      <p:pic>
        <p:nvPicPr>
          <p:cNvPr id="29" name="Bilde 28">
            <a:extLst>
              <a:ext uri="{FF2B5EF4-FFF2-40B4-BE49-F238E27FC236}">
                <a16:creationId xmlns:a16="http://schemas.microsoft.com/office/drawing/2014/main" id="{F5C7B4DA-666C-41E0-B0A1-C2F13C3F48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81703">
            <a:off x="8567175" y="2843058"/>
            <a:ext cx="2811545" cy="1972362"/>
          </a:xfrm>
          <a:prstGeom prst="rect">
            <a:avLst/>
          </a:prstGeom>
          <a:ln>
            <a:noFill/>
          </a:ln>
          <a:effectLst>
            <a:outerShdw blurRad="190500" algn="tl" rotWithShape="0">
              <a:srgbClr val="000000">
                <a:alpha val="70000"/>
              </a:srgbClr>
            </a:outerShdw>
          </a:effectLst>
        </p:spPr>
      </p:pic>
      <p:pic>
        <p:nvPicPr>
          <p:cNvPr id="30" name="Picture 2">
            <a:extLst>
              <a:ext uri="{FF2B5EF4-FFF2-40B4-BE49-F238E27FC236}">
                <a16:creationId xmlns:a16="http://schemas.microsoft.com/office/drawing/2014/main" id="{28C1281B-E692-43CC-AEF9-1B8487C6162A}"/>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1016" y="3703386"/>
            <a:ext cx="2981861" cy="20162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Stjerne: 7 tagger 1">
            <a:extLst>
              <a:ext uri="{FF2B5EF4-FFF2-40B4-BE49-F238E27FC236}">
                <a16:creationId xmlns:a16="http://schemas.microsoft.com/office/drawing/2014/main" id="{D05E4AB0-66FC-4062-BBA1-45B4807F6806}"/>
              </a:ext>
            </a:extLst>
          </p:cNvPr>
          <p:cNvSpPr/>
          <p:nvPr/>
        </p:nvSpPr>
        <p:spPr bwMode="auto">
          <a:xfrm>
            <a:off x="911424" y="4381876"/>
            <a:ext cx="1296144" cy="1008113"/>
          </a:xfrm>
          <a:prstGeom prst="star7">
            <a:avLst/>
          </a:prstGeom>
          <a:solidFill>
            <a:srgbClr val="006C31">
              <a:alpha val="65000"/>
            </a:srgbClr>
          </a:solidFill>
          <a:ln w="9525" cap="flat" cmpd="sng" algn="ctr">
            <a:solidFill>
              <a:srgbClr val="006C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3" name="Rektangel 2">
            <a:extLst>
              <a:ext uri="{FF2B5EF4-FFF2-40B4-BE49-F238E27FC236}">
                <a16:creationId xmlns:a16="http://schemas.microsoft.com/office/drawing/2014/main" id="{71C21928-DEB1-4B47-A009-A4DAE4A6D0F5}"/>
              </a:ext>
            </a:extLst>
          </p:cNvPr>
          <p:cNvSpPr/>
          <p:nvPr/>
        </p:nvSpPr>
        <p:spPr>
          <a:xfrm>
            <a:off x="1167913" y="4639315"/>
            <a:ext cx="766557" cy="523220"/>
          </a:xfrm>
          <a:prstGeom prst="rect">
            <a:avLst/>
          </a:prstGeom>
          <a:noFill/>
        </p:spPr>
        <p:txBody>
          <a:bodyPr wrap="none" lIns="91440" tIns="45720" rIns="91440" bIns="45720">
            <a:spAutoFit/>
          </a:bodyPr>
          <a:lstStyle/>
          <a:p>
            <a:pPr algn="ctr"/>
            <a:r>
              <a:rPr lang="nb-NO" sz="2800" b="1" dirty="0">
                <a:ln w="0"/>
                <a:solidFill>
                  <a:schemeClr val="bg1"/>
                </a:solidFill>
                <a:effectLst>
                  <a:outerShdw blurRad="38100" dist="19050" dir="2700000" algn="tl" rotWithShape="0">
                    <a:schemeClr val="dk1">
                      <a:alpha val="40000"/>
                    </a:schemeClr>
                  </a:outerShdw>
                </a:effectLst>
                <a:latin typeface="Candara" panose="020E0502030303020204" pitchFamily="34" charset="0"/>
              </a:rPr>
              <a:t>b</a:t>
            </a:r>
            <a:r>
              <a:rPr lang="nb-NO" sz="2800" b="1" cap="none" spc="0" dirty="0">
                <a:ln w="0"/>
                <a:solidFill>
                  <a:schemeClr val="bg1"/>
                </a:solidFill>
                <a:effectLst>
                  <a:outerShdw blurRad="38100" dist="19050" dir="2700000" algn="tl" rotWithShape="0">
                    <a:schemeClr val="dk1">
                      <a:alpha val="40000"/>
                    </a:schemeClr>
                  </a:outerShdw>
                </a:effectLst>
                <a:latin typeface="Candara" panose="020E0502030303020204" pitchFamily="34" charset="0"/>
              </a:rPr>
              <a:t>ok</a:t>
            </a:r>
          </a:p>
        </p:txBody>
      </p:sp>
      <p:sp>
        <p:nvSpPr>
          <p:cNvPr id="31" name="Stjerne: 7 tagger 30">
            <a:extLst>
              <a:ext uri="{FF2B5EF4-FFF2-40B4-BE49-F238E27FC236}">
                <a16:creationId xmlns:a16="http://schemas.microsoft.com/office/drawing/2014/main" id="{639D4579-F1A3-4DFC-A17B-F481BCD26F8A}"/>
              </a:ext>
            </a:extLst>
          </p:cNvPr>
          <p:cNvSpPr/>
          <p:nvPr/>
        </p:nvSpPr>
        <p:spPr bwMode="auto">
          <a:xfrm>
            <a:off x="5430484" y="5157191"/>
            <a:ext cx="1296144" cy="1008113"/>
          </a:xfrm>
          <a:prstGeom prst="star7">
            <a:avLst/>
          </a:prstGeom>
          <a:solidFill>
            <a:srgbClr val="006C31">
              <a:alpha val="65000"/>
            </a:srgbClr>
          </a:solidFill>
          <a:ln w="9525" cap="flat" cmpd="sng" algn="ctr">
            <a:solidFill>
              <a:srgbClr val="006C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bg1"/>
              </a:solidFill>
              <a:effectLst/>
              <a:latin typeface="Arial" pitchFamily="-65" charset="0"/>
              <a:ea typeface="ＭＳ Ｐゴシック" pitchFamily="-65" charset="-128"/>
              <a:cs typeface="ＭＳ Ｐゴシック" pitchFamily="-65" charset="-128"/>
            </a:endParaRPr>
          </a:p>
        </p:txBody>
      </p:sp>
      <p:sp>
        <p:nvSpPr>
          <p:cNvPr id="33" name="Rektangel 32">
            <a:extLst>
              <a:ext uri="{FF2B5EF4-FFF2-40B4-BE49-F238E27FC236}">
                <a16:creationId xmlns:a16="http://schemas.microsoft.com/office/drawing/2014/main" id="{6CD8EFE2-D5A2-4533-A2CD-2F5BA79D2144}"/>
              </a:ext>
            </a:extLst>
          </p:cNvPr>
          <p:cNvSpPr/>
          <p:nvPr/>
        </p:nvSpPr>
        <p:spPr>
          <a:xfrm>
            <a:off x="5673091" y="5399637"/>
            <a:ext cx="849913" cy="523220"/>
          </a:xfrm>
          <a:prstGeom prst="rect">
            <a:avLst/>
          </a:prstGeom>
          <a:noFill/>
        </p:spPr>
        <p:txBody>
          <a:bodyPr wrap="none" lIns="91440" tIns="45720" rIns="91440" bIns="45720">
            <a:spAutoFit/>
          </a:bodyPr>
          <a:lstStyle/>
          <a:p>
            <a:pPr algn="ctr"/>
            <a:r>
              <a:rPr lang="nb-NO" sz="2800" b="1" dirty="0">
                <a:ln w="0"/>
                <a:solidFill>
                  <a:schemeClr val="bg1"/>
                </a:solidFill>
                <a:effectLst>
                  <a:outerShdw blurRad="38100" dist="19050" dir="2700000" algn="tl" rotWithShape="0">
                    <a:schemeClr val="dk1">
                      <a:alpha val="40000"/>
                    </a:schemeClr>
                  </a:outerShdw>
                </a:effectLst>
                <a:latin typeface="Candara" panose="020E0502030303020204" pitchFamily="34" charset="0"/>
              </a:rPr>
              <a:t>kurs</a:t>
            </a:r>
            <a:endParaRPr lang="nb-NO" sz="2800" b="1" cap="none" spc="0" dirty="0">
              <a:ln w="0"/>
              <a:solidFill>
                <a:schemeClr val="bg1"/>
              </a:solidFill>
              <a:effectLst>
                <a:outerShdw blurRad="38100" dist="19050" dir="2700000" algn="tl" rotWithShape="0">
                  <a:schemeClr val="dk1">
                    <a:alpha val="40000"/>
                  </a:schemeClr>
                </a:outerShdw>
              </a:effectLst>
              <a:latin typeface="Candara" panose="020E0502030303020204" pitchFamily="34" charset="0"/>
            </a:endParaRPr>
          </a:p>
        </p:txBody>
      </p:sp>
      <p:sp>
        <p:nvSpPr>
          <p:cNvPr id="34" name="Stjerne: 7 tagger 33">
            <a:extLst>
              <a:ext uri="{FF2B5EF4-FFF2-40B4-BE49-F238E27FC236}">
                <a16:creationId xmlns:a16="http://schemas.microsoft.com/office/drawing/2014/main" id="{AAC5AAEF-F155-4C31-9B1D-9F1F4C4B0552}"/>
              </a:ext>
            </a:extLst>
          </p:cNvPr>
          <p:cNvSpPr/>
          <p:nvPr/>
        </p:nvSpPr>
        <p:spPr bwMode="auto">
          <a:xfrm>
            <a:off x="10056440" y="1916831"/>
            <a:ext cx="1296144" cy="1008113"/>
          </a:xfrm>
          <a:prstGeom prst="star7">
            <a:avLst/>
          </a:prstGeom>
          <a:solidFill>
            <a:srgbClr val="006C31">
              <a:alpha val="65000"/>
            </a:srgbClr>
          </a:solidFill>
          <a:ln w="9525" cap="flat" cmpd="sng" algn="ctr">
            <a:solidFill>
              <a:srgbClr val="006C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bg1"/>
              </a:solidFill>
              <a:effectLst/>
              <a:latin typeface="Arial" pitchFamily="-65" charset="0"/>
              <a:ea typeface="ＭＳ Ｐゴシック" pitchFamily="-65" charset="-128"/>
              <a:cs typeface="ＭＳ Ｐゴシック" pitchFamily="-65" charset="-128"/>
            </a:endParaRPr>
          </a:p>
        </p:txBody>
      </p:sp>
      <p:sp>
        <p:nvSpPr>
          <p:cNvPr id="41" name="Rektangel 40">
            <a:extLst>
              <a:ext uri="{FF2B5EF4-FFF2-40B4-BE49-F238E27FC236}">
                <a16:creationId xmlns:a16="http://schemas.microsoft.com/office/drawing/2014/main" id="{064DE3B9-1B8E-4F9E-8EEE-4EBF995BDC3F}"/>
              </a:ext>
            </a:extLst>
          </p:cNvPr>
          <p:cNvSpPr/>
          <p:nvPr/>
        </p:nvSpPr>
        <p:spPr>
          <a:xfrm>
            <a:off x="10334313" y="2159277"/>
            <a:ext cx="779380" cy="523220"/>
          </a:xfrm>
          <a:prstGeom prst="rect">
            <a:avLst/>
          </a:prstGeom>
          <a:noFill/>
        </p:spPr>
        <p:txBody>
          <a:bodyPr wrap="none" lIns="91440" tIns="45720" rIns="91440" bIns="45720">
            <a:spAutoFit/>
          </a:bodyPr>
          <a:lstStyle/>
          <a:p>
            <a:pPr algn="ctr"/>
            <a:r>
              <a:rPr lang="nb-NO" sz="2800" b="1" dirty="0">
                <a:ln w="0"/>
                <a:solidFill>
                  <a:schemeClr val="bg1"/>
                </a:solidFill>
                <a:effectLst>
                  <a:outerShdw blurRad="38100" dist="19050" dir="2700000" algn="tl" rotWithShape="0">
                    <a:schemeClr val="dk1">
                      <a:alpha val="40000"/>
                    </a:schemeClr>
                  </a:outerShdw>
                </a:effectLst>
                <a:latin typeface="Candara" panose="020E0502030303020204" pitchFamily="34" charset="0"/>
              </a:rPr>
              <a:t>test</a:t>
            </a:r>
            <a:endParaRPr lang="nb-NO" sz="2800" b="1" cap="none" spc="0" dirty="0">
              <a:ln w="0"/>
              <a:solidFill>
                <a:schemeClr val="bg1"/>
              </a:solidFill>
              <a:effectLst>
                <a:outerShdw blurRad="38100" dist="19050" dir="2700000" algn="tl" rotWithShape="0">
                  <a:schemeClr val="dk1">
                    <a:alpha val="40000"/>
                  </a:schemeClr>
                </a:outerShdw>
              </a:effectLst>
              <a:latin typeface="Candara" panose="020E0502030303020204" pitchFamily="34" charset="0"/>
            </a:endParaRPr>
          </a:p>
        </p:txBody>
      </p:sp>
      <p:sp>
        <p:nvSpPr>
          <p:cNvPr id="42" name="TekstSylinder 41">
            <a:extLst>
              <a:ext uri="{FF2B5EF4-FFF2-40B4-BE49-F238E27FC236}">
                <a16:creationId xmlns:a16="http://schemas.microsoft.com/office/drawing/2014/main" id="{ACA6BCE5-ABEF-4E93-9C6D-712A53C59445}"/>
              </a:ext>
            </a:extLst>
          </p:cNvPr>
          <p:cNvSpPr txBox="1"/>
          <p:nvPr/>
        </p:nvSpPr>
        <p:spPr>
          <a:xfrm>
            <a:off x="6780076" y="5951152"/>
            <a:ext cx="5562060" cy="790216"/>
          </a:xfrm>
          <a:prstGeom prst="rect">
            <a:avLst/>
          </a:prstGeom>
          <a:noFill/>
        </p:spPr>
        <p:txBody>
          <a:bodyPr wrap="square">
            <a:spAutoFit/>
          </a:bodyPr>
          <a:lstStyle/>
          <a:p>
            <a:pPr algn="ctr">
              <a:lnSpc>
                <a:spcPct val="105000"/>
              </a:lnSpc>
            </a:pPr>
            <a:r>
              <a:rPr lang="nb-NO" sz="2400" i="1" dirty="0">
                <a:latin typeface="Candara" panose="020E0502030303020204" pitchFamily="34" charset="0"/>
                <a:ea typeface="Calibri" panose="020F0502020204030204" pitchFamily="34" charset="0"/>
                <a:cs typeface="Times New Roman" panose="02020603050405020304" pitchFamily="18" charset="0"/>
              </a:rPr>
              <a:t>Lederskapstesten: </a:t>
            </a:r>
            <a:r>
              <a:rPr lang="nb-NO" sz="2000" i="1" dirty="0">
                <a:latin typeface="Candara" panose="020E0502030303020204" pitchFamily="34" charset="0"/>
                <a:ea typeface="Calibri" panose="020F0502020204030204" pitchFamily="34" charset="0"/>
                <a:cs typeface="Times New Roman" panose="02020603050405020304" pitchFamily="18" charset="0"/>
                <a:hlinkClick r:id="rId8"/>
              </a:rPr>
              <a:t>https://namunorge.no/persontest</a:t>
            </a:r>
            <a:r>
              <a:rPr lang="nb-NO" sz="2000" i="1" dirty="0">
                <a:latin typeface="Candara" panose="020E0502030303020204" pitchFamily="34" charset="0"/>
                <a:ea typeface="Calibri" panose="020F0502020204030204" pitchFamily="34" charset="0"/>
                <a:cs typeface="Times New Roman" panose="02020603050405020304" pitchFamily="18" charset="0"/>
              </a:rPr>
              <a:t> </a:t>
            </a:r>
            <a:endParaRPr lang="nb-NO" sz="2400" i="1"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43" name="TekstSylinder 42">
            <a:extLst>
              <a:ext uri="{FF2B5EF4-FFF2-40B4-BE49-F238E27FC236}">
                <a16:creationId xmlns:a16="http://schemas.microsoft.com/office/drawing/2014/main" id="{539515A9-4EEA-4657-BE4E-E8E5DEE36ECB}"/>
              </a:ext>
            </a:extLst>
          </p:cNvPr>
          <p:cNvSpPr txBox="1"/>
          <p:nvPr/>
        </p:nvSpPr>
        <p:spPr>
          <a:xfrm>
            <a:off x="1725787" y="5971927"/>
            <a:ext cx="3938165" cy="769441"/>
          </a:xfrm>
          <a:prstGeom prst="rect">
            <a:avLst/>
          </a:prstGeom>
          <a:noFill/>
        </p:spPr>
        <p:txBody>
          <a:bodyPr wrap="square">
            <a:spAutoFit/>
          </a:bodyPr>
          <a:lstStyle/>
          <a:p>
            <a:pPr algn="ctr"/>
            <a:r>
              <a:rPr lang="nb-NO" sz="2400" i="1" dirty="0">
                <a:latin typeface="Candara" panose="020E0502030303020204" pitchFamily="34" charset="0"/>
                <a:ea typeface="Calibri" panose="020F0502020204030204" pitchFamily="34" charset="0"/>
                <a:cs typeface="Times New Roman" panose="02020603050405020304" pitchFamily="18" charset="0"/>
              </a:rPr>
              <a:t>Naturlig menighetsutvikling:</a:t>
            </a:r>
          </a:p>
          <a:p>
            <a:pPr algn="ctr"/>
            <a:r>
              <a:rPr lang="nb-NO" sz="2000" i="1" dirty="0">
                <a:latin typeface="Candara" panose="020E0502030303020204" pitchFamily="34" charset="0"/>
                <a:ea typeface="Calibri" panose="020F0502020204030204" pitchFamily="34" charset="0"/>
                <a:cs typeface="Times New Roman" panose="02020603050405020304" pitchFamily="18" charset="0"/>
                <a:hlinkClick r:id="rId8"/>
              </a:rPr>
              <a:t>https://namunorge.no</a:t>
            </a:r>
            <a:r>
              <a:rPr lang="nb-NO" sz="2000" i="1" dirty="0">
                <a:latin typeface="Candara" panose="020E0502030303020204" pitchFamily="34" charset="0"/>
                <a:ea typeface="Calibri" panose="020F0502020204030204" pitchFamily="34" charset="0"/>
                <a:cs typeface="Times New Roman" panose="02020603050405020304" pitchFamily="18" charset="0"/>
              </a:rPr>
              <a:t> </a:t>
            </a:r>
            <a:endParaRPr lang="nb-NO" sz="2400" i="1" dirty="0">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3579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par>
                                <p:cTn id="16" presetID="10" presetClass="entr" presetSubtype="0" fill="hold" nodeType="withEffect">
                                  <p:stCondLst>
                                    <p:cond delay="5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childTnLst>
                                </p:cTn>
                              </p:par>
                              <p:par>
                                <p:cTn id="19" presetID="10" presetClass="entr" presetSubtype="0" fill="hold" nodeType="withEffect">
                                  <p:stCondLst>
                                    <p:cond delay="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par>
                          <p:cTn id="22" fill="hold">
                            <p:stCondLst>
                              <p:cond delay="4500"/>
                            </p:stCondLst>
                            <p:childTnLst>
                              <p:par>
                                <p:cTn id="23" presetID="53" presetClass="entr" presetSubtype="16"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Effect transition="in" filter="fade">
                                      <p:cBhvr>
                                        <p:cTn id="32" dur="1000"/>
                                        <p:tgtEl>
                                          <p:spTgt spid="2"/>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ppt_w</p:attrName>
                                        </p:attrNameLst>
                                      </p:cBhvr>
                                      <p:tavLst>
                                        <p:tav tm="0">
                                          <p:val>
                                            <p:fltVal val="0"/>
                                          </p:val>
                                        </p:tav>
                                        <p:tav tm="100000">
                                          <p:val>
                                            <p:strVal val="#ppt_w"/>
                                          </p:val>
                                        </p:tav>
                                      </p:tavLst>
                                    </p:anim>
                                    <p:anim calcmode="lin" valueType="num">
                                      <p:cBhvr>
                                        <p:cTn id="36" dur="1000" fill="hold"/>
                                        <p:tgtEl>
                                          <p:spTgt spid="33"/>
                                        </p:tgtEl>
                                        <p:attrNameLst>
                                          <p:attrName>ppt_h</p:attrName>
                                        </p:attrNameLst>
                                      </p:cBhvr>
                                      <p:tavLst>
                                        <p:tav tm="0">
                                          <p:val>
                                            <p:fltVal val="0"/>
                                          </p:val>
                                        </p:tav>
                                        <p:tav tm="100000">
                                          <p:val>
                                            <p:strVal val="#ppt_h"/>
                                          </p:val>
                                        </p:tav>
                                      </p:tavLst>
                                    </p:anim>
                                    <p:animEffect transition="in" filter="fade">
                                      <p:cBhvr>
                                        <p:cTn id="37" dur="1000"/>
                                        <p:tgtEl>
                                          <p:spTgt spid="33"/>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31"/>
                                        </p:tgtEl>
                                        <p:attrNameLst>
                                          <p:attrName>style.visibility</p:attrName>
                                        </p:attrNameLst>
                                      </p:cBhvr>
                                      <p:to>
                                        <p:strVal val="visible"/>
                                      </p:to>
                                    </p:set>
                                    <p:anim calcmode="lin" valueType="num">
                                      <p:cBhvr>
                                        <p:cTn id="40" dur="1000" fill="hold"/>
                                        <p:tgtEl>
                                          <p:spTgt spid="31"/>
                                        </p:tgtEl>
                                        <p:attrNameLst>
                                          <p:attrName>ppt_w</p:attrName>
                                        </p:attrNameLst>
                                      </p:cBhvr>
                                      <p:tavLst>
                                        <p:tav tm="0">
                                          <p:val>
                                            <p:fltVal val="0"/>
                                          </p:val>
                                        </p:tav>
                                        <p:tav tm="100000">
                                          <p:val>
                                            <p:strVal val="#ppt_w"/>
                                          </p:val>
                                        </p:tav>
                                      </p:tavLst>
                                    </p:anim>
                                    <p:anim calcmode="lin" valueType="num">
                                      <p:cBhvr>
                                        <p:cTn id="41" dur="1000" fill="hold"/>
                                        <p:tgtEl>
                                          <p:spTgt spid="31"/>
                                        </p:tgtEl>
                                        <p:attrNameLst>
                                          <p:attrName>ppt_h</p:attrName>
                                        </p:attrNameLst>
                                      </p:cBhvr>
                                      <p:tavLst>
                                        <p:tav tm="0">
                                          <p:val>
                                            <p:fltVal val="0"/>
                                          </p:val>
                                        </p:tav>
                                        <p:tav tm="100000">
                                          <p:val>
                                            <p:strVal val="#ppt_h"/>
                                          </p:val>
                                        </p:tav>
                                      </p:tavLst>
                                    </p:anim>
                                    <p:animEffect transition="in" filter="fade">
                                      <p:cBhvr>
                                        <p:cTn id="42" dur="1000"/>
                                        <p:tgtEl>
                                          <p:spTgt spid="31"/>
                                        </p:tgtEl>
                                      </p:cBhvr>
                                    </p:animEffect>
                                  </p:childTnLst>
                                </p:cTn>
                              </p:par>
                              <p:par>
                                <p:cTn id="43" presetID="53" presetClass="entr" presetSubtype="16" fill="hold" grpId="0" nodeType="withEffect">
                                  <p:stCondLst>
                                    <p:cond delay="50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Effect transition="in" filter="fade">
                                      <p:cBhvr>
                                        <p:cTn id="47" dur="1000"/>
                                        <p:tgtEl>
                                          <p:spTgt spid="34"/>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1"/>
                                        </p:tgtEl>
                                        <p:attrNameLst>
                                          <p:attrName>style.visibility</p:attrName>
                                        </p:attrNameLst>
                                      </p:cBhvr>
                                      <p:to>
                                        <p:strVal val="visible"/>
                                      </p:to>
                                    </p:set>
                                    <p:anim calcmode="lin" valueType="num">
                                      <p:cBhvr>
                                        <p:cTn id="50" dur="1000" fill="hold"/>
                                        <p:tgtEl>
                                          <p:spTgt spid="41"/>
                                        </p:tgtEl>
                                        <p:attrNameLst>
                                          <p:attrName>ppt_w</p:attrName>
                                        </p:attrNameLst>
                                      </p:cBhvr>
                                      <p:tavLst>
                                        <p:tav tm="0">
                                          <p:val>
                                            <p:fltVal val="0"/>
                                          </p:val>
                                        </p:tav>
                                        <p:tav tm="100000">
                                          <p:val>
                                            <p:strVal val="#ppt_w"/>
                                          </p:val>
                                        </p:tav>
                                      </p:tavLst>
                                    </p:anim>
                                    <p:anim calcmode="lin" valueType="num">
                                      <p:cBhvr>
                                        <p:cTn id="51" dur="1000" fill="hold"/>
                                        <p:tgtEl>
                                          <p:spTgt spid="41"/>
                                        </p:tgtEl>
                                        <p:attrNameLst>
                                          <p:attrName>ppt_h</p:attrName>
                                        </p:attrNameLst>
                                      </p:cBhvr>
                                      <p:tavLst>
                                        <p:tav tm="0">
                                          <p:val>
                                            <p:fltVal val="0"/>
                                          </p:val>
                                        </p:tav>
                                        <p:tav tm="100000">
                                          <p:val>
                                            <p:strVal val="#ppt_h"/>
                                          </p:val>
                                        </p:tav>
                                      </p:tavLst>
                                    </p:anim>
                                    <p:animEffect transition="in" filter="fade">
                                      <p:cBhvr>
                                        <p:cTn id="52" dur="1000"/>
                                        <p:tgtEl>
                                          <p:spTgt spid="41"/>
                                        </p:tgtEl>
                                      </p:cBhvr>
                                    </p:animEffect>
                                  </p:childTnLst>
                                </p:cTn>
                              </p:par>
                            </p:childTnLst>
                          </p:cTn>
                        </p:par>
                        <p:par>
                          <p:cTn id="53" fill="hold">
                            <p:stCondLst>
                              <p:cond delay="6000"/>
                            </p:stCondLst>
                            <p:childTnLst>
                              <p:par>
                                <p:cTn id="54" presetID="10" presetClass="entr" presetSubtype="0" fill="hold" grpId="0" nodeType="afterEffect">
                                  <p:stCondLst>
                                    <p:cond delay="50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childTnLst>
                                </p:cTn>
                              </p:par>
                            </p:childTnLst>
                          </p:cTn>
                        </p:par>
                        <p:par>
                          <p:cTn id="57" fill="hold">
                            <p:stCondLst>
                              <p:cond delay="7500"/>
                            </p:stCondLst>
                            <p:childTnLst>
                              <p:par>
                                <p:cTn id="58" presetID="10" presetClass="entr" presetSubtype="0" fill="hold" grpId="0" nodeType="afterEffect">
                                  <p:stCondLst>
                                    <p:cond delay="5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1" grpId="0" animBg="1"/>
      <p:bldP spid="33" grpId="0"/>
      <p:bldP spid="34" grpId="0" animBg="1"/>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D8731B82-01CE-49EC-9B7E-50E8B245A436}"/>
              </a:ext>
            </a:extLst>
          </p:cNvPr>
          <p:cNvSpPr txBox="1">
            <a:spLocks noChangeArrowheads="1"/>
          </p:cNvSpPr>
          <p:nvPr/>
        </p:nvSpPr>
        <p:spPr bwMode="auto">
          <a:xfrm>
            <a:off x="2063552" y="44624"/>
            <a:ext cx="9433048"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pPr>
            <a:r>
              <a:rPr lang="nb-NO" sz="3400" kern="0" dirty="0">
                <a:latin typeface="Georgia" charset="0"/>
                <a:ea typeface="ＭＳ Ｐゴシック" charset="0"/>
                <a:cs typeface="ＭＳ Ｐゴシック" charset="0"/>
              </a:rPr>
              <a:t>Hvordan kan du vokse som utrustende leder?</a:t>
            </a:r>
          </a:p>
          <a:p>
            <a:pPr eaLnBrk="1" hangingPunct="1">
              <a:lnSpc>
                <a:spcPct val="110000"/>
              </a:lnSpc>
            </a:pPr>
            <a:r>
              <a:rPr lang="nb-NO" sz="2800" kern="0" dirty="0">
                <a:solidFill>
                  <a:srgbClr val="246E24"/>
                </a:solidFill>
                <a:latin typeface="Georgia" charset="0"/>
                <a:ea typeface="ＭＳ Ｐゴシック" charset="0"/>
                <a:cs typeface="ＭＳ Ｐゴシック" charset="0"/>
              </a:rPr>
              <a:t>- Ressurser for vekst</a:t>
            </a:r>
            <a:endParaRPr lang="nb-NO" sz="3400" kern="0" dirty="0">
              <a:latin typeface="Georgia" charset="0"/>
              <a:ea typeface="ＭＳ Ｐゴシック" charset="0"/>
              <a:cs typeface="ＭＳ Ｐゴシック" charset="0"/>
            </a:endParaRPr>
          </a:p>
        </p:txBody>
      </p:sp>
      <p:pic>
        <p:nvPicPr>
          <p:cNvPr id="5" name="Bilde 4" descr="Et bilde som inneholder person, ung, smilende, liten&#10;&#10;Automatisk generert beskrivelse">
            <a:extLst>
              <a:ext uri="{FF2B5EF4-FFF2-40B4-BE49-F238E27FC236}">
                <a16:creationId xmlns:a16="http://schemas.microsoft.com/office/drawing/2014/main" id="{1963858D-5D92-4C76-B94A-594EF71395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512" y="2420888"/>
            <a:ext cx="2916224" cy="2916224"/>
          </a:xfrm>
          <a:prstGeom prst="rect">
            <a:avLst/>
          </a:prstGeom>
          <a:ln>
            <a:noFill/>
          </a:ln>
          <a:effectLst>
            <a:outerShdw blurRad="190500" algn="tl" rotWithShape="0">
              <a:srgbClr val="000000">
                <a:alpha val="70000"/>
              </a:srgbClr>
            </a:outerShdw>
          </a:effectLst>
        </p:spPr>
      </p:pic>
      <p:sp>
        <p:nvSpPr>
          <p:cNvPr id="19" name="TekstSylinder 18">
            <a:extLst>
              <a:ext uri="{FF2B5EF4-FFF2-40B4-BE49-F238E27FC236}">
                <a16:creationId xmlns:a16="http://schemas.microsoft.com/office/drawing/2014/main" id="{3B69C9A5-A6A0-4572-A204-09E8E5B6EFBD}"/>
              </a:ext>
            </a:extLst>
          </p:cNvPr>
          <p:cNvSpPr txBox="1"/>
          <p:nvPr/>
        </p:nvSpPr>
        <p:spPr>
          <a:xfrm>
            <a:off x="5303912" y="2247250"/>
            <a:ext cx="6480720" cy="4278094"/>
          </a:xfrm>
          <a:prstGeom prst="rect">
            <a:avLst/>
          </a:prstGeom>
          <a:noFill/>
        </p:spPr>
        <p:txBody>
          <a:bodyPr wrap="square">
            <a:spAutoFit/>
          </a:bodyPr>
          <a:lstStyle/>
          <a:p>
            <a:pPr algn="ctr">
              <a:spcAft>
                <a:spcPts val="1200"/>
              </a:spcAft>
            </a:pPr>
            <a:r>
              <a:rPr lang="nb-NO" sz="2800" b="0" i="1" dirty="0">
                <a:solidFill>
                  <a:srgbClr val="333333"/>
                </a:solidFill>
                <a:effectLst/>
                <a:latin typeface="Candara" panose="020E0502030303020204" pitchFamily="34" charset="0"/>
              </a:rPr>
              <a:t>Lederskapstesten ble en øyeåpner for meg. Det var helt fantastisk å se hvor jeg har styrkene mine og hvor jeg har et større potensiale til å utvikle meg mer. </a:t>
            </a:r>
          </a:p>
          <a:p>
            <a:pPr algn="ctr">
              <a:spcAft>
                <a:spcPts val="1200"/>
              </a:spcAft>
            </a:pPr>
            <a:r>
              <a:rPr lang="nb-NO" sz="2800" b="0" i="1" dirty="0">
                <a:solidFill>
                  <a:srgbClr val="333333"/>
                </a:solidFill>
                <a:effectLst/>
                <a:latin typeface="Candara" panose="020E0502030303020204" pitchFamily="34" charset="0"/>
              </a:rPr>
              <a:t>Utviklingssamtalene har hjulpet meg til å se hva som kan forløses og hvordan. Jeg har også lært mye om hvordan jeg kan være en god samtalepartner. </a:t>
            </a:r>
          </a:p>
          <a:p>
            <a:pPr algn="ctr">
              <a:spcAft>
                <a:spcPts val="1200"/>
              </a:spcAft>
            </a:pPr>
            <a:r>
              <a:rPr lang="nb-NO" sz="2800" b="0" i="1" dirty="0">
                <a:solidFill>
                  <a:srgbClr val="333333"/>
                </a:solidFill>
                <a:effectLst/>
                <a:latin typeface="Candara" panose="020E0502030303020204" pitchFamily="34" charset="0"/>
              </a:rPr>
              <a:t>Anbefales varmt.</a:t>
            </a:r>
            <a:endParaRPr lang="nb-NO" sz="2800" b="0" i="0" dirty="0">
              <a:solidFill>
                <a:srgbClr val="333333"/>
              </a:solidFill>
              <a:effectLst/>
              <a:latin typeface="Candara" panose="020E0502030303020204" pitchFamily="34" charset="0"/>
            </a:endParaRPr>
          </a:p>
        </p:txBody>
      </p:sp>
      <p:sp>
        <p:nvSpPr>
          <p:cNvPr id="24" name="TekstSylinder 23">
            <a:extLst>
              <a:ext uri="{FF2B5EF4-FFF2-40B4-BE49-F238E27FC236}">
                <a16:creationId xmlns:a16="http://schemas.microsoft.com/office/drawing/2014/main" id="{F0C3D3F5-F9F6-4716-A55B-BAA74F63B0D7}"/>
              </a:ext>
            </a:extLst>
          </p:cNvPr>
          <p:cNvSpPr txBox="1"/>
          <p:nvPr/>
        </p:nvSpPr>
        <p:spPr>
          <a:xfrm>
            <a:off x="1109396" y="5487224"/>
            <a:ext cx="4104456" cy="830997"/>
          </a:xfrm>
          <a:prstGeom prst="rect">
            <a:avLst/>
          </a:prstGeom>
          <a:noFill/>
        </p:spPr>
        <p:txBody>
          <a:bodyPr wrap="square">
            <a:spAutoFit/>
          </a:bodyPr>
          <a:lstStyle/>
          <a:p>
            <a:pPr algn="ctr"/>
            <a:r>
              <a:rPr lang="nb-NO" sz="2800" b="1" i="0" dirty="0">
                <a:solidFill>
                  <a:srgbClr val="333333"/>
                </a:solidFill>
                <a:effectLst/>
                <a:latin typeface="Candara" panose="020E0502030303020204" pitchFamily="34" charset="0"/>
              </a:rPr>
              <a:t>Jorun Godø</a:t>
            </a:r>
            <a:r>
              <a:rPr lang="nb-NO" sz="2800" b="0" i="0" dirty="0">
                <a:solidFill>
                  <a:srgbClr val="333333"/>
                </a:solidFill>
                <a:effectLst/>
                <a:latin typeface="Candara" panose="020E0502030303020204" pitchFamily="34" charset="0"/>
              </a:rPr>
              <a:t> </a:t>
            </a:r>
          </a:p>
          <a:p>
            <a:pPr algn="ctr"/>
            <a:r>
              <a:rPr lang="nb-NO" sz="2000" b="0" i="0" dirty="0">
                <a:solidFill>
                  <a:srgbClr val="333333"/>
                </a:solidFill>
                <a:effectLst/>
                <a:latin typeface="Candara" panose="020E0502030303020204" pitchFamily="34" charset="0"/>
              </a:rPr>
              <a:t>pastor Pinsekirka Ålesund</a:t>
            </a:r>
          </a:p>
        </p:txBody>
      </p:sp>
    </p:spTree>
    <p:extLst>
      <p:ext uri="{BB962C8B-B14F-4D97-AF65-F5344CB8AC3E}">
        <p14:creationId xmlns:p14="http://schemas.microsoft.com/office/powerpoint/2010/main" val="20759608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re, håndflate, vann, seng&#10;&#10;Automatisk generert beskrivelse">
            <a:extLst>
              <a:ext uri="{FF2B5EF4-FFF2-40B4-BE49-F238E27FC236}">
                <a16:creationId xmlns:a16="http://schemas.microsoft.com/office/drawing/2014/main" id="{A9172F95-CA76-4666-8243-2E1E2E7DFD8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AF7CEB6E-FCCD-4CC0-A826-3A1E81033274}"/>
              </a:ext>
            </a:extLst>
          </p:cNvPr>
          <p:cNvSpPr/>
          <p:nvPr/>
        </p:nvSpPr>
        <p:spPr>
          <a:xfrm>
            <a:off x="2999656" y="4581128"/>
            <a:ext cx="9001000" cy="2031325"/>
          </a:xfrm>
          <a:prstGeom prst="rect">
            <a:avLst/>
          </a:prstGeom>
          <a:effectLst/>
        </p:spPr>
        <p:txBody>
          <a:bodyPr wrap="square">
            <a:spAutoFit/>
          </a:bodyPr>
          <a:lstStyle/>
          <a:p>
            <a:pPr algn="ctr"/>
            <a:r>
              <a:rPr lang="nb-NO" sz="3200" i="1" dirty="0">
                <a:solidFill>
                  <a:schemeClr val="bg1"/>
                </a:solidFill>
                <a:effectLst>
                  <a:outerShdw blurRad="127000" algn="ctr" rotWithShape="0">
                    <a:prstClr val="black"/>
                  </a:outerShdw>
                </a:effectLst>
                <a:latin typeface="Calibri" panose="020F0502020204030204" pitchFamily="34" charset="0"/>
                <a:cs typeface="Calibri" panose="020F0502020204030204" pitchFamily="34" charset="0"/>
              </a:rPr>
              <a:t>«Lederen er som et tre som er plantet ved kilden. </a:t>
            </a:r>
          </a:p>
          <a:p>
            <a:pPr algn="ctr"/>
            <a:r>
              <a:rPr lang="nb-NO" sz="3200" i="1" dirty="0">
                <a:solidFill>
                  <a:schemeClr val="bg1"/>
                </a:solidFill>
                <a:effectLst>
                  <a:outerShdw blurRad="127000" algn="ctr" rotWithShape="0">
                    <a:prstClr val="black"/>
                  </a:outerShdw>
                </a:effectLst>
                <a:latin typeface="Calibri" panose="020F0502020204030204" pitchFamily="34" charset="0"/>
                <a:cs typeface="Calibri" panose="020F0502020204030204" pitchFamily="34" charset="0"/>
              </a:rPr>
              <a:t>Andre kan søke skygge der, møtes </a:t>
            </a:r>
          </a:p>
          <a:p>
            <a:pPr algn="ctr"/>
            <a:r>
              <a:rPr lang="nb-NO" sz="3200" i="1" dirty="0">
                <a:solidFill>
                  <a:schemeClr val="bg1"/>
                </a:solidFill>
                <a:effectLst>
                  <a:outerShdw blurRad="127000" algn="ctr" rotWithShape="0">
                    <a:prstClr val="black"/>
                  </a:outerShdw>
                </a:effectLst>
                <a:latin typeface="Calibri" panose="020F0502020204030204" pitchFamily="34" charset="0"/>
                <a:cs typeface="Calibri" panose="020F0502020204030204" pitchFamily="34" charset="0"/>
              </a:rPr>
              <a:t>og å få liv, legedom og bli mettet av treets frukter.» </a:t>
            </a:r>
          </a:p>
          <a:p>
            <a:pPr algn="r">
              <a:spcBef>
                <a:spcPts val="1000"/>
              </a:spcBef>
            </a:pPr>
            <a:r>
              <a:rPr lang="nb-NO" sz="2000" dirty="0">
                <a:solidFill>
                  <a:schemeClr val="bg1"/>
                </a:solidFill>
                <a:effectLst>
                  <a:outerShdw blurRad="127000" algn="ctr" rotWithShape="0">
                    <a:prstClr val="black"/>
                  </a:outerShdw>
                </a:effectLst>
                <a:latin typeface="Calibri" panose="020F0502020204030204" pitchFamily="34" charset="0"/>
                <a:cs typeface="Calibri" panose="020F0502020204030204" pitchFamily="34" charset="0"/>
              </a:rPr>
              <a:t>Magnus Malm (Fri til å tjene, side 251)</a:t>
            </a:r>
          </a:p>
        </p:txBody>
      </p:sp>
      <p:sp>
        <p:nvSpPr>
          <p:cNvPr id="4" name="TekstSylinder 3">
            <a:extLst>
              <a:ext uri="{FF2B5EF4-FFF2-40B4-BE49-F238E27FC236}">
                <a16:creationId xmlns:a16="http://schemas.microsoft.com/office/drawing/2014/main" id="{57714328-C17F-A06F-5055-41018B03FEA0}"/>
              </a:ext>
            </a:extLst>
          </p:cNvPr>
          <p:cNvSpPr txBox="1"/>
          <p:nvPr/>
        </p:nvSpPr>
        <p:spPr>
          <a:xfrm>
            <a:off x="335360" y="260648"/>
            <a:ext cx="10657184" cy="3016210"/>
          </a:xfrm>
          <a:prstGeom prst="rect">
            <a:avLst/>
          </a:prstGeom>
          <a:noFill/>
        </p:spPr>
        <p:txBody>
          <a:bodyPr wrap="square">
            <a:spAutoFit/>
          </a:bodyPr>
          <a:lstStyle/>
          <a:p>
            <a:pPr algn="ctr"/>
            <a:r>
              <a:rPr lang="nb-NO" sz="3200" i="1" dirty="0">
                <a:solidFill>
                  <a:schemeClr val="bg1"/>
                </a:solidFill>
                <a:latin typeface="Calibri" panose="020F0502020204030204" pitchFamily="34" charset="0"/>
                <a:cs typeface="Calibri" panose="020F0502020204030204" pitchFamily="34" charset="0"/>
              </a:rPr>
              <a:t>«</a:t>
            </a:r>
            <a:r>
              <a:rPr lang="nb-NO" sz="3200" i="1" dirty="0" err="1">
                <a:solidFill>
                  <a:schemeClr val="bg1"/>
                </a:solidFill>
                <a:latin typeface="Calibri" panose="020F0502020204030204" pitchFamily="34" charset="0"/>
                <a:cs typeface="Calibri" panose="020F0502020204030204" pitchFamily="34" charset="0"/>
              </a:rPr>
              <a:t>Kyrkja</a:t>
            </a:r>
            <a:r>
              <a:rPr lang="nb-NO" sz="3200" i="1" dirty="0">
                <a:solidFill>
                  <a:schemeClr val="bg1"/>
                </a:solidFill>
                <a:latin typeface="Calibri" panose="020F0502020204030204" pitchFamily="34" charset="0"/>
                <a:cs typeface="Calibri" panose="020F0502020204030204" pitchFamily="34" charset="0"/>
              </a:rPr>
              <a:t> treng </a:t>
            </a:r>
            <a:r>
              <a:rPr lang="nb-NO" sz="3200" i="1" dirty="0" err="1">
                <a:solidFill>
                  <a:schemeClr val="bg1"/>
                </a:solidFill>
                <a:latin typeface="Calibri" panose="020F0502020204030204" pitchFamily="34" charset="0"/>
                <a:cs typeface="Calibri" panose="020F0502020204030204" pitchFamily="34" charset="0"/>
              </a:rPr>
              <a:t>leiarar</a:t>
            </a:r>
            <a:r>
              <a:rPr lang="nb-NO" sz="3200" i="1" dirty="0">
                <a:solidFill>
                  <a:schemeClr val="bg1"/>
                </a:solidFill>
                <a:latin typeface="Calibri" panose="020F0502020204030204" pitchFamily="34" charset="0"/>
                <a:cs typeface="Calibri" panose="020F0502020204030204" pitchFamily="34" charset="0"/>
              </a:rPr>
              <a:t> som </a:t>
            </a:r>
            <a:r>
              <a:rPr lang="nb-NO" sz="3200" i="1" dirty="0" err="1">
                <a:solidFill>
                  <a:schemeClr val="bg1"/>
                </a:solidFill>
                <a:latin typeface="Calibri" panose="020F0502020204030204" pitchFamily="34" charset="0"/>
                <a:cs typeface="Calibri" panose="020F0502020204030204" pitchFamily="34" charset="0"/>
              </a:rPr>
              <a:t>speglar</a:t>
            </a:r>
            <a:r>
              <a:rPr lang="nb-NO" sz="3200" i="1" dirty="0">
                <a:solidFill>
                  <a:schemeClr val="bg1"/>
                </a:solidFill>
                <a:latin typeface="Calibri" panose="020F0502020204030204" pitchFamily="34" charset="0"/>
                <a:cs typeface="Calibri" panose="020F0502020204030204" pitchFamily="34" charset="0"/>
              </a:rPr>
              <a:t> den </a:t>
            </a:r>
            <a:r>
              <a:rPr lang="nb-NO" sz="3200" i="1" dirty="0" err="1">
                <a:solidFill>
                  <a:schemeClr val="bg1"/>
                </a:solidFill>
                <a:latin typeface="Calibri" panose="020F0502020204030204" pitchFamily="34" charset="0"/>
                <a:cs typeface="Calibri" panose="020F0502020204030204" pitchFamily="34" charset="0"/>
              </a:rPr>
              <a:t>livgjevande</a:t>
            </a:r>
            <a:r>
              <a:rPr lang="nb-NO" sz="3200" i="1" dirty="0">
                <a:solidFill>
                  <a:schemeClr val="bg1"/>
                </a:solidFill>
                <a:latin typeface="Calibri" panose="020F0502020204030204" pitchFamily="34" charset="0"/>
                <a:cs typeface="Calibri" panose="020F0502020204030204" pitchFamily="34" charset="0"/>
              </a:rPr>
              <a:t> sida av Guds vesen. Som </a:t>
            </a:r>
            <a:r>
              <a:rPr lang="nb-NO" sz="3200" i="1" dirty="0" err="1">
                <a:solidFill>
                  <a:schemeClr val="bg1"/>
                </a:solidFill>
                <a:latin typeface="Calibri" panose="020F0502020204030204" pitchFamily="34" charset="0"/>
                <a:cs typeface="Calibri" panose="020F0502020204030204" pitchFamily="34" charset="0"/>
              </a:rPr>
              <a:t>ikkje</a:t>
            </a:r>
            <a:r>
              <a:rPr lang="nb-NO" sz="3200" i="1" dirty="0">
                <a:solidFill>
                  <a:schemeClr val="bg1"/>
                </a:solidFill>
                <a:latin typeface="Calibri" panose="020F0502020204030204" pitchFamily="34" charset="0"/>
                <a:cs typeface="Calibri" panose="020F0502020204030204" pitchFamily="34" charset="0"/>
              </a:rPr>
              <a:t> er avhengig av å suge livet ut av alle omkring seg. Som </a:t>
            </a:r>
            <a:r>
              <a:rPr lang="nb-NO" sz="3200" i="1" dirty="0" err="1">
                <a:solidFill>
                  <a:schemeClr val="bg1"/>
                </a:solidFill>
                <a:latin typeface="Calibri" panose="020F0502020204030204" pitchFamily="34" charset="0"/>
                <a:cs typeface="Calibri" panose="020F0502020204030204" pitchFamily="34" charset="0"/>
              </a:rPr>
              <a:t>ikkje</a:t>
            </a:r>
            <a:r>
              <a:rPr lang="nb-NO" sz="3200" i="1" dirty="0">
                <a:solidFill>
                  <a:schemeClr val="bg1"/>
                </a:solidFill>
                <a:latin typeface="Calibri" panose="020F0502020204030204" pitchFamily="34" charset="0"/>
                <a:cs typeface="Calibri" panose="020F0502020204030204" pitchFamily="34" charset="0"/>
              </a:rPr>
              <a:t> brukar opp menneska rundt seg. Som </a:t>
            </a:r>
            <a:r>
              <a:rPr lang="nb-NO" sz="3200" i="1" dirty="0" err="1">
                <a:solidFill>
                  <a:schemeClr val="bg1"/>
                </a:solidFill>
                <a:latin typeface="Calibri" panose="020F0502020204030204" pitchFamily="34" charset="0"/>
                <a:cs typeface="Calibri" panose="020F0502020204030204" pitchFamily="34" charset="0"/>
              </a:rPr>
              <a:t>ikkje</a:t>
            </a:r>
            <a:r>
              <a:rPr lang="nb-NO" sz="3200" i="1" dirty="0">
                <a:solidFill>
                  <a:schemeClr val="bg1"/>
                </a:solidFill>
                <a:latin typeface="Calibri" panose="020F0502020204030204" pitchFamily="34" charset="0"/>
                <a:cs typeface="Calibri" panose="020F0502020204030204" pitchFamily="34" charset="0"/>
              </a:rPr>
              <a:t> brenner deg ut. Men som gjev liv til menneska, som </a:t>
            </a:r>
            <a:r>
              <a:rPr lang="nb-NO" sz="3200" i="1" dirty="0" err="1">
                <a:solidFill>
                  <a:schemeClr val="bg1"/>
                </a:solidFill>
                <a:latin typeface="Calibri" panose="020F0502020204030204" pitchFamily="34" charset="0"/>
                <a:cs typeface="Calibri" panose="020F0502020204030204" pitchFamily="34" charset="0"/>
              </a:rPr>
              <a:t>byggjer</a:t>
            </a:r>
            <a:r>
              <a:rPr lang="nb-NO" sz="3200" i="1" dirty="0">
                <a:solidFill>
                  <a:schemeClr val="bg1"/>
                </a:solidFill>
                <a:latin typeface="Calibri" panose="020F0502020204030204" pitchFamily="34" charset="0"/>
                <a:cs typeface="Calibri" panose="020F0502020204030204" pitchFamily="34" charset="0"/>
              </a:rPr>
              <a:t> deg opp, som gjev </a:t>
            </a:r>
            <a:r>
              <a:rPr lang="nb-NO" sz="3200" i="1" dirty="0" err="1">
                <a:solidFill>
                  <a:schemeClr val="bg1"/>
                </a:solidFill>
                <a:latin typeface="Calibri" panose="020F0502020204030204" pitchFamily="34" charset="0"/>
                <a:cs typeface="Calibri" panose="020F0502020204030204" pitchFamily="34" charset="0"/>
              </a:rPr>
              <a:t>lækjedom</a:t>
            </a:r>
            <a:r>
              <a:rPr lang="nb-NO" sz="3200" i="1" dirty="0">
                <a:solidFill>
                  <a:schemeClr val="bg1"/>
                </a:solidFill>
                <a:latin typeface="Calibri" panose="020F0502020204030204" pitchFamily="34" charset="0"/>
                <a:cs typeface="Calibri" panose="020F0502020204030204" pitchFamily="34" charset="0"/>
              </a:rPr>
              <a:t> og </a:t>
            </a:r>
            <a:r>
              <a:rPr lang="nb-NO" sz="3200" i="1" dirty="0" err="1">
                <a:solidFill>
                  <a:schemeClr val="bg1"/>
                </a:solidFill>
                <a:latin typeface="Calibri" panose="020F0502020204030204" pitchFamily="34" charset="0"/>
                <a:cs typeface="Calibri" panose="020F0502020204030204" pitchFamily="34" charset="0"/>
              </a:rPr>
              <a:t>skapar</a:t>
            </a:r>
            <a:r>
              <a:rPr lang="nb-NO" sz="3200" i="1" dirty="0">
                <a:solidFill>
                  <a:schemeClr val="bg1"/>
                </a:solidFill>
                <a:latin typeface="Calibri" panose="020F0502020204030204" pitchFamily="34" charset="0"/>
                <a:cs typeface="Calibri" panose="020F0502020204030204" pitchFamily="34" charset="0"/>
              </a:rPr>
              <a:t> nye krefter.»</a:t>
            </a:r>
          </a:p>
          <a:p>
            <a:pPr algn="r">
              <a:spcBef>
                <a:spcPts val="1000"/>
              </a:spcBef>
            </a:pPr>
            <a:r>
              <a:rPr lang="nb-NO" sz="2000" dirty="0">
                <a:solidFill>
                  <a:schemeClr val="bg1"/>
                </a:solidFill>
                <a:latin typeface="Calibri" panose="020F0502020204030204" pitchFamily="34" charset="0"/>
                <a:cs typeface="Calibri" panose="020F0502020204030204" pitchFamily="34" charset="0"/>
              </a:rPr>
              <a:t>Hans Johan </a:t>
            </a:r>
            <a:r>
              <a:rPr lang="nb-NO" sz="2000" dirty="0" err="1">
                <a:solidFill>
                  <a:schemeClr val="bg1"/>
                </a:solidFill>
                <a:latin typeface="Calibri" panose="020F0502020204030204" pitchFamily="34" charset="0"/>
                <a:cs typeface="Calibri" panose="020F0502020204030204" pitchFamily="34" charset="0"/>
              </a:rPr>
              <a:t>Sagrusten</a:t>
            </a:r>
            <a:r>
              <a:rPr lang="nb-NO" sz="2000" dirty="0">
                <a:solidFill>
                  <a:schemeClr val="bg1"/>
                </a:solidFill>
                <a:latin typeface="Calibri" panose="020F0502020204030204" pitchFamily="34" charset="0"/>
                <a:cs typeface="Calibri" panose="020F0502020204030204" pitchFamily="34" charset="0"/>
              </a:rPr>
              <a:t> (Johannes’ </a:t>
            </a:r>
            <a:r>
              <a:rPr lang="nb-NO" sz="2000" dirty="0" err="1">
                <a:solidFill>
                  <a:schemeClr val="bg1"/>
                </a:solidFill>
                <a:latin typeface="Calibri" panose="020F0502020204030204" pitchFamily="34" charset="0"/>
                <a:cs typeface="Calibri" panose="020F0502020204030204" pitchFamily="34" charset="0"/>
              </a:rPr>
              <a:t>openberring</a:t>
            </a:r>
            <a:r>
              <a:rPr lang="nb-NO" sz="2000" dirty="0">
                <a:solidFill>
                  <a:schemeClr val="bg1"/>
                </a:solidFill>
                <a:latin typeface="Calibri" panose="020F0502020204030204" pitchFamily="34" charset="0"/>
                <a:cs typeface="Calibri" panose="020F0502020204030204" pitchFamily="34" charset="0"/>
              </a:rPr>
              <a:t>, side 264)</a:t>
            </a:r>
          </a:p>
        </p:txBody>
      </p:sp>
    </p:spTree>
    <p:extLst>
      <p:ext uri="{BB962C8B-B14F-4D97-AF65-F5344CB8AC3E}">
        <p14:creationId xmlns:p14="http://schemas.microsoft.com/office/powerpoint/2010/main" val="1100462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36602D"/>
            </a:gs>
            <a:gs pos="50000">
              <a:srgbClr val="A2CF99"/>
            </a:gs>
            <a:gs pos="100000">
              <a:schemeClr val="bg1"/>
            </a:gs>
          </a:gsLst>
          <a:lin ang="5400000" scaled="0"/>
        </a:gradFill>
        <a:effectLst/>
      </p:bgPr>
    </p:bg>
    <p:spTree>
      <p:nvGrpSpPr>
        <p:cNvPr id="1" name=""/>
        <p:cNvGrpSpPr/>
        <p:nvPr/>
      </p:nvGrpSpPr>
      <p:grpSpPr>
        <a:xfrm>
          <a:off x="0" y="0"/>
          <a:ext cx="0" cy="0"/>
          <a:chOff x="0" y="0"/>
          <a:chExt cx="0" cy="0"/>
        </a:xfrm>
      </p:grpSpPr>
      <p:sp>
        <p:nvSpPr>
          <p:cNvPr id="14" name="Rektangel 13"/>
          <p:cNvSpPr/>
          <p:nvPr/>
        </p:nvSpPr>
        <p:spPr bwMode="auto">
          <a:xfrm>
            <a:off x="1234152" y="4324"/>
            <a:ext cx="534221" cy="616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000000"/>
              </a:solidFill>
              <a:effectLst/>
              <a:uLnTx/>
              <a:uFillTx/>
              <a:latin typeface="Arial"/>
              <a:ea typeface="ＭＳ Ｐゴシック"/>
            </a:endParaRPr>
          </a:p>
        </p:txBody>
      </p:sp>
      <p:sp>
        <p:nvSpPr>
          <p:cNvPr id="3" name="Rektangel 2"/>
          <p:cNvSpPr/>
          <p:nvPr/>
        </p:nvSpPr>
        <p:spPr bwMode="auto">
          <a:xfrm>
            <a:off x="-28456" y="1"/>
            <a:ext cx="1384300" cy="11266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000000"/>
              </a:solidFill>
              <a:effectLst/>
              <a:uLnTx/>
              <a:uFillTx/>
              <a:latin typeface="Arial"/>
              <a:ea typeface="ＭＳ Ｐゴシック"/>
            </a:endParaRPr>
          </a:p>
        </p:txBody>
      </p:sp>
      <p:sp>
        <p:nvSpPr>
          <p:cNvPr id="8" name="Rektangel 7"/>
          <p:cNvSpPr/>
          <p:nvPr/>
        </p:nvSpPr>
        <p:spPr>
          <a:xfrm>
            <a:off x="1501262" y="1160506"/>
            <a:ext cx="9731209" cy="110799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6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ＭＳ Ｐゴシック"/>
              </a:rPr>
              <a:t>Utrustende lederskap</a:t>
            </a:r>
          </a:p>
        </p:txBody>
      </p:sp>
      <p:sp>
        <p:nvSpPr>
          <p:cNvPr id="10" name="Freeform 10"/>
          <p:cNvSpPr>
            <a:spLocks/>
          </p:cNvSpPr>
          <p:nvPr/>
        </p:nvSpPr>
        <p:spPr bwMode="auto">
          <a:xfrm>
            <a:off x="-345956" y="1066800"/>
            <a:ext cx="1701800" cy="5791200"/>
          </a:xfrm>
          <a:custGeom>
            <a:avLst/>
            <a:gdLst/>
            <a:ahLst/>
            <a:cxnLst>
              <a:cxn ang="0">
                <a:pos x="199" y="0"/>
              </a:cxn>
              <a:cxn ang="0">
                <a:pos x="1072" y="0"/>
              </a:cxn>
              <a:cxn ang="0">
                <a:pos x="576" y="3648"/>
              </a:cxn>
              <a:cxn ang="0">
                <a:pos x="199" y="3648"/>
              </a:cxn>
              <a:cxn ang="0">
                <a:pos x="199" y="0"/>
              </a:cxn>
            </a:cxnLst>
            <a:rect l="0" t="0" r="r" b="b"/>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0096CD">
                  <a:gamma/>
                  <a:tint val="0"/>
                  <a:invGamma/>
                </a:srgbClr>
              </a:gs>
              <a:gs pos="100000">
                <a:srgbClr val="36602D"/>
              </a:gs>
            </a:gsLst>
            <a:lin ang="5400000" scaled="1"/>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11" name="Freeform 8"/>
          <p:cNvSpPr>
            <a:spLocks/>
          </p:cNvSpPr>
          <p:nvPr/>
        </p:nvSpPr>
        <p:spPr bwMode="auto">
          <a:xfrm>
            <a:off x="-638056" y="-76200"/>
            <a:ext cx="3048000" cy="6943725"/>
          </a:xfrm>
          <a:custGeom>
            <a:avLst/>
            <a:gdLst/>
            <a:ahLst/>
            <a:cxnLst>
              <a:cxn ang="0">
                <a:pos x="1039" y="4332"/>
              </a:cxn>
              <a:cxn ang="0">
                <a:pos x="1169" y="4332"/>
              </a:cxn>
              <a:cxn ang="0">
                <a:pos x="2888" y="6"/>
              </a:cxn>
              <a:cxn ang="0">
                <a:pos x="2284" y="0"/>
              </a:cxn>
              <a:cxn ang="0">
                <a:pos x="1039" y="4332"/>
              </a:cxn>
            </a:cxnLst>
            <a:rect l="0" t="0" r="r" b="b"/>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36602D"/>
              </a:gs>
              <a:gs pos="100000">
                <a:srgbClr val="0096CD">
                  <a:gamma/>
                  <a:tint val="0"/>
                  <a:invGamma/>
                </a:srgbClr>
              </a:gs>
            </a:gsLst>
            <a:lin ang="5400000" scaled="1"/>
          </a:gradFill>
          <a:ln w="9525">
            <a:noFill/>
            <a:round/>
            <a:headEnd/>
            <a:tailEnd/>
          </a:ln>
          <a:effectLst>
            <a:outerShdw blurRad="63500" dist="38075"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pic>
        <p:nvPicPr>
          <p:cNvPr id="12" name="Picture 11" descr="Trinity-Logo-sm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35" y="135774"/>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19" y="1010111"/>
            <a:ext cx="900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lassholder for innhold 2">
            <a:extLst>
              <a:ext uri="{FF2B5EF4-FFF2-40B4-BE49-F238E27FC236}">
                <a16:creationId xmlns:a16="http://schemas.microsoft.com/office/drawing/2014/main" id="{B641B1B7-C4F3-4B43-8F3F-94DC61D22AAB}"/>
              </a:ext>
            </a:extLst>
          </p:cNvPr>
          <p:cNvSpPr txBox="1">
            <a:spLocks/>
          </p:cNvSpPr>
          <p:nvPr/>
        </p:nvSpPr>
        <p:spPr bwMode="auto">
          <a:xfrm>
            <a:off x="858254" y="2852936"/>
            <a:ext cx="11017224" cy="30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0" marR="0" lvl="0" indent="0" algn="ctr" defTabSz="914400" rtl="0" eaLnBrk="0" fontAlgn="base" latinLnBrk="0" hangingPunct="0">
              <a:lnSpc>
                <a:spcPct val="110000"/>
              </a:lnSpc>
              <a:spcBef>
                <a:spcPts val="0"/>
              </a:spcBef>
              <a:spcAft>
                <a:spcPct val="0"/>
              </a:spcAft>
              <a:buClrTx/>
              <a:buSzTx/>
              <a:buFontTx/>
              <a:buNone/>
              <a:tabLst/>
              <a:defRPr/>
            </a:pPr>
            <a:r>
              <a:rPr kumimoji="0" lang="nb-NO" sz="3800" b="1" i="1" u="none" strike="noStrike" kern="0" cap="none" spc="0" normalizeH="0" baseline="0" noProof="0" dirty="0">
                <a:ln>
                  <a:noFill/>
                </a:ln>
                <a:solidFill>
                  <a:srgbClr val="004800"/>
                </a:solidFill>
                <a:effectLst/>
                <a:uLnTx/>
                <a:uFillTx/>
                <a:latin typeface="Candara" panose="020E0502030303020204" pitchFamily="34" charset="0"/>
                <a:ea typeface="ＭＳ Ｐゴシック"/>
                <a:cs typeface="Calibri" panose="020F0502020204030204" pitchFamily="34" charset="0"/>
              </a:rPr>
              <a:t>«Det verden desperat trenger </a:t>
            </a:r>
          </a:p>
          <a:p>
            <a:pPr marL="0" marR="0" lvl="0" indent="0" algn="ctr" defTabSz="914400" rtl="0" eaLnBrk="0" fontAlgn="base" latinLnBrk="0" hangingPunct="0">
              <a:lnSpc>
                <a:spcPct val="110000"/>
              </a:lnSpc>
              <a:spcBef>
                <a:spcPts val="0"/>
              </a:spcBef>
              <a:spcAft>
                <a:spcPct val="0"/>
              </a:spcAft>
              <a:buClrTx/>
              <a:buSzTx/>
              <a:buFontTx/>
              <a:buNone/>
              <a:tabLst/>
              <a:defRPr/>
            </a:pPr>
            <a:r>
              <a:rPr kumimoji="0" lang="nb-NO" sz="3800" b="1" i="1" u="none" strike="noStrike" kern="0" cap="none" spc="0" normalizeH="0" baseline="0" noProof="0" dirty="0">
                <a:ln>
                  <a:noFill/>
                </a:ln>
                <a:solidFill>
                  <a:srgbClr val="004800"/>
                </a:solidFill>
                <a:effectLst/>
                <a:uLnTx/>
                <a:uFillTx/>
                <a:latin typeface="Candara" panose="020E0502030303020204" pitchFamily="34" charset="0"/>
                <a:ea typeface="ＭＳ Ｐゴシック"/>
                <a:cs typeface="Calibri" panose="020F0502020204030204" pitchFamily="34" charset="0"/>
              </a:rPr>
              <a:t>for å kunne møte fremtidens utfordringer, </a:t>
            </a:r>
          </a:p>
          <a:p>
            <a:pPr marL="0" marR="0" lvl="0" indent="0" algn="ctr" defTabSz="914400" rtl="0" eaLnBrk="0" fontAlgn="base" latinLnBrk="0" hangingPunct="0">
              <a:lnSpc>
                <a:spcPct val="110000"/>
              </a:lnSpc>
              <a:spcBef>
                <a:spcPts val="0"/>
              </a:spcBef>
              <a:spcAft>
                <a:spcPct val="0"/>
              </a:spcAft>
              <a:buClrTx/>
              <a:buSzTx/>
              <a:buFontTx/>
              <a:buNone/>
              <a:tabLst/>
              <a:defRPr/>
            </a:pPr>
            <a:r>
              <a:rPr kumimoji="0" lang="nb-NO" sz="3800" b="1" i="1" u="none" strike="noStrike" kern="0" cap="none" spc="0" normalizeH="0" baseline="0" noProof="0" dirty="0">
                <a:ln>
                  <a:noFill/>
                </a:ln>
                <a:solidFill>
                  <a:srgbClr val="004800"/>
                </a:solidFill>
                <a:effectLst/>
                <a:uLnTx/>
                <a:uFillTx/>
                <a:latin typeface="Candara" panose="020E0502030303020204" pitchFamily="34" charset="0"/>
                <a:ea typeface="ＭＳ Ｐゴシック"/>
                <a:cs typeface="Calibri" panose="020F0502020204030204" pitchFamily="34" charset="0"/>
              </a:rPr>
              <a:t>er flere utrustede ledere som utruster andre». </a:t>
            </a:r>
          </a:p>
          <a:p>
            <a:pPr marL="0" marR="0" lvl="0" indent="0" algn="r" defTabSz="914400" rtl="0" eaLnBrk="0" fontAlgn="base" latinLnBrk="0" hangingPunct="0">
              <a:lnSpc>
                <a:spcPct val="110000"/>
              </a:lnSpc>
              <a:spcBef>
                <a:spcPts val="2400"/>
              </a:spcBef>
              <a:spcAft>
                <a:spcPct val="0"/>
              </a:spcAft>
              <a:buClrTx/>
              <a:buSzTx/>
              <a:buFontTx/>
              <a:buNone/>
              <a:tabLst/>
              <a:defRPr/>
            </a:pPr>
            <a:r>
              <a:rPr kumimoji="0" lang="nb-NO" sz="2800" b="0" i="0" u="none" strike="noStrike" kern="0" cap="none" spc="0" normalizeH="0" baseline="0" noProof="0" dirty="0">
                <a:ln>
                  <a:noFill/>
                </a:ln>
                <a:solidFill>
                  <a:srgbClr val="004800"/>
                </a:solidFill>
                <a:effectLst/>
                <a:uLnTx/>
                <a:uFillTx/>
                <a:latin typeface="Candara" panose="020E0502030303020204" pitchFamily="34" charset="0"/>
                <a:ea typeface="ＭＳ Ｐゴシック"/>
                <a:cs typeface="Calibri" panose="020F0502020204030204" pitchFamily="34" charset="0"/>
              </a:rPr>
              <a:t>Christian A. Schwarz</a:t>
            </a:r>
          </a:p>
          <a:p>
            <a:pPr marL="0" marR="0" lvl="0" indent="0" algn="r" defTabSz="914400" rtl="0" eaLnBrk="0" fontAlgn="base" latinLnBrk="0" hangingPunct="0">
              <a:lnSpc>
                <a:spcPct val="110000"/>
              </a:lnSpc>
              <a:spcBef>
                <a:spcPts val="1200"/>
              </a:spcBef>
              <a:spcAft>
                <a:spcPct val="0"/>
              </a:spcAft>
              <a:buClrTx/>
              <a:buSzTx/>
              <a:buFontTx/>
              <a:buNone/>
              <a:tabLst/>
              <a:defRPr/>
            </a:pPr>
            <a:r>
              <a:rPr kumimoji="0" lang="nb-NO" sz="3600" b="0" i="0" u="none" strike="noStrike" kern="0" cap="none" spc="0" normalizeH="0" baseline="0" noProof="0" dirty="0">
                <a:ln>
                  <a:noFill/>
                </a:ln>
                <a:solidFill>
                  <a:srgbClr val="000000"/>
                </a:solidFill>
                <a:effectLst/>
                <a:uLnTx/>
                <a:uFillTx/>
                <a:latin typeface="Candara" panose="020E0502030303020204" pitchFamily="34" charset="0"/>
                <a:ea typeface="ＭＳ Ｐゴシック"/>
                <a:cs typeface="Calibri" panose="020F0502020204030204" pitchFamily="34" charset="0"/>
              </a:rPr>
              <a:t> </a:t>
            </a:r>
          </a:p>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sz="2800" b="0" i="1" u="none" strike="noStrike" kern="0" cap="none" spc="0" normalizeH="0" baseline="0" noProof="0" dirty="0">
              <a:ln>
                <a:noFill/>
              </a:ln>
              <a:solidFill>
                <a:srgbClr val="000000"/>
              </a:solidFill>
              <a:effectLst/>
              <a:uLnTx/>
              <a:uFillTx/>
              <a:latin typeface="Candara" panose="020E0502030303020204" pitchFamily="34" charset="0"/>
              <a:ea typeface="ＭＳ Ｐゴシック"/>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sz="4000" b="0" i="0" u="none" strike="noStrike" kern="0" cap="none" spc="0" normalizeH="0" baseline="0" noProof="0" dirty="0">
              <a:ln>
                <a:noFill/>
              </a:ln>
              <a:solidFill>
                <a:srgbClr val="000000"/>
              </a:solidFill>
              <a:effectLst/>
              <a:uLnTx/>
              <a:uFillTx/>
              <a:latin typeface="Candara" panose="020E050203030302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2097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Bilde 4" descr="Et bilde som inneholder klokke&#10;&#10;Automatisk generert beskrivelse">
            <a:extLst>
              <a:ext uri="{FF2B5EF4-FFF2-40B4-BE49-F238E27FC236}">
                <a16:creationId xmlns:a16="http://schemas.microsoft.com/office/drawing/2014/main" id="{CE8E8D80-D8F4-43A1-AAC3-BDBCCB354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5800" y="3140968"/>
            <a:ext cx="3296366" cy="593346"/>
          </a:xfrm>
          <a:prstGeom prst="rect">
            <a:avLst/>
          </a:prstGeom>
        </p:spPr>
      </p:pic>
    </p:spTree>
    <p:extLst>
      <p:ext uri="{BB962C8B-B14F-4D97-AF65-F5344CB8AC3E}">
        <p14:creationId xmlns:p14="http://schemas.microsoft.com/office/powerpoint/2010/main" val="198211212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vrundede hjørner 2">
            <a:extLst>
              <a:ext uri="{FF2B5EF4-FFF2-40B4-BE49-F238E27FC236}">
                <a16:creationId xmlns:a16="http://schemas.microsoft.com/office/drawing/2014/main" id="{8B5D2BAD-7145-45B7-B201-0756277EF948}"/>
              </a:ext>
            </a:extLst>
          </p:cNvPr>
          <p:cNvSpPr/>
          <p:nvPr/>
        </p:nvSpPr>
        <p:spPr bwMode="auto">
          <a:xfrm>
            <a:off x="3431704" y="1893972"/>
            <a:ext cx="6120680" cy="822151"/>
          </a:xfrm>
          <a:prstGeom prst="roundRect">
            <a:avLst/>
          </a:prstGeom>
          <a:solidFill>
            <a:srgbClr val="006C31">
              <a:alpha val="37000"/>
            </a:srgb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500" b="0" i="0" u="none" strike="noStrike" cap="none" normalizeH="0" baseline="0">
              <a:ln>
                <a:noFill/>
              </a:ln>
              <a:solidFill>
                <a:schemeClr val="tx1"/>
              </a:solidFill>
              <a:effectLst/>
              <a:latin typeface="Candara" panose="020E0502030303020204" pitchFamily="34" charset="0"/>
              <a:ea typeface="ＭＳ Ｐゴシック" pitchFamily="-65" charset="-128"/>
              <a:cs typeface="Segoe UI Semilight" panose="020B0402040204020203" pitchFamily="34" charset="0"/>
            </a:endParaRPr>
          </a:p>
        </p:txBody>
      </p:sp>
      <p:sp>
        <p:nvSpPr>
          <p:cNvPr id="20" name="Text Box 7">
            <a:extLst>
              <a:ext uri="{FF2B5EF4-FFF2-40B4-BE49-F238E27FC236}">
                <a16:creationId xmlns:a16="http://schemas.microsoft.com/office/drawing/2014/main" id="{C6C46C6B-8032-4A2E-8300-127D16E7722C}"/>
              </a:ext>
            </a:extLst>
          </p:cNvPr>
          <p:cNvSpPr txBox="1">
            <a:spLocks noChangeArrowheads="1"/>
          </p:cNvSpPr>
          <p:nvPr/>
        </p:nvSpPr>
        <p:spPr bwMode="auto">
          <a:xfrm>
            <a:off x="6769671" y="2058442"/>
            <a:ext cx="163698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0000"/>
                </a:solidFill>
                <a:latin typeface="Candara" panose="020E0502030303020204" pitchFamily="34" charset="0"/>
                <a:cs typeface="Segoe UI Semilight" panose="020B0402040204020203" pitchFamily="34" charset="0"/>
              </a:rPr>
              <a:t>Lederskap</a:t>
            </a:r>
          </a:p>
        </p:txBody>
      </p:sp>
      <p:sp>
        <p:nvSpPr>
          <p:cNvPr id="21" name="Text Box 8">
            <a:extLst>
              <a:ext uri="{FF2B5EF4-FFF2-40B4-BE49-F238E27FC236}">
                <a16:creationId xmlns:a16="http://schemas.microsoft.com/office/drawing/2014/main" id="{AF89542E-02EC-44E1-BCD2-9607249EF5CE}"/>
              </a:ext>
            </a:extLst>
          </p:cNvPr>
          <p:cNvSpPr txBox="1">
            <a:spLocks noChangeArrowheads="1"/>
          </p:cNvSpPr>
          <p:nvPr/>
        </p:nvSpPr>
        <p:spPr bwMode="auto">
          <a:xfrm>
            <a:off x="6810946" y="4638130"/>
            <a:ext cx="130356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0000"/>
                </a:solidFill>
                <a:latin typeface="Candara" panose="020E0502030303020204" pitchFamily="34" charset="0"/>
                <a:cs typeface="Segoe UI Semilight" panose="020B0402040204020203" pitchFamily="34" charset="0"/>
              </a:rPr>
              <a:t>Grupper</a:t>
            </a:r>
          </a:p>
        </p:txBody>
      </p:sp>
      <p:sp>
        <p:nvSpPr>
          <p:cNvPr id="23" name="Text Box 9">
            <a:extLst>
              <a:ext uri="{FF2B5EF4-FFF2-40B4-BE49-F238E27FC236}">
                <a16:creationId xmlns:a16="http://schemas.microsoft.com/office/drawing/2014/main" id="{F307F770-C6C9-49ED-8401-BD224A8240DA}"/>
              </a:ext>
            </a:extLst>
          </p:cNvPr>
          <p:cNvSpPr txBox="1">
            <a:spLocks noChangeArrowheads="1"/>
          </p:cNvSpPr>
          <p:nvPr/>
        </p:nvSpPr>
        <p:spPr bwMode="auto">
          <a:xfrm>
            <a:off x="6810946" y="5646192"/>
            <a:ext cx="161133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0000"/>
                </a:solidFill>
                <a:latin typeface="Candara" panose="020E0502030303020204" pitchFamily="34" charset="0"/>
                <a:cs typeface="Segoe UI Semilight" panose="020B0402040204020203" pitchFamily="34" charset="0"/>
              </a:rPr>
              <a:t>Relasjoner</a:t>
            </a:r>
          </a:p>
        </p:txBody>
      </p:sp>
      <p:sp>
        <p:nvSpPr>
          <p:cNvPr id="24" name="Text Box 10">
            <a:extLst>
              <a:ext uri="{FF2B5EF4-FFF2-40B4-BE49-F238E27FC236}">
                <a16:creationId xmlns:a16="http://schemas.microsoft.com/office/drawing/2014/main" id="{1BD59F9E-0A4F-4829-9EFD-C9C0772EC54A}"/>
              </a:ext>
            </a:extLst>
          </p:cNvPr>
          <p:cNvSpPr txBox="1">
            <a:spLocks noChangeArrowheads="1"/>
          </p:cNvSpPr>
          <p:nvPr/>
        </p:nvSpPr>
        <p:spPr bwMode="auto">
          <a:xfrm>
            <a:off x="6794078" y="5154786"/>
            <a:ext cx="223330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0000"/>
                </a:solidFill>
                <a:latin typeface="Candara" panose="020E0502030303020204" pitchFamily="34" charset="0"/>
                <a:cs typeface="Segoe UI Semilight" panose="020B0402040204020203" pitchFamily="34" charset="0"/>
              </a:rPr>
              <a:t>Evangelisering</a:t>
            </a:r>
          </a:p>
        </p:txBody>
      </p:sp>
      <p:sp>
        <p:nvSpPr>
          <p:cNvPr id="25" name="Text Box 11">
            <a:extLst>
              <a:ext uri="{FF2B5EF4-FFF2-40B4-BE49-F238E27FC236}">
                <a16:creationId xmlns:a16="http://schemas.microsoft.com/office/drawing/2014/main" id="{1EF7E8A2-7685-421D-9421-69B5DC5F8822}"/>
              </a:ext>
            </a:extLst>
          </p:cNvPr>
          <p:cNvSpPr txBox="1">
            <a:spLocks noChangeArrowheads="1"/>
          </p:cNvSpPr>
          <p:nvPr/>
        </p:nvSpPr>
        <p:spPr bwMode="auto">
          <a:xfrm>
            <a:off x="6785545" y="2577555"/>
            <a:ext cx="133722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0000"/>
                </a:solidFill>
                <a:latin typeface="Candara" panose="020E0502030303020204" pitchFamily="34" charset="0"/>
                <a:cs typeface="Segoe UI Semilight" panose="020B0402040204020203" pitchFamily="34" charset="0"/>
              </a:rPr>
              <a:t>Tjeneste</a:t>
            </a:r>
          </a:p>
        </p:txBody>
      </p:sp>
      <p:sp>
        <p:nvSpPr>
          <p:cNvPr id="26" name="Text Box 12">
            <a:extLst>
              <a:ext uri="{FF2B5EF4-FFF2-40B4-BE49-F238E27FC236}">
                <a16:creationId xmlns:a16="http://schemas.microsoft.com/office/drawing/2014/main" id="{57F20A40-4102-4A14-8F24-9F4EE564E9A0}"/>
              </a:ext>
            </a:extLst>
          </p:cNvPr>
          <p:cNvSpPr txBox="1">
            <a:spLocks noChangeArrowheads="1"/>
          </p:cNvSpPr>
          <p:nvPr/>
        </p:nvSpPr>
        <p:spPr bwMode="auto">
          <a:xfrm>
            <a:off x="6794078" y="4117380"/>
            <a:ext cx="19704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0000"/>
                </a:solidFill>
                <a:latin typeface="Candara" panose="020E0502030303020204" pitchFamily="34" charset="0"/>
                <a:cs typeface="Segoe UI Semilight" panose="020B0402040204020203" pitchFamily="34" charset="0"/>
              </a:rPr>
              <a:t>Gudstjeneste</a:t>
            </a:r>
          </a:p>
        </p:txBody>
      </p:sp>
      <p:sp>
        <p:nvSpPr>
          <p:cNvPr id="27" name="Text Box 13">
            <a:extLst>
              <a:ext uri="{FF2B5EF4-FFF2-40B4-BE49-F238E27FC236}">
                <a16:creationId xmlns:a16="http://schemas.microsoft.com/office/drawing/2014/main" id="{F4948351-C8EA-48C5-A629-96141FA74300}"/>
              </a:ext>
            </a:extLst>
          </p:cNvPr>
          <p:cNvSpPr txBox="1">
            <a:spLocks noChangeArrowheads="1"/>
          </p:cNvSpPr>
          <p:nvPr/>
        </p:nvSpPr>
        <p:spPr bwMode="auto">
          <a:xfrm>
            <a:off x="6810945" y="3615780"/>
            <a:ext cx="158569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0000"/>
                </a:solidFill>
                <a:latin typeface="Candara" panose="020E0502030303020204" pitchFamily="34" charset="0"/>
                <a:cs typeface="Segoe UI Semilight" panose="020B0402040204020203" pitchFamily="34" charset="0"/>
              </a:rPr>
              <a:t>Strukturer</a:t>
            </a:r>
          </a:p>
        </p:txBody>
      </p:sp>
      <p:sp>
        <p:nvSpPr>
          <p:cNvPr id="28" name="Text Box 14">
            <a:extLst>
              <a:ext uri="{FF2B5EF4-FFF2-40B4-BE49-F238E27FC236}">
                <a16:creationId xmlns:a16="http://schemas.microsoft.com/office/drawing/2014/main" id="{16F7C2BC-0399-4D24-8EA6-AD714B1F8898}"/>
              </a:ext>
            </a:extLst>
          </p:cNvPr>
          <p:cNvSpPr txBox="1">
            <a:spLocks noChangeArrowheads="1"/>
          </p:cNvSpPr>
          <p:nvPr/>
        </p:nvSpPr>
        <p:spPr bwMode="auto">
          <a:xfrm>
            <a:off x="6810945" y="3096667"/>
            <a:ext cx="106182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0000"/>
                </a:solidFill>
                <a:latin typeface="Candara" panose="020E0502030303020204" pitchFamily="34" charset="0"/>
                <a:cs typeface="Segoe UI Semilight" panose="020B0402040204020203" pitchFamily="34" charset="0"/>
              </a:rPr>
              <a:t>Trosliv</a:t>
            </a:r>
          </a:p>
        </p:txBody>
      </p:sp>
      <p:sp>
        <p:nvSpPr>
          <p:cNvPr id="29" name="Text Box 15">
            <a:extLst>
              <a:ext uri="{FF2B5EF4-FFF2-40B4-BE49-F238E27FC236}">
                <a16:creationId xmlns:a16="http://schemas.microsoft.com/office/drawing/2014/main" id="{60267310-54D8-4848-8151-B3E2D5C540B8}"/>
              </a:ext>
            </a:extLst>
          </p:cNvPr>
          <p:cNvSpPr txBox="1">
            <a:spLocks noChangeArrowheads="1"/>
          </p:cNvSpPr>
          <p:nvPr/>
        </p:nvSpPr>
        <p:spPr bwMode="auto">
          <a:xfrm>
            <a:off x="4658295" y="2058442"/>
            <a:ext cx="177805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33CC"/>
                </a:solidFill>
                <a:latin typeface="Candara" panose="020E0502030303020204" pitchFamily="34" charset="0"/>
                <a:cs typeface="Segoe UI Semilight" panose="020B0402040204020203" pitchFamily="34" charset="0"/>
              </a:rPr>
              <a:t>Utrustende</a:t>
            </a:r>
          </a:p>
        </p:txBody>
      </p:sp>
      <p:sp>
        <p:nvSpPr>
          <p:cNvPr id="30" name="Text Box 16">
            <a:extLst>
              <a:ext uri="{FF2B5EF4-FFF2-40B4-BE49-F238E27FC236}">
                <a16:creationId xmlns:a16="http://schemas.microsoft.com/office/drawing/2014/main" id="{225B0A88-EA0D-4C32-B041-4D5E20E0BB2D}"/>
              </a:ext>
            </a:extLst>
          </p:cNvPr>
          <p:cNvSpPr txBox="1">
            <a:spLocks noChangeArrowheads="1"/>
          </p:cNvSpPr>
          <p:nvPr/>
        </p:nvSpPr>
        <p:spPr bwMode="auto">
          <a:xfrm>
            <a:off x="3913759" y="2577555"/>
            <a:ext cx="247375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Nådegavebasert</a:t>
            </a:r>
          </a:p>
        </p:txBody>
      </p:sp>
      <p:sp>
        <p:nvSpPr>
          <p:cNvPr id="31" name="Text Box 17">
            <a:extLst>
              <a:ext uri="{FF2B5EF4-FFF2-40B4-BE49-F238E27FC236}">
                <a16:creationId xmlns:a16="http://schemas.microsoft.com/office/drawing/2014/main" id="{E4FA81B4-3540-4119-AE04-D6F20A824AD2}"/>
              </a:ext>
            </a:extLst>
          </p:cNvPr>
          <p:cNvSpPr txBox="1">
            <a:spLocks noChangeArrowheads="1"/>
          </p:cNvSpPr>
          <p:nvPr/>
        </p:nvSpPr>
        <p:spPr bwMode="auto">
          <a:xfrm>
            <a:off x="4937695" y="3096667"/>
            <a:ext cx="145424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Engasjert</a:t>
            </a:r>
          </a:p>
        </p:txBody>
      </p:sp>
      <p:sp>
        <p:nvSpPr>
          <p:cNvPr id="32" name="Text Box 18">
            <a:extLst>
              <a:ext uri="{FF2B5EF4-FFF2-40B4-BE49-F238E27FC236}">
                <a16:creationId xmlns:a16="http://schemas.microsoft.com/office/drawing/2014/main" id="{0423E75A-27ED-4EFC-B4CF-5D34AB2A5CF6}"/>
              </a:ext>
            </a:extLst>
          </p:cNvPr>
          <p:cNvSpPr txBox="1">
            <a:spLocks noChangeArrowheads="1"/>
          </p:cNvSpPr>
          <p:nvPr/>
        </p:nvSpPr>
        <p:spPr bwMode="auto">
          <a:xfrm>
            <a:off x="3947096" y="3615780"/>
            <a:ext cx="251062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Hensiktsmessige</a:t>
            </a:r>
          </a:p>
        </p:txBody>
      </p:sp>
      <p:sp>
        <p:nvSpPr>
          <p:cNvPr id="33" name="Text Box 19">
            <a:extLst>
              <a:ext uri="{FF2B5EF4-FFF2-40B4-BE49-F238E27FC236}">
                <a16:creationId xmlns:a16="http://schemas.microsoft.com/office/drawing/2014/main" id="{03AC135C-4ED6-4F71-9C7B-77977BC4673B}"/>
              </a:ext>
            </a:extLst>
          </p:cNvPr>
          <p:cNvSpPr txBox="1">
            <a:spLocks noChangeArrowheads="1"/>
          </p:cNvSpPr>
          <p:nvPr/>
        </p:nvSpPr>
        <p:spPr bwMode="auto">
          <a:xfrm>
            <a:off x="4497958" y="4119017"/>
            <a:ext cx="197522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Inspirerende</a:t>
            </a:r>
          </a:p>
        </p:txBody>
      </p:sp>
      <p:sp>
        <p:nvSpPr>
          <p:cNvPr id="34" name="Text Box 20">
            <a:extLst>
              <a:ext uri="{FF2B5EF4-FFF2-40B4-BE49-F238E27FC236}">
                <a16:creationId xmlns:a16="http://schemas.microsoft.com/office/drawing/2014/main" id="{50D2BE7B-111E-44E0-ABC9-99E331EAE280}"/>
              </a:ext>
            </a:extLst>
          </p:cNvPr>
          <p:cNvSpPr txBox="1">
            <a:spLocks noChangeArrowheads="1"/>
          </p:cNvSpPr>
          <p:nvPr/>
        </p:nvSpPr>
        <p:spPr bwMode="auto">
          <a:xfrm>
            <a:off x="5082159" y="4638130"/>
            <a:ext cx="140455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Livsnære</a:t>
            </a:r>
          </a:p>
        </p:txBody>
      </p:sp>
      <p:sp>
        <p:nvSpPr>
          <p:cNvPr id="35" name="Text Box 21">
            <a:extLst>
              <a:ext uri="{FF2B5EF4-FFF2-40B4-BE49-F238E27FC236}">
                <a16:creationId xmlns:a16="http://schemas.microsoft.com/office/drawing/2014/main" id="{324B0A53-2F57-47B7-9022-7413A9C93F0D}"/>
              </a:ext>
            </a:extLst>
          </p:cNvPr>
          <p:cNvSpPr txBox="1">
            <a:spLocks noChangeArrowheads="1"/>
          </p:cNvSpPr>
          <p:nvPr/>
        </p:nvSpPr>
        <p:spPr bwMode="auto">
          <a:xfrm>
            <a:off x="3999484" y="5141367"/>
            <a:ext cx="246413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a:solidFill>
                  <a:srgbClr val="0033CC"/>
                </a:solidFill>
                <a:latin typeface="Candara" panose="020E0502030303020204" pitchFamily="34" charset="0"/>
                <a:cs typeface="Segoe UI Semilight" panose="020B0402040204020203" pitchFamily="34" charset="0"/>
              </a:rPr>
              <a:t>Behovsorientert</a:t>
            </a:r>
          </a:p>
        </p:txBody>
      </p:sp>
      <p:sp>
        <p:nvSpPr>
          <p:cNvPr id="36" name="Text Box 22">
            <a:extLst>
              <a:ext uri="{FF2B5EF4-FFF2-40B4-BE49-F238E27FC236}">
                <a16:creationId xmlns:a16="http://schemas.microsoft.com/office/drawing/2014/main" id="{13D7014F-508D-4B20-B79F-9F34F5510426}"/>
              </a:ext>
            </a:extLst>
          </p:cNvPr>
          <p:cNvSpPr txBox="1">
            <a:spLocks noChangeArrowheads="1"/>
          </p:cNvSpPr>
          <p:nvPr/>
        </p:nvSpPr>
        <p:spPr bwMode="auto">
          <a:xfrm>
            <a:off x="5382196" y="5646192"/>
            <a:ext cx="108119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tLang="nb-NO" sz="2500" dirty="0">
                <a:solidFill>
                  <a:srgbClr val="0033CC"/>
                </a:solidFill>
                <a:latin typeface="Candara" panose="020E0502030303020204" pitchFamily="34" charset="0"/>
                <a:cs typeface="Segoe UI Semilight" panose="020B0402040204020203" pitchFamily="34" charset="0"/>
              </a:rPr>
              <a:t>Varme</a:t>
            </a:r>
          </a:p>
        </p:txBody>
      </p:sp>
      <p:sp>
        <p:nvSpPr>
          <p:cNvPr id="38" name="Rectangle 17">
            <a:extLst>
              <a:ext uri="{FF2B5EF4-FFF2-40B4-BE49-F238E27FC236}">
                <a16:creationId xmlns:a16="http://schemas.microsoft.com/office/drawing/2014/main" id="{37C24588-2C0F-43D9-9FCB-B5DFAED646BB}"/>
              </a:ext>
            </a:extLst>
          </p:cNvPr>
          <p:cNvSpPr txBox="1">
            <a:spLocks noChangeArrowheads="1"/>
          </p:cNvSpPr>
          <p:nvPr/>
        </p:nvSpPr>
        <p:spPr bwMode="auto">
          <a:xfrm>
            <a:off x="2495600" y="44623"/>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spcBef>
                <a:spcPts val="0"/>
              </a:spcBef>
            </a:pPr>
            <a:r>
              <a:rPr lang="nb-NO" sz="3400" kern="0" dirty="0">
                <a:latin typeface="Georgia" charset="0"/>
                <a:ea typeface="ＭＳ Ｐゴシック" charset="0"/>
                <a:cs typeface="ＭＳ Ｐゴシック" charset="0"/>
              </a:rPr>
              <a:t>Hvordan måler vi sunnhet?</a:t>
            </a:r>
          </a:p>
          <a:p>
            <a:pPr eaLnBrk="1" hangingPunct="1">
              <a:lnSpc>
                <a:spcPct val="110000"/>
              </a:lnSpc>
              <a:spcBef>
                <a:spcPts val="0"/>
              </a:spcBef>
            </a:pPr>
            <a:r>
              <a:rPr lang="nb-NO" sz="2800" kern="0" dirty="0">
                <a:solidFill>
                  <a:srgbClr val="246E24"/>
                </a:solidFill>
                <a:latin typeface="Georgia" charset="0"/>
                <a:ea typeface="ＭＳ Ｐゴシック" charset="0"/>
                <a:cs typeface="ＭＳ Ｐゴシック" charset="0"/>
              </a:rPr>
              <a:t>- 8 kjennetegn på sunnhet</a:t>
            </a:r>
          </a:p>
        </p:txBody>
      </p:sp>
    </p:spTree>
    <p:extLst>
      <p:ext uri="{BB962C8B-B14F-4D97-AF65-F5344CB8AC3E}">
        <p14:creationId xmlns:p14="http://schemas.microsoft.com/office/powerpoint/2010/main" val="2356576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3"/>
          <p:cNvSpPr>
            <a:spLocks noChangeArrowheads="1"/>
          </p:cNvSpPr>
          <p:nvPr/>
        </p:nvSpPr>
        <p:spPr bwMode="auto">
          <a:xfrm>
            <a:off x="3477742" y="1894884"/>
            <a:ext cx="6207968" cy="4086568"/>
          </a:xfrm>
          <a:prstGeom prst="roundRect">
            <a:avLst>
              <a:gd name="adj" fmla="val 6111"/>
            </a:avLst>
          </a:prstGeom>
          <a:solidFill>
            <a:srgbClr val="008E40">
              <a:alpha val="60000"/>
            </a:srgbClr>
          </a:solidFill>
          <a:ln>
            <a:noFill/>
          </a:ln>
        </p:spPr>
        <p:txBody>
          <a:bodyPr wrap="none" anchor="ctr"/>
          <a:lstStyle/>
          <a:p>
            <a:pPr eaLnBrk="0" fontAlgn="base" hangingPunct="0">
              <a:spcBef>
                <a:spcPct val="0"/>
              </a:spcBef>
              <a:spcAft>
                <a:spcPct val="0"/>
              </a:spcAft>
            </a:pPr>
            <a:endParaRPr lang="en-US" sz="2400">
              <a:solidFill>
                <a:srgbClr val="000000"/>
              </a:solidFill>
            </a:endParaRPr>
          </a:p>
        </p:txBody>
      </p:sp>
      <p:pic>
        <p:nvPicPr>
          <p:cNvPr id="6" name="Picture 5" descr="traditional approac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5359" y="2708920"/>
            <a:ext cx="1824706" cy="1800000"/>
          </a:xfrm>
          <a:prstGeom prst="rect">
            <a:avLst/>
          </a:prstGeom>
        </p:spPr>
      </p:pic>
      <p:pic>
        <p:nvPicPr>
          <p:cNvPr id="10" name="Picture 9" descr="ncd approach.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1033" y="1934936"/>
            <a:ext cx="3557217" cy="3348000"/>
          </a:xfrm>
          <a:prstGeom prst="rect">
            <a:avLst/>
          </a:prstGeom>
        </p:spPr>
      </p:pic>
      <p:sp>
        <p:nvSpPr>
          <p:cNvPr id="22" name="TextBox 21"/>
          <p:cNvSpPr txBox="1"/>
          <p:nvPr/>
        </p:nvSpPr>
        <p:spPr>
          <a:xfrm>
            <a:off x="3560440" y="4707257"/>
            <a:ext cx="2751584" cy="978729"/>
          </a:xfrm>
          <a:prstGeom prst="rect">
            <a:avLst/>
          </a:prstGeom>
          <a:noFill/>
        </p:spPr>
        <p:txBody>
          <a:bodyPr wrap="square" rtlCol="0">
            <a:spAutoFit/>
          </a:bodyPr>
          <a:lstStyle/>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“tradisjonell tilnærming”</a:t>
            </a:r>
          </a:p>
          <a:p>
            <a:pPr algn="ctr" eaLnBrk="0" fontAlgn="base" hangingPunct="0">
              <a:lnSpc>
                <a:spcPct val="120000"/>
              </a:lnSpc>
              <a:spcBef>
                <a:spcPct val="0"/>
              </a:spcBef>
              <a:spcAft>
                <a:spcPct val="0"/>
              </a:spcAft>
            </a:pPr>
            <a:r>
              <a:rPr lang="nb-NO" sz="1600" dirty="0">
                <a:solidFill>
                  <a:srgbClr val="000000"/>
                </a:solidFill>
                <a:latin typeface="Tahoma"/>
                <a:cs typeface="Tahoma"/>
                <a:sym typeface="B 2Stone Sans Bold" charset="0"/>
              </a:rPr>
              <a:t>Etterfølgere som hjelpere  av lederen.</a:t>
            </a:r>
          </a:p>
        </p:txBody>
      </p:sp>
      <p:sp>
        <p:nvSpPr>
          <p:cNvPr id="23" name="TextBox 22"/>
          <p:cNvSpPr txBox="1"/>
          <p:nvPr/>
        </p:nvSpPr>
        <p:spPr>
          <a:xfrm>
            <a:off x="6512768" y="4707257"/>
            <a:ext cx="3096344" cy="1274195"/>
          </a:xfrm>
          <a:prstGeom prst="rect">
            <a:avLst/>
          </a:prstGeom>
          <a:noFill/>
        </p:spPr>
        <p:txBody>
          <a:bodyPr wrap="square" rtlCol="0">
            <a:spAutoFit/>
          </a:bodyPr>
          <a:lstStyle/>
          <a:p>
            <a:pPr algn="ctr" eaLnBrk="0" fontAlgn="base" hangingPunct="0">
              <a:lnSpc>
                <a:spcPct val="120000"/>
              </a:lnSpc>
              <a:spcBef>
                <a:spcPct val="0"/>
              </a:spcBef>
              <a:spcAft>
                <a:spcPct val="0"/>
              </a:spcAft>
            </a:pPr>
            <a:r>
              <a:rPr lang="nb-NO" sz="1600" b="1" dirty="0">
                <a:solidFill>
                  <a:srgbClr val="000000"/>
                </a:solidFill>
                <a:latin typeface="Tahoma"/>
                <a:cs typeface="Tahoma"/>
                <a:sym typeface="B 2Stone Sans Bold" charset="0"/>
              </a:rPr>
              <a:t>Moderne tilnærming</a:t>
            </a:r>
          </a:p>
          <a:p>
            <a:pPr algn="ctr" eaLnBrk="0" fontAlgn="base" hangingPunct="0">
              <a:lnSpc>
                <a:spcPct val="120000"/>
              </a:lnSpc>
              <a:spcBef>
                <a:spcPct val="0"/>
              </a:spcBef>
              <a:spcAft>
                <a:spcPct val="0"/>
              </a:spcAft>
            </a:pPr>
            <a:r>
              <a:rPr lang="nb-NO" sz="1600" dirty="0">
                <a:solidFill>
                  <a:srgbClr val="000000"/>
                </a:solidFill>
                <a:latin typeface="Tahoma"/>
                <a:cs typeface="Tahoma"/>
                <a:sym typeface="B 2Stone Sans Bold" charset="0"/>
              </a:rPr>
              <a:t>Utrustende lederskap som bidrar til stadig multiplikasjon av lederskap.</a:t>
            </a:r>
            <a:r>
              <a:rPr lang="nb-NO" sz="1600" b="1" dirty="0">
                <a:solidFill>
                  <a:srgbClr val="000000"/>
                </a:solidFill>
                <a:latin typeface="Tahoma"/>
                <a:cs typeface="Tahoma"/>
                <a:sym typeface="B 2Stone Sans Bold" charset="0"/>
              </a:rPr>
              <a:t> </a:t>
            </a:r>
          </a:p>
        </p:txBody>
      </p:sp>
      <p:sp>
        <p:nvSpPr>
          <p:cNvPr id="9" name="Title 2">
            <a:extLst>
              <a:ext uri="{FF2B5EF4-FFF2-40B4-BE49-F238E27FC236}">
                <a16:creationId xmlns:a16="http://schemas.microsoft.com/office/drawing/2014/main" id="{136D007F-196F-499D-BD38-78C622723ADC}"/>
              </a:ext>
            </a:extLst>
          </p:cNvPr>
          <p:cNvSpPr txBox="1">
            <a:spLocks/>
          </p:cNvSpPr>
          <p:nvPr/>
        </p:nvSpPr>
        <p:spPr bwMode="auto">
          <a:xfrm>
            <a:off x="2423593" y="44624"/>
            <a:ext cx="8244259" cy="1872208"/>
          </a:xfrm>
          <a:prstGeom prst="rect">
            <a:avLst/>
          </a:prstGeom>
          <a:noFill/>
          <a:ln>
            <a:noFill/>
          </a:ln>
          <a:effectLst>
            <a:outerShdw blurRad="38100" dist="254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a:lnSpc>
                <a:spcPct val="110000"/>
              </a:lnSpc>
            </a:pPr>
            <a:r>
              <a:rPr lang="nb-NO" sz="3400" kern="0" dirty="0">
                <a:solidFill>
                  <a:srgbClr val="000000"/>
                </a:solidFill>
                <a:latin typeface="Georgia" charset="0"/>
              </a:rPr>
              <a:t>Hvordan ser vi på lederskapet?</a:t>
            </a:r>
          </a:p>
          <a:p>
            <a:pPr>
              <a:lnSpc>
                <a:spcPct val="110000"/>
              </a:lnSpc>
            </a:pPr>
            <a:r>
              <a:rPr lang="nb-NO" sz="2800" kern="0" dirty="0">
                <a:solidFill>
                  <a:srgbClr val="246E24"/>
                </a:solidFill>
                <a:latin typeface="Georgia" charset="0"/>
                <a:ea typeface="ＭＳ Ｐゴシック" charset="0"/>
                <a:cs typeface="ＭＳ Ｐゴシック" charset="0"/>
              </a:rPr>
              <a:t>- Ulike kulturelle tilnærminger til lederskap</a:t>
            </a:r>
          </a:p>
        </p:txBody>
      </p:sp>
    </p:spTree>
    <p:extLst>
      <p:ext uri="{BB962C8B-B14F-4D97-AF65-F5344CB8AC3E}">
        <p14:creationId xmlns:p14="http://schemas.microsoft.com/office/powerpoint/2010/main" val="4208756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3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5000"/>
                                        <p:tgtEl>
                                          <p:spTgt spid="10"/>
                                        </p:tgtEl>
                                      </p:cBhvr>
                                    </p:animEffect>
                                  </p:childTnLst>
                                </p:cTn>
                              </p:par>
                            </p:childTnLst>
                          </p:cTn>
                        </p:par>
                        <p:par>
                          <p:cTn id="17" fill="hold">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DA918EDF-3DE3-40A6-B00F-06EBD43608CF}"/>
              </a:ext>
            </a:extLst>
          </p:cNvPr>
          <p:cNvSpPr/>
          <p:nvPr/>
        </p:nvSpPr>
        <p:spPr>
          <a:xfrm>
            <a:off x="1163626" y="2681044"/>
            <a:ext cx="5400600" cy="1107996"/>
          </a:xfrm>
          <a:prstGeom prst="rect">
            <a:avLst/>
          </a:prstGeom>
          <a:solidFill>
            <a:schemeClr val="bg1"/>
          </a:solid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b-NO" sz="6600" dirty="0">
                <a:ln w="18415" cmpd="sng">
                  <a:noFill/>
                  <a:prstDash val="solid"/>
                </a:ln>
                <a:solidFill>
                  <a:srgbClr val="006C31">
                    <a:alpha val="65000"/>
                  </a:srgbClr>
                </a:solidFill>
                <a:effectLst>
                  <a:outerShdw blurRad="25400" dir="3600000" algn="tl" rotWithShape="0">
                    <a:srgbClr val="000000">
                      <a:alpha val="50000"/>
                    </a:srgbClr>
                  </a:outerShdw>
                </a:effectLst>
                <a:latin typeface="Candara" panose="020E0502030303020204" pitchFamily="34" charset="0"/>
                <a:ea typeface="ＭＳ Ｐゴシック"/>
              </a:rPr>
              <a:t>- u</a:t>
            </a:r>
            <a:r>
              <a:rPr kumimoji="0" lang="nb-NO" sz="6600" b="0" i="0" u="none" strike="noStrike" kern="1200" cap="none" spc="0" normalizeH="0" baseline="0" noProof="0" dirty="0" err="1">
                <a:ln w="18415" cmpd="sng">
                  <a:noFill/>
                  <a:prstDash val="solid"/>
                </a:ln>
                <a:solidFill>
                  <a:srgbClr val="006C31">
                    <a:alpha val="65000"/>
                  </a:srgbClr>
                </a:solidFill>
                <a:effectLst>
                  <a:outerShdw blurRad="25400" dir="3600000" algn="tl" rotWithShape="0">
                    <a:srgbClr val="000000">
                      <a:alpha val="50000"/>
                    </a:srgbClr>
                  </a:outerShdw>
                </a:effectLst>
                <a:uLnTx/>
                <a:uFillTx/>
                <a:latin typeface="Candara" panose="020E0502030303020204" pitchFamily="34" charset="0"/>
                <a:ea typeface="ＭＳ Ｐゴシック"/>
              </a:rPr>
              <a:t>trustende</a:t>
            </a:r>
            <a:endParaRPr kumimoji="0" lang="nb-NO" sz="6600" b="0" i="0" u="none" strike="noStrike" kern="1200" cap="none" spc="0" normalizeH="0" baseline="0" noProof="0" dirty="0">
              <a:ln w="18415" cmpd="sng">
                <a:noFill/>
                <a:prstDash val="solid"/>
              </a:ln>
              <a:solidFill>
                <a:srgbClr val="006C31">
                  <a:alpha val="65000"/>
                </a:srgbClr>
              </a:solidFill>
              <a:effectLst>
                <a:outerShdw blurRad="25400" dir="3600000" algn="tl" rotWithShape="0">
                  <a:srgbClr val="000000">
                    <a:alpha val="50000"/>
                  </a:srgbClr>
                </a:outerShdw>
              </a:effectLst>
              <a:uLnTx/>
              <a:uFillTx/>
              <a:latin typeface="Candara" panose="020E0502030303020204" pitchFamily="34" charset="0"/>
              <a:ea typeface="ＭＳ Ｐゴシック"/>
            </a:endParaRPr>
          </a:p>
        </p:txBody>
      </p:sp>
      <p:pic>
        <p:nvPicPr>
          <p:cNvPr id="40" name="Bilde 39" descr="Et bilde som inneholder person, utendørs, tre, gutt&#10;&#10;Automatisk generert beskrivelse">
            <a:extLst>
              <a:ext uri="{FF2B5EF4-FFF2-40B4-BE49-F238E27FC236}">
                <a16:creationId xmlns:a16="http://schemas.microsoft.com/office/drawing/2014/main" id="{359689DF-AAD2-42E4-9B88-47B43D116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080" y="3511159"/>
            <a:ext cx="5071444" cy="3148052"/>
          </a:xfrm>
          <a:prstGeom prst="ellipse">
            <a:avLst/>
          </a:prstGeom>
          <a:ln w="63500" cap="rnd">
            <a:noFill/>
          </a:ln>
          <a:effectLst>
            <a:outerShdw blurRad="228600" algn="t" rotWithShape="0">
              <a:prstClr val="black">
                <a:alpha val="70000"/>
              </a:prstClr>
            </a:outerShdw>
          </a:effectLst>
          <a:scene3d>
            <a:camera prst="orthographicFront"/>
            <a:lightRig rig="contrasting" dir="t">
              <a:rot lat="0" lon="0" rev="3000000"/>
            </a:lightRig>
          </a:scene3d>
          <a:sp3d contourW="7620">
            <a:bevelT w="95250" h="31750"/>
            <a:contourClr>
              <a:srgbClr val="333333"/>
            </a:contourClr>
          </a:sp3d>
        </p:spPr>
      </p:pic>
      <p:sp>
        <p:nvSpPr>
          <p:cNvPr id="41" name="Rectangle 17">
            <a:extLst>
              <a:ext uri="{FF2B5EF4-FFF2-40B4-BE49-F238E27FC236}">
                <a16:creationId xmlns:a16="http://schemas.microsoft.com/office/drawing/2014/main" id="{22DBC5E4-F870-4488-AC30-A88DC294B29A}"/>
              </a:ext>
            </a:extLst>
          </p:cNvPr>
          <p:cNvSpPr txBox="1">
            <a:spLocks noChangeArrowheads="1"/>
          </p:cNvSpPr>
          <p:nvPr/>
        </p:nvSpPr>
        <p:spPr bwMode="auto">
          <a:xfrm>
            <a:off x="2495600" y="44623"/>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spcBef>
                <a:spcPts val="0"/>
              </a:spcBef>
            </a:pPr>
            <a:r>
              <a:rPr lang="nb-NO" sz="3400" kern="0" dirty="0">
                <a:latin typeface="Georgia" charset="0"/>
                <a:ea typeface="ＭＳ Ｐゴシック" charset="0"/>
                <a:cs typeface="ＭＳ Ｐゴシック" charset="0"/>
              </a:rPr>
              <a:t>Hva definerer sunt lederskap?</a:t>
            </a:r>
          </a:p>
          <a:p>
            <a:pPr eaLnBrk="1" hangingPunct="1">
              <a:lnSpc>
                <a:spcPct val="110000"/>
              </a:lnSpc>
              <a:spcBef>
                <a:spcPts val="0"/>
              </a:spcBef>
            </a:pPr>
            <a:r>
              <a:rPr lang="nb-NO" sz="2800" kern="0" dirty="0">
                <a:solidFill>
                  <a:srgbClr val="246E24"/>
                </a:solidFill>
                <a:latin typeface="Georgia" charset="0"/>
                <a:ea typeface="ＭＳ Ｐゴシック" charset="0"/>
                <a:cs typeface="ＭＳ Ｐゴシック" charset="0"/>
              </a:rPr>
              <a:t>- Kvalitativ tilnærming</a:t>
            </a:r>
          </a:p>
        </p:txBody>
      </p:sp>
    </p:spTree>
    <p:extLst>
      <p:ext uri="{BB962C8B-B14F-4D97-AF65-F5344CB8AC3E}">
        <p14:creationId xmlns:p14="http://schemas.microsoft.com/office/powerpoint/2010/main" val="370125484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6">
            <a:extLst>
              <a:ext uri="{FF2B5EF4-FFF2-40B4-BE49-F238E27FC236}">
                <a16:creationId xmlns:a16="http://schemas.microsoft.com/office/drawing/2014/main" id="{06224C31-CFED-4B12-90FA-AB228F9D0635}"/>
              </a:ext>
            </a:extLst>
          </p:cNvPr>
          <p:cNvSpPr>
            <a:spLocks/>
          </p:cNvSpPr>
          <p:nvPr/>
        </p:nvSpPr>
        <p:spPr bwMode="auto">
          <a:xfrm>
            <a:off x="911425" y="2852936"/>
            <a:ext cx="5616624"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eaLnBrk="0" fontAlgn="base" hangingPunct="0">
              <a:spcBef>
                <a:spcPct val="0"/>
              </a:spcBef>
              <a:spcAft>
                <a:spcPts val="1200"/>
              </a:spcAft>
            </a:pPr>
            <a:r>
              <a:rPr lang="nb-NO" sz="2800" dirty="0">
                <a:solidFill>
                  <a:srgbClr val="000000"/>
                </a:solidFill>
                <a:latin typeface="Candara" panose="020E0502030303020204" pitchFamily="34" charset="0"/>
                <a:cs typeface="Trebuchet MS"/>
                <a:sym typeface="B 2Stone Sans Bold" charset="0"/>
              </a:rPr>
              <a:t>I hvor stor grad bidrar lederskapet til:</a:t>
            </a:r>
          </a:p>
          <a:p>
            <a:pPr marL="342900" indent="-342900" eaLnBrk="0" fontAlgn="base" hangingPunct="0">
              <a:spcBef>
                <a:spcPct val="0"/>
              </a:spcBef>
              <a:spcAft>
                <a:spcPts val="1200"/>
              </a:spcAft>
              <a:buFontTx/>
              <a:buChar char="-"/>
            </a:pPr>
            <a:r>
              <a:rPr lang="nb-NO" sz="2400" dirty="0">
                <a:solidFill>
                  <a:srgbClr val="000000"/>
                </a:solidFill>
                <a:latin typeface="Candara" panose="020E0502030303020204" pitchFamily="34" charset="0"/>
                <a:cs typeface="Trebuchet MS"/>
                <a:sym typeface="B 2Stone Sans Bold" charset="0"/>
              </a:rPr>
              <a:t>å utruste nye ledere på alle nivå?</a:t>
            </a:r>
          </a:p>
          <a:p>
            <a:pPr marL="342900" indent="-342900" eaLnBrk="0" fontAlgn="base" hangingPunct="0">
              <a:spcBef>
                <a:spcPct val="0"/>
              </a:spcBef>
              <a:spcAft>
                <a:spcPts val="1200"/>
              </a:spcAft>
              <a:buFontTx/>
              <a:buChar char="-"/>
            </a:pPr>
            <a:r>
              <a:rPr lang="nb-NO" sz="2400" dirty="0">
                <a:solidFill>
                  <a:srgbClr val="000000"/>
                </a:solidFill>
                <a:latin typeface="Candara" panose="020E0502030303020204" pitchFamily="34" charset="0"/>
                <a:cs typeface="Trebuchet MS"/>
                <a:sym typeface="B 2Stone Sans Bold" charset="0"/>
              </a:rPr>
              <a:t>å styrke menneskers frihet, modenhet og ansvarsfølelse?</a:t>
            </a:r>
          </a:p>
          <a:p>
            <a:pPr marL="342900" indent="-342900" eaLnBrk="0" fontAlgn="base" hangingPunct="0">
              <a:spcBef>
                <a:spcPct val="0"/>
              </a:spcBef>
              <a:spcAft>
                <a:spcPts val="1200"/>
              </a:spcAft>
              <a:buFontTx/>
              <a:buChar char="-"/>
            </a:pPr>
            <a:r>
              <a:rPr lang="nb-NO" sz="2400" dirty="0">
                <a:solidFill>
                  <a:srgbClr val="000000"/>
                </a:solidFill>
                <a:latin typeface="Candara" panose="020E0502030303020204" pitchFamily="34" charset="0"/>
                <a:cs typeface="Trebuchet MS"/>
                <a:sym typeface="B 2Stone Sans Bold" charset="0"/>
              </a:rPr>
              <a:t>å forløse de visjoner og gaver som Gud har gitt den enkelte og menigheten?</a:t>
            </a:r>
          </a:p>
        </p:txBody>
      </p:sp>
      <p:pic>
        <p:nvPicPr>
          <p:cNvPr id="6" name="Bilde 5" descr="Et bilde som inneholder person, utendørs, tre, gutt&#10;&#10;Automatisk generert beskrivelse">
            <a:extLst>
              <a:ext uri="{FF2B5EF4-FFF2-40B4-BE49-F238E27FC236}">
                <a16:creationId xmlns:a16="http://schemas.microsoft.com/office/drawing/2014/main" id="{981EBA75-F375-43B1-89C3-5039DEDEA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080" y="3511159"/>
            <a:ext cx="5071444" cy="3148052"/>
          </a:xfrm>
          <a:prstGeom prst="ellipse">
            <a:avLst/>
          </a:prstGeom>
          <a:ln w="63500" cap="rnd">
            <a:noFill/>
          </a:ln>
          <a:effectLst>
            <a:outerShdw blurRad="228600" algn="t" rotWithShape="0">
              <a:prstClr val="black">
                <a:alpha val="70000"/>
              </a:prstClr>
            </a:outerShdw>
          </a:effectLst>
          <a:scene3d>
            <a:camera prst="orthographicFront"/>
            <a:lightRig rig="contrasting" dir="t">
              <a:rot lat="0" lon="0" rev="3000000"/>
            </a:lightRig>
          </a:scene3d>
          <a:sp3d contourW="7620">
            <a:bevelT w="95250" h="31750"/>
            <a:contourClr>
              <a:srgbClr val="333333"/>
            </a:contourClr>
          </a:sp3d>
        </p:spPr>
      </p:pic>
      <p:sp>
        <p:nvSpPr>
          <p:cNvPr id="7" name="Rectangle 17">
            <a:extLst>
              <a:ext uri="{FF2B5EF4-FFF2-40B4-BE49-F238E27FC236}">
                <a16:creationId xmlns:a16="http://schemas.microsoft.com/office/drawing/2014/main" id="{421EB0A9-8D57-4D25-A438-63A6F7CFF52E}"/>
              </a:ext>
            </a:extLst>
          </p:cNvPr>
          <p:cNvSpPr txBox="1">
            <a:spLocks noChangeArrowheads="1"/>
          </p:cNvSpPr>
          <p:nvPr/>
        </p:nvSpPr>
        <p:spPr bwMode="auto">
          <a:xfrm>
            <a:off x="2495600" y="44623"/>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spcBef>
                <a:spcPts val="0"/>
              </a:spcBef>
            </a:pPr>
            <a:r>
              <a:rPr lang="nb-NO" sz="3400" kern="0" dirty="0">
                <a:latin typeface="Georgia" charset="0"/>
                <a:ea typeface="ＭＳ Ｐゴシック" charset="0"/>
                <a:cs typeface="ＭＳ Ｐゴシック" charset="0"/>
              </a:rPr>
              <a:t>Hva definerer sunt lederskap?</a:t>
            </a:r>
          </a:p>
          <a:p>
            <a:pPr eaLnBrk="1" hangingPunct="1">
              <a:lnSpc>
                <a:spcPct val="110000"/>
              </a:lnSpc>
              <a:spcBef>
                <a:spcPts val="0"/>
              </a:spcBef>
            </a:pPr>
            <a:r>
              <a:rPr lang="nb-NO" sz="2800" kern="0" dirty="0">
                <a:solidFill>
                  <a:srgbClr val="246E24"/>
                </a:solidFill>
                <a:latin typeface="Georgia" charset="0"/>
                <a:ea typeface="ＭＳ Ｐゴシック" charset="0"/>
                <a:cs typeface="ＭＳ Ｐゴシック" charset="0"/>
              </a:rPr>
              <a:t>- Kvalitativ tilnærming</a:t>
            </a:r>
          </a:p>
        </p:txBody>
      </p:sp>
    </p:spTree>
    <p:extLst>
      <p:ext uri="{BB962C8B-B14F-4D97-AF65-F5344CB8AC3E}">
        <p14:creationId xmlns:p14="http://schemas.microsoft.com/office/powerpoint/2010/main" val="3520075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597D850B-E545-417B-86C0-8F83761A2CD6}"/>
              </a:ext>
            </a:extLst>
          </p:cNvPr>
          <p:cNvSpPr txBox="1">
            <a:spLocks noChangeArrowheads="1"/>
          </p:cNvSpPr>
          <p:nvPr/>
        </p:nvSpPr>
        <p:spPr bwMode="auto">
          <a:xfrm>
            <a:off x="2495600" y="44623"/>
            <a:ext cx="8172400" cy="1872209"/>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eaLnBrk="1" hangingPunct="1">
              <a:lnSpc>
                <a:spcPct val="110000"/>
              </a:lnSpc>
              <a:spcBef>
                <a:spcPts val="0"/>
              </a:spcBef>
            </a:pPr>
            <a:r>
              <a:rPr lang="nb-NO" sz="3400" kern="0" dirty="0">
                <a:latin typeface="Georgia" charset="0"/>
                <a:ea typeface="ＭＳ Ｐゴシック" charset="0"/>
                <a:cs typeface="ＭＳ Ｐゴシック" charset="0"/>
              </a:rPr>
              <a:t>Med Gud og Jesus som forbilder</a:t>
            </a:r>
          </a:p>
          <a:p>
            <a:pPr eaLnBrk="1" hangingPunct="1">
              <a:lnSpc>
                <a:spcPct val="110000"/>
              </a:lnSpc>
              <a:spcBef>
                <a:spcPts val="0"/>
              </a:spcBef>
            </a:pPr>
            <a:r>
              <a:rPr lang="nb-NO" sz="2800" kern="0" dirty="0">
                <a:solidFill>
                  <a:srgbClr val="246E24"/>
                </a:solidFill>
                <a:latin typeface="Georgia" charset="0"/>
                <a:ea typeface="ＭＳ Ｐゴシック" charset="0"/>
                <a:cs typeface="ＭＳ Ｐゴシック" charset="0"/>
              </a:rPr>
              <a:t>- teologisk forankret lederskap</a:t>
            </a:r>
          </a:p>
        </p:txBody>
      </p:sp>
      <p:sp>
        <p:nvSpPr>
          <p:cNvPr id="2" name="Rektangel 1">
            <a:extLst>
              <a:ext uri="{FF2B5EF4-FFF2-40B4-BE49-F238E27FC236}">
                <a16:creationId xmlns:a16="http://schemas.microsoft.com/office/drawing/2014/main" id="{DC6664EB-A30A-4252-8882-C571BB975A8A}"/>
              </a:ext>
            </a:extLst>
          </p:cNvPr>
          <p:cNvSpPr/>
          <p:nvPr/>
        </p:nvSpPr>
        <p:spPr>
          <a:xfrm>
            <a:off x="6510152" y="2677330"/>
            <a:ext cx="4554760" cy="1471750"/>
          </a:xfrm>
          <a:prstGeom prst="rect">
            <a:avLst/>
          </a:prstGeom>
        </p:spPr>
        <p:txBody>
          <a:bodyPr wrap="square">
            <a:spAutoFit/>
          </a:bodyPr>
          <a:lstStyle/>
          <a:p>
            <a:pPr algn="ctr">
              <a:lnSpc>
                <a:spcPct val="107000"/>
              </a:lnSpc>
              <a:buSzPct val="75000"/>
            </a:pPr>
            <a:r>
              <a:rPr lang="nb-NO" sz="2800" dirty="0">
                <a:latin typeface="Candara" panose="020E0502030303020204" pitchFamily="34" charset="0"/>
                <a:cs typeface="Calibri" panose="020F0502020204030204" pitchFamily="34" charset="0"/>
              </a:rPr>
              <a:t>Gud har all makt</a:t>
            </a:r>
            <a:endParaRPr lang="nb-NO" sz="2800" dirty="0">
              <a:latin typeface="Candara" panose="020E0502030303020204" pitchFamily="34" charset="0"/>
              <a:ea typeface="Calibri" panose="020F0502020204030204" pitchFamily="34" charset="0"/>
              <a:cs typeface="Times New Roman" panose="02020603050405020304" pitchFamily="18" charset="0"/>
            </a:endParaRPr>
          </a:p>
          <a:p>
            <a:pPr marL="0" lvl="1" algn="ctr">
              <a:lnSpc>
                <a:spcPct val="107000"/>
              </a:lnSpc>
              <a:spcAft>
                <a:spcPts val="1200"/>
              </a:spcAft>
            </a:pPr>
            <a:r>
              <a:rPr lang="nb-NO" sz="2400" dirty="0">
                <a:solidFill>
                  <a:srgbClr val="246E24"/>
                </a:solidFill>
                <a:latin typeface="Candara" panose="020E0502030303020204" pitchFamily="34" charset="0"/>
                <a:cs typeface="Calibri" panose="020F0502020204030204" pitchFamily="34" charset="0"/>
              </a:rPr>
              <a:t>er ultimat utrustet </a:t>
            </a:r>
            <a:endParaRPr lang="nb-NO" sz="2400" dirty="0">
              <a:solidFill>
                <a:srgbClr val="246E24"/>
              </a:solidFill>
              <a:latin typeface="Candara" panose="020E0502030303020204" pitchFamily="34" charset="0"/>
              <a:ea typeface="Calibri" panose="020F0502020204030204" pitchFamily="34" charset="0"/>
              <a:cs typeface="Times New Roman" panose="02020603050405020304" pitchFamily="18" charset="0"/>
            </a:endParaRPr>
          </a:p>
          <a:p>
            <a:pPr algn="ctr"/>
            <a:endParaRPr lang="nb-NO" sz="2400" dirty="0">
              <a:latin typeface="Candara" panose="020E0502030303020204" pitchFamily="34" charset="0"/>
              <a:cs typeface="Calibri" panose="020F0502020204030204" pitchFamily="34" charset="0"/>
            </a:endParaRPr>
          </a:p>
        </p:txBody>
      </p:sp>
      <p:sp>
        <p:nvSpPr>
          <p:cNvPr id="4" name="Rectangle 24">
            <a:extLst>
              <a:ext uri="{FF2B5EF4-FFF2-40B4-BE49-F238E27FC236}">
                <a16:creationId xmlns:a16="http://schemas.microsoft.com/office/drawing/2014/main" id="{9ADB3DDD-0011-4EF1-B526-44CC52D1CFE7}"/>
              </a:ext>
            </a:extLst>
          </p:cNvPr>
          <p:cNvSpPr/>
          <p:nvPr/>
        </p:nvSpPr>
        <p:spPr bwMode="auto">
          <a:xfrm>
            <a:off x="2063552" y="2173274"/>
            <a:ext cx="4554760" cy="360040"/>
          </a:xfrm>
          <a:prstGeom prst="rect">
            <a:avLst/>
          </a:prstGeom>
          <a:solidFill>
            <a:srgbClr val="118DE4"/>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dirty="0">
              <a:solidFill>
                <a:srgbClr val="000000"/>
              </a:solidFill>
            </a:endParaRPr>
          </a:p>
        </p:txBody>
      </p:sp>
      <p:sp>
        <p:nvSpPr>
          <p:cNvPr id="5" name="Rectangle 25">
            <a:extLst>
              <a:ext uri="{FF2B5EF4-FFF2-40B4-BE49-F238E27FC236}">
                <a16:creationId xmlns:a16="http://schemas.microsoft.com/office/drawing/2014/main" id="{75CBCE51-B36A-49C4-9417-BAD1ADA66C56}"/>
              </a:ext>
            </a:extLst>
          </p:cNvPr>
          <p:cNvSpPr/>
          <p:nvPr/>
        </p:nvSpPr>
        <p:spPr bwMode="auto">
          <a:xfrm>
            <a:off x="6600056" y="2173274"/>
            <a:ext cx="4464856" cy="360040"/>
          </a:xfrm>
          <a:prstGeom prst="rect">
            <a:avLst/>
          </a:prstGeom>
          <a:solidFill>
            <a:srgbClr val="DA0077"/>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b-NO" sz="2400" dirty="0">
              <a:solidFill>
                <a:srgbClr val="000000"/>
              </a:solidFill>
            </a:endParaRPr>
          </a:p>
        </p:txBody>
      </p:sp>
      <p:sp>
        <p:nvSpPr>
          <p:cNvPr id="7" name="TextBox 32">
            <a:extLst>
              <a:ext uri="{FF2B5EF4-FFF2-40B4-BE49-F238E27FC236}">
                <a16:creationId xmlns:a16="http://schemas.microsoft.com/office/drawing/2014/main" id="{BDA657B3-CB55-44ED-ABE2-15B64218E222}"/>
              </a:ext>
            </a:extLst>
          </p:cNvPr>
          <p:cNvSpPr txBox="1"/>
          <p:nvPr/>
        </p:nvSpPr>
        <p:spPr>
          <a:xfrm>
            <a:off x="3431704" y="2194760"/>
            <a:ext cx="2232248" cy="338554"/>
          </a:xfrm>
          <a:prstGeom prst="rect">
            <a:avLst/>
          </a:prstGeom>
          <a:noFill/>
        </p:spPr>
        <p:txBody>
          <a:bodyPr wrap="square" rtlCol="0">
            <a:spAutoFit/>
          </a:bodyPr>
          <a:lstStyle/>
          <a:p>
            <a:pPr eaLnBrk="0" fontAlgn="base" hangingPunct="0">
              <a:spcBef>
                <a:spcPct val="0"/>
              </a:spcBef>
              <a:spcAft>
                <a:spcPct val="0"/>
              </a:spcAft>
            </a:pPr>
            <a:r>
              <a:rPr lang="nb-NO" sz="1600" b="1" dirty="0">
                <a:solidFill>
                  <a:srgbClr val="FFFFFF"/>
                </a:solidFill>
                <a:latin typeface="Tahoma"/>
                <a:cs typeface="Tahoma"/>
                <a:sym typeface="B 2Stone Sans Bold" charset="0"/>
              </a:rPr>
              <a:t>UTRUSTENDE</a:t>
            </a:r>
          </a:p>
        </p:txBody>
      </p:sp>
      <p:sp>
        <p:nvSpPr>
          <p:cNvPr id="8" name="TextBox 33">
            <a:extLst>
              <a:ext uri="{FF2B5EF4-FFF2-40B4-BE49-F238E27FC236}">
                <a16:creationId xmlns:a16="http://schemas.microsoft.com/office/drawing/2014/main" id="{947E825B-D34E-4DC0-B559-F0C48556D5EB}"/>
              </a:ext>
            </a:extLst>
          </p:cNvPr>
          <p:cNvSpPr txBox="1"/>
          <p:nvPr/>
        </p:nvSpPr>
        <p:spPr>
          <a:xfrm>
            <a:off x="7320136" y="2183609"/>
            <a:ext cx="2232248" cy="338554"/>
          </a:xfrm>
          <a:prstGeom prst="rect">
            <a:avLst/>
          </a:prstGeom>
          <a:noFill/>
        </p:spPr>
        <p:txBody>
          <a:bodyPr wrap="square" rtlCol="0">
            <a:spAutoFit/>
          </a:bodyPr>
          <a:lstStyle/>
          <a:p>
            <a:pPr algn="r" eaLnBrk="0" fontAlgn="base" hangingPunct="0">
              <a:spcBef>
                <a:spcPct val="0"/>
              </a:spcBef>
              <a:spcAft>
                <a:spcPct val="0"/>
              </a:spcAft>
            </a:pPr>
            <a:r>
              <a:rPr lang="nb-NO" sz="1600" b="1" dirty="0">
                <a:solidFill>
                  <a:srgbClr val="FFFFFF"/>
                </a:solidFill>
                <a:latin typeface="Tahoma"/>
                <a:cs typeface="Tahoma"/>
                <a:sym typeface="B 2Stone Sans Bold" charset="0"/>
              </a:rPr>
              <a:t>LEDERSKAP</a:t>
            </a:r>
          </a:p>
        </p:txBody>
      </p:sp>
      <p:sp>
        <p:nvSpPr>
          <p:cNvPr id="3" name="Rektangel 2">
            <a:extLst>
              <a:ext uri="{FF2B5EF4-FFF2-40B4-BE49-F238E27FC236}">
                <a16:creationId xmlns:a16="http://schemas.microsoft.com/office/drawing/2014/main" id="{53B3B8C8-20A8-410E-A707-AA7B320D70C7}"/>
              </a:ext>
            </a:extLst>
          </p:cNvPr>
          <p:cNvSpPr/>
          <p:nvPr/>
        </p:nvSpPr>
        <p:spPr>
          <a:xfrm>
            <a:off x="1292932" y="2677330"/>
            <a:ext cx="6096000" cy="931024"/>
          </a:xfrm>
          <a:prstGeom prst="rect">
            <a:avLst/>
          </a:prstGeom>
        </p:spPr>
        <p:txBody>
          <a:bodyPr>
            <a:spAutoFit/>
          </a:bodyPr>
          <a:lstStyle/>
          <a:p>
            <a:pPr algn="ctr">
              <a:lnSpc>
                <a:spcPct val="107000"/>
              </a:lnSpc>
              <a:buSzPct val="75000"/>
            </a:pPr>
            <a:r>
              <a:rPr lang="nb-NO" sz="2800" dirty="0">
                <a:latin typeface="Candara" panose="020E0502030303020204" pitchFamily="34" charset="0"/>
                <a:cs typeface="Calibri" panose="020F0502020204030204" pitchFamily="34" charset="0"/>
              </a:rPr>
              <a:t>Gud utruster sitt folk</a:t>
            </a:r>
            <a:endParaRPr lang="nb-NO" sz="2800" dirty="0">
              <a:latin typeface="Candara" panose="020E0502030303020204" pitchFamily="34" charset="0"/>
              <a:ea typeface="Calibri" panose="020F0502020204030204" pitchFamily="34" charset="0"/>
              <a:cs typeface="Times New Roman" panose="02020603050405020304" pitchFamily="18" charset="0"/>
            </a:endParaRPr>
          </a:p>
          <a:p>
            <a:pPr marL="0" lvl="1" algn="ctr">
              <a:lnSpc>
                <a:spcPct val="107000"/>
              </a:lnSpc>
              <a:spcAft>
                <a:spcPts val="1200"/>
              </a:spcAft>
            </a:pPr>
            <a:r>
              <a:rPr lang="nb-NO" sz="2400" dirty="0">
                <a:solidFill>
                  <a:srgbClr val="006600"/>
                </a:solidFill>
                <a:latin typeface="Candara" panose="020E0502030303020204" pitchFamily="34" charset="0"/>
                <a:ea typeface="Calibri" panose="020F0502020204030204" pitchFamily="34" charset="0"/>
                <a:cs typeface="Times New Roman" panose="02020603050405020304" pitchFamily="18" charset="0"/>
              </a:rPr>
              <a:t>den ultimate utruster</a:t>
            </a:r>
            <a:endParaRPr lang="nb-NO" sz="2400" dirty="0">
              <a:latin typeface="Candara" panose="020E0502030303020204" pitchFamily="34" charset="0"/>
              <a:cs typeface="Calibri" panose="020F0502020204030204" pitchFamily="34" charset="0"/>
            </a:endParaRPr>
          </a:p>
        </p:txBody>
      </p:sp>
      <p:sp>
        <p:nvSpPr>
          <p:cNvPr id="9" name="Rektangel 8">
            <a:extLst>
              <a:ext uri="{FF2B5EF4-FFF2-40B4-BE49-F238E27FC236}">
                <a16:creationId xmlns:a16="http://schemas.microsoft.com/office/drawing/2014/main" id="{528A4F83-A0EB-4E39-A71D-3F1A58CB35DB}"/>
              </a:ext>
            </a:extLst>
          </p:cNvPr>
          <p:cNvSpPr/>
          <p:nvPr/>
        </p:nvSpPr>
        <p:spPr>
          <a:xfrm>
            <a:off x="1532472" y="4180670"/>
            <a:ext cx="9955360" cy="1908215"/>
          </a:xfrm>
          <a:prstGeom prst="rect">
            <a:avLst/>
          </a:prstGeom>
        </p:spPr>
        <p:txBody>
          <a:bodyPr wrap="square">
            <a:spAutoFit/>
          </a:bodyPr>
          <a:lstStyle/>
          <a:p>
            <a:pPr algn="ctr"/>
            <a:r>
              <a:rPr lang="nb-NO" sz="3000" i="1" dirty="0">
                <a:solidFill>
                  <a:srgbClr val="246E24"/>
                </a:solidFill>
                <a:latin typeface="Candara" panose="020E0502030303020204" pitchFamily="34" charset="0"/>
                <a:cs typeface="Calibri" panose="020F0502020204030204" pitchFamily="34" charset="0"/>
              </a:rPr>
              <a:t>«</a:t>
            </a:r>
            <a:r>
              <a:rPr lang="nb-NO" sz="2800" i="1" dirty="0">
                <a:solidFill>
                  <a:srgbClr val="246E24"/>
                </a:solidFill>
                <a:latin typeface="Candara" panose="020E0502030303020204" pitchFamily="34" charset="0"/>
                <a:cs typeface="Calibri" panose="020F0502020204030204" pitchFamily="34" charset="0"/>
              </a:rPr>
              <a:t>Og det var han som ga noen til å være apostler, </a:t>
            </a:r>
          </a:p>
          <a:p>
            <a:pPr algn="ctr"/>
            <a:r>
              <a:rPr lang="nb-NO" sz="2800" i="1" dirty="0">
                <a:solidFill>
                  <a:srgbClr val="246E24"/>
                </a:solidFill>
                <a:latin typeface="Candara" panose="020E0502030303020204" pitchFamily="34" charset="0"/>
                <a:cs typeface="Calibri" panose="020F0502020204030204" pitchFamily="34" charset="0"/>
              </a:rPr>
              <a:t>noen til profeter, noen til evangelister og noen til hyrder og lærere, </a:t>
            </a:r>
          </a:p>
          <a:p>
            <a:pPr algn="ctr"/>
            <a:r>
              <a:rPr lang="nb-NO" sz="2800" i="1" dirty="0">
                <a:solidFill>
                  <a:srgbClr val="246E24"/>
                </a:solidFill>
                <a:latin typeface="Candara" panose="020E0502030303020204" pitchFamily="34" charset="0"/>
                <a:cs typeface="Calibri" panose="020F0502020204030204" pitchFamily="34" charset="0"/>
              </a:rPr>
              <a:t>for å utruste de hellige til tjeneste så Kristi kropp bygges opp» </a:t>
            </a:r>
            <a:endParaRPr lang="nb-NO" sz="3000" i="1" dirty="0">
              <a:solidFill>
                <a:srgbClr val="246E24"/>
              </a:solidFill>
              <a:latin typeface="Candara" panose="020E0502030303020204" pitchFamily="34" charset="0"/>
              <a:cs typeface="Calibri" panose="020F0502020204030204" pitchFamily="34" charset="0"/>
            </a:endParaRPr>
          </a:p>
          <a:p>
            <a:pPr algn="r">
              <a:spcBef>
                <a:spcPts val="1200"/>
              </a:spcBef>
            </a:pPr>
            <a:r>
              <a:rPr lang="nb-NO" dirty="0">
                <a:latin typeface="Candara" panose="020E0502030303020204" pitchFamily="34" charset="0"/>
              </a:rPr>
              <a:t>Ef. 4,11-12</a:t>
            </a:r>
            <a:endParaRPr lang="nb-NO" sz="1400" dirty="0">
              <a:latin typeface="Candara" panose="020E0502030303020204" pitchFamily="34" charset="0"/>
              <a:cs typeface="Calibri" panose="020F0502020204030204" pitchFamily="34" charset="0"/>
            </a:endParaRPr>
          </a:p>
        </p:txBody>
      </p:sp>
    </p:spTree>
    <p:extLst>
      <p:ext uri="{BB962C8B-B14F-4D97-AF65-F5344CB8AC3E}">
        <p14:creationId xmlns:p14="http://schemas.microsoft.com/office/powerpoint/2010/main" val="17000783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P spid="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2423593" y="44624"/>
            <a:ext cx="8244259" cy="1872208"/>
          </a:xfrm>
          <a:prstGeom prst="rect">
            <a:avLst/>
          </a:prstGeom>
          <a:noFill/>
          <a:ln>
            <a:noFill/>
          </a:ln>
          <a:effectLst>
            <a:outerShdw blurRad="38100" dist="254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a:lnSpc>
                <a:spcPct val="110000"/>
              </a:lnSpc>
            </a:pPr>
            <a:r>
              <a:rPr lang="nb-NO" sz="3400" kern="0" dirty="0">
                <a:solidFill>
                  <a:srgbClr val="000000"/>
                </a:solidFill>
                <a:latin typeface="Georgia" charset="0"/>
              </a:rPr>
              <a:t>Er du en leder?</a:t>
            </a:r>
          </a:p>
          <a:p>
            <a:pPr>
              <a:lnSpc>
                <a:spcPct val="110000"/>
              </a:lnSpc>
            </a:pPr>
            <a:r>
              <a:rPr lang="nb-NO" sz="2800" kern="0" dirty="0">
                <a:solidFill>
                  <a:srgbClr val="246E24"/>
                </a:solidFill>
                <a:latin typeface="Georgia" charset="0"/>
                <a:ea typeface="ＭＳ Ｐゴシック" charset="0"/>
                <a:cs typeface="ＭＳ Ｐゴシック" charset="0"/>
              </a:rPr>
              <a:t>- Et frigjørende perspektiv på lederskap</a:t>
            </a:r>
          </a:p>
        </p:txBody>
      </p:sp>
      <p:grpSp>
        <p:nvGrpSpPr>
          <p:cNvPr id="11" name="Group 4">
            <a:extLst>
              <a:ext uri="{FF2B5EF4-FFF2-40B4-BE49-F238E27FC236}">
                <a16:creationId xmlns:a16="http://schemas.microsoft.com/office/drawing/2014/main" id="{396B2981-5B42-41C2-AFA8-7E5D9DBCCE75}"/>
              </a:ext>
            </a:extLst>
          </p:cNvPr>
          <p:cNvGrpSpPr/>
          <p:nvPr/>
        </p:nvGrpSpPr>
        <p:grpSpPr>
          <a:xfrm>
            <a:off x="4883294" y="2489376"/>
            <a:ext cx="3222086" cy="3207190"/>
            <a:chOff x="2960413" y="2193434"/>
            <a:chExt cx="3222086" cy="3207190"/>
          </a:xfrm>
          <a:solidFill>
            <a:srgbClr val="006C31">
              <a:alpha val="63000"/>
            </a:srgbClr>
          </a:solidFill>
        </p:grpSpPr>
        <p:cxnSp>
          <p:nvCxnSpPr>
            <p:cNvPr id="12" name="Straight Arrow Connector 2">
              <a:extLst>
                <a:ext uri="{FF2B5EF4-FFF2-40B4-BE49-F238E27FC236}">
                  <a16:creationId xmlns:a16="http://schemas.microsoft.com/office/drawing/2014/main" id="{FF4DCE15-CB56-451D-8C73-4D10C04EC5B2}"/>
                </a:ext>
              </a:extLst>
            </p:cNvPr>
            <p:cNvCxnSpPr>
              <a:cxnSpLocks/>
            </p:cNvCxnSpPr>
            <p:nvPr/>
          </p:nvCxnSpPr>
          <p:spPr bwMode="auto">
            <a:xfrm flipV="1">
              <a:off x="4570272" y="2193434"/>
              <a:ext cx="112" cy="1026438"/>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3" name="Straight Arrow Connector 17">
              <a:extLst>
                <a:ext uri="{FF2B5EF4-FFF2-40B4-BE49-F238E27FC236}">
                  <a16:creationId xmlns:a16="http://schemas.microsoft.com/office/drawing/2014/main" id="{4020D985-80DD-4210-AADB-6E719B7525AC}"/>
                </a:ext>
              </a:extLst>
            </p:cNvPr>
            <p:cNvCxnSpPr>
              <a:cxnSpLocks/>
            </p:cNvCxnSpPr>
            <p:nvPr/>
          </p:nvCxnSpPr>
          <p:spPr bwMode="auto">
            <a:xfrm flipV="1">
              <a:off x="4969793" y="2672482"/>
              <a:ext cx="756627" cy="748608"/>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4" name="Straight Arrow Connector 18">
              <a:extLst>
                <a:ext uri="{FF2B5EF4-FFF2-40B4-BE49-F238E27FC236}">
                  <a16:creationId xmlns:a16="http://schemas.microsoft.com/office/drawing/2014/main" id="{3DAA14B6-6AFC-485E-8B9A-B860888720A0}"/>
                </a:ext>
              </a:extLst>
            </p:cNvPr>
            <p:cNvCxnSpPr>
              <a:cxnSpLocks/>
            </p:cNvCxnSpPr>
            <p:nvPr/>
          </p:nvCxnSpPr>
          <p:spPr bwMode="auto">
            <a:xfrm>
              <a:off x="4958363" y="4176488"/>
              <a:ext cx="748990" cy="746407"/>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5" name="Straight Arrow Connector 19">
              <a:extLst>
                <a:ext uri="{FF2B5EF4-FFF2-40B4-BE49-F238E27FC236}">
                  <a16:creationId xmlns:a16="http://schemas.microsoft.com/office/drawing/2014/main" id="{C9CA8562-DC7C-4158-9388-A3273FDA937F}"/>
                </a:ext>
              </a:extLst>
            </p:cNvPr>
            <p:cNvCxnSpPr>
              <a:cxnSpLocks/>
            </p:cNvCxnSpPr>
            <p:nvPr/>
          </p:nvCxnSpPr>
          <p:spPr bwMode="auto">
            <a:xfrm flipH="1">
              <a:off x="3430098" y="4176488"/>
              <a:ext cx="747416" cy="746827"/>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6" name="Straight Arrow Connector 20">
              <a:extLst>
                <a:ext uri="{FF2B5EF4-FFF2-40B4-BE49-F238E27FC236}">
                  <a16:creationId xmlns:a16="http://schemas.microsoft.com/office/drawing/2014/main" id="{D1EC59F2-7617-4506-A5D7-5171A581FA13}"/>
                </a:ext>
              </a:extLst>
            </p:cNvPr>
            <p:cNvCxnSpPr>
              <a:cxnSpLocks/>
            </p:cNvCxnSpPr>
            <p:nvPr/>
          </p:nvCxnSpPr>
          <p:spPr bwMode="auto">
            <a:xfrm flipH="1" flipV="1">
              <a:off x="3422096" y="2649622"/>
              <a:ext cx="743021" cy="748608"/>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7" name="Straight Arrow Connector 21">
              <a:extLst>
                <a:ext uri="{FF2B5EF4-FFF2-40B4-BE49-F238E27FC236}">
                  <a16:creationId xmlns:a16="http://schemas.microsoft.com/office/drawing/2014/main" id="{F381E624-38D5-4E3A-BB78-ABB677BCAE3F}"/>
                </a:ext>
              </a:extLst>
            </p:cNvPr>
            <p:cNvCxnSpPr>
              <a:cxnSpLocks/>
            </p:cNvCxnSpPr>
            <p:nvPr/>
          </p:nvCxnSpPr>
          <p:spPr bwMode="auto">
            <a:xfrm>
              <a:off x="5129617" y="3789040"/>
              <a:ext cx="1052882" cy="1080"/>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8" name="Straight Arrow Connector 22">
              <a:extLst>
                <a:ext uri="{FF2B5EF4-FFF2-40B4-BE49-F238E27FC236}">
                  <a16:creationId xmlns:a16="http://schemas.microsoft.com/office/drawing/2014/main" id="{746C59ED-443C-48DE-A2DA-B434C113CBA3}"/>
                </a:ext>
              </a:extLst>
            </p:cNvPr>
            <p:cNvCxnSpPr>
              <a:cxnSpLocks/>
            </p:cNvCxnSpPr>
            <p:nvPr/>
          </p:nvCxnSpPr>
          <p:spPr bwMode="auto">
            <a:xfrm flipH="1">
              <a:off x="2960413" y="3789040"/>
              <a:ext cx="1053746" cy="0"/>
            </a:xfrm>
            <a:prstGeom prst="straightConnector1">
              <a:avLst/>
            </a:prstGeom>
            <a:grpFill/>
            <a:ln w="114300" cap="flat" cmpd="sng" algn="ctr">
              <a:solidFill>
                <a:srgbClr val="006C31"/>
              </a:solidFill>
              <a:prstDash val="solid"/>
              <a:round/>
              <a:headEnd type="none" w="med" len="med"/>
              <a:tailEnd type="triangle" w="sm" len="med"/>
            </a:ln>
            <a:effectLst/>
          </p:spPr>
        </p:cxnSp>
        <p:cxnSp>
          <p:nvCxnSpPr>
            <p:cNvPr id="19" name="Straight Arrow Connector 23">
              <a:extLst>
                <a:ext uri="{FF2B5EF4-FFF2-40B4-BE49-F238E27FC236}">
                  <a16:creationId xmlns:a16="http://schemas.microsoft.com/office/drawing/2014/main" id="{AA7DDD8B-8BA0-4CD3-8084-C4A04FBDB7A1}"/>
                </a:ext>
              </a:extLst>
            </p:cNvPr>
            <p:cNvCxnSpPr>
              <a:cxnSpLocks/>
            </p:cNvCxnSpPr>
            <p:nvPr/>
          </p:nvCxnSpPr>
          <p:spPr bwMode="auto">
            <a:xfrm>
              <a:off x="4571888" y="4346760"/>
              <a:ext cx="112" cy="1053864"/>
            </a:xfrm>
            <a:prstGeom prst="straightConnector1">
              <a:avLst/>
            </a:prstGeom>
            <a:grpFill/>
            <a:ln w="114300" cap="flat" cmpd="sng" algn="ctr">
              <a:solidFill>
                <a:srgbClr val="006C31"/>
              </a:solidFill>
              <a:prstDash val="solid"/>
              <a:round/>
              <a:headEnd type="none" w="med" len="med"/>
              <a:tailEnd type="triangle" w="sm" len="med"/>
            </a:ln>
            <a:effectLst/>
          </p:spPr>
        </p:cxnSp>
      </p:grpSp>
      <p:sp>
        <p:nvSpPr>
          <p:cNvPr id="20" name="Oval 15">
            <a:extLst>
              <a:ext uri="{FF2B5EF4-FFF2-40B4-BE49-F238E27FC236}">
                <a16:creationId xmlns:a16="http://schemas.microsoft.com/office/drawing/2014/main" id="{D1BE065A-CAE8-4EE2-B871-20F337FD0AFD}"/>
              </a:ext>
            </a:extLst>
          </p:cNvPr>
          <p:cNvSpPr>
            <a:spLocks noChangeAspect="1"/>
          </p:cNvSpPr>
          <p:nvPr/>
        </p:nvSpPr>
        <p:spPr bwMode="auto">
          <a:xfrm>
            <a:off x="5934217" y="3527244"/>
            <a:ext cx="1115458" cy="1115458"/>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1" name="Oval 5">
            <a:extLst>
              <a:ext uri="{FF2B5EF4-FFF2-40B4-BE49-F238E27FC236}">
                <a16:creationId xmlns:a16="http://schemas.microsoft.com/office/drawing/2014/main" id="{F1FF4F2F-C738-4921-9599-1E8BF6347C33}"/>
              </a:ext>
            </a:extLst>
          </p:cNvPr>
          <p:cNvSpPr>
            <a:spLocks noChangeAspect="1"/>
          </p:cNvSpPr>
          <p:nvPr/>
        </p:nvSpPr>
        <p:spPr bwMode="auto">
          <a:xfrm>
            <a:off x="6222370" y="1897696"/>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2" name="Oval 6">
            <a:extLst>
              <a:ext uri="{FF2B5EF4-FFF2-40B4-BE49-F238E27FC236}">
                <a16:creationId xmlns:a16="http://schemas.microsoft.com/office/drawing/2014/main" id="{BC3CFB48-3B5F-4693-A51D-CD4332010BB2}"/>
              </a:ext>
            </a:extLst>
          </p:cNvPr>
          <p:cNvSpPr>
            <a:spLocks noChangeAspect="1"/>
          </p:cNvSpPr>
          <p:nvPr/>
        </p:nvSpPr>
        <p:spPr bwMode="auto">
          <a:xfrm>
            <a:off x="7617596" y="2509536"/>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3" name="Oval 7">
            <a:extLst>
              <a:ext uri="{FF2B5EF4-FFF2-40B4-BE49-F238E27FC236}">
                <a16:creationId xmlns:a16="http://schemas.microsoft.com/office/drawing/2014/main" id="{B0DD50DB-9113-4439-8DEE-07A6D25FC52E}"/>
              </a:ext>
            </a:extLst>
          </p:cNvPr>
          <p:cNvSpPr>
            <a:spLocks noChangeAspect="1"/>
          </p:cNvSpPr>
          <p:nvPr/>
        </p:nvSpPr>
        <p:spPr bwMode="auto">
          <a:xfrm>
            <a:off x="8148242" y="3825058"/>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4" name="Oval 8">
            <a:extLst>
              <a:ext uri="{FF2B5EF4-FFF2-40B4-BE49-F238E27FC236}">
                <a16:creationId xmlns:a16="http://schemas.microsoft.com/office/drawing/2014/main" id="{4B42D6CB-8AE2-4435-A71F-AD117CC543F5}"/>
              </a:ext>
            </a:extLst>
          </p:cNvPr>
          <p:cNvSpPr>
            <a:spLocks noChangeAspect="1"/>
          </p:cNvSpPr>
          <p:nvPr/>
        </p:nvSpPr>
        <p:spPr bwMode="auto">
          <a:xfrm>
            <a:off x="7617354" y="5147214"/>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5" name="Oval 9">
            <a:extLst>
              <a:ext uri="{FF2B5EF4-FFF2-40B4-BE49-F238E27FC236}">
                <a16:creationId xmlns:a16="http://schemas.microsoft.com/office/drawing/2014/main" id="{0B01F4C6-4D26-41ED-A11E-BFEDDDEEAADF}"/>
              </a:ext>
            </a:extLst>
          </p:cNvPr>
          <p:cNvSpPr>
            <a:spLocks noChangeAspect="1"/>
          </p:cNvSpPr>
          <p:nvPr/>
        </p:nvSpPr>
        <p:spPr bwMode="auto">
          <a:xfrm>
            <a:off x="6222370" y="5732222"/>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6" name="Oval 10">
            <a:extLst>
              <a:ext uri="{FF2B5EF4-FFF2-40B4-BE49-F238E27FC236}">
                <a16:creationId xmlns:a16="http://schemas.microsoft.com/office/drawing/2014/main" id="{DF7110F9-4E07-431F-B98C-0157A2114AB3}"/>
              </a:ext>
            </a:extLst>
          </p:cNvPr>
          <p:cNvSpPr>
            <a:spLocks noChangeAspect="1"/>
          </p:cNvSpPr>
          <p:nvPr/>
        </p:nvSpPr>
        <p:spPr bwMode="auto">
          <a:xfrm>
            <a:off x="4854218" y="5147214"/>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7" name="Oval 13">
            <a:extLst>
              <a:ext uri="{FF2B5EF4-FFF2-40B4-BE49-F238E27FC236}">
                <a16:creationId xmlns:a16="http://schemas.microsoft.com/office/drawing/2014/main" id="{A3EF2ADF-26DA-4C4F-A1E5-52AAD0C6B1B6}"/>
              </a:ext>
            </a:extLst>
          </p:cNvPr>
          <p:cNvSpPr>
            <a:spLocks noChangeAspect="1"/>
          </p:cNvSpPr>
          <p:nvPr/>
        </p:nvSpPr>
        <p:spPr bwMode="auto">
          <a:xfrm>
            <a:off x="4322874" y="3814838"/>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
        <p:nvSpPr>
          <p:cNvPr id="28" name="Oval 14">
            <a:extLst>
              <a:ext uri="{FF2B5EF4-FFF2-40B4-BE49-F238E27FC236}">
                <a16:creationId xmlns:a16="http://schemas.microsoft.com/office/drawing/2014/main" id="{97D458F2-6C32-4425-9B2B-4694B1631FF8}"/>
              </a:ext>
            </a:extLst>
          </p:cNvPr>
          <p:cNvSpPr>
            <a:spLocks noChangeAspect="1"/>
          </p:cNvSpPr>
          <p:nvPr/>
        </p:nvSpPr>
        <p:spPr bwMode="auto">
          <a:xfrm>
            <a:off x="4853762" y="2491862"/>
            <a:ext cx="540046" cy="540046"/>
          </a:xfrm>
          <a:prstGeom prst="ellipse">
            <a:avLst/>
          </a:prstGeom>
          <a:solidFill>
            <a:srgbClr val="006C31">
              <a:alpha val="63000"/>
            </a:srgbClr>
          </a:solidFill>
          <a:ln w="9525" cap="flat" cmpd="sng" algn="ctr">
            <a:noFill/>
            <a:prstDash val="solid"/>
            <a:round/>
            <a:headEnd type="none" w="med" len="med"/>
            <a:tailEnd type="none" w="med" len="med"/>
          </a:ln>
          <a:effectLst/>
          <a:scene3d>
            <a:camera prst="orthographicFront"/>
            <a:lightRig rig="threePt" dir="t"/>
          </a:scene3d>
          <a:sp3d>
            <a:bevelT w="114300" h="114300"/>
          </a:sp3d>
        </p:spPr>
        <p:txBody>
          <a:bodyPr vert="horz" wrap="square" lIns="91440" tIns="45720" rIns="91440" bIns="45720" numCol="1" rtlCol="0" anchor="t" anchorCtr="0" compatLnSpc="1">
            <a:prstTxWarp prst="textNoShape">
              <a:avLst/>
            </a:prstTxWarp>
            <a:sp3d extrusionH="57150">
              <a:bevelT w="38100" h="38100"/>
            </a:sp3d>
          </a:bodyPr>
          <a:lstStyle/>
          <a:p>
            <a:pPr eaLnBrk="0" fontAlgn="base" hangingPunct="0">
              <a:spcBef>
                <a:spcPct val="0"/>
              </a:spcBef>
              <a:spcAft>
                <a:spcPct val="0"/>
              </a:spcAft>
            </a:pPr>
            <a:endParaRPr lang="en-US" sz="2400">
              <a:solidFill>
                <a:srgbClr val="FFC40E"/>
              </a:solidFill>
            </a:endParaRPr>
          </a:p>
        </p:txBody>
      </p:sp>
    </p:spTree>
    <p:extLst>
      <p:ext uri="{BB962C8B-B14F-4D97-AF65-F5344CB8AC3E}">
        <p14:creationId xmlns:p14="http://schemas.microsoft.com/office/powerpoint/2010/main" val="3063529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500" fill="hold"/>
                                        <p:tgtEl>
                                          <p:spTgt spid="20"/>
                                        </p:tgtEl>
                                        <p:attrNameLst>
                                          <p:attrName>ppt_w</p:attrName>
                                        </p:attrNameLst>
                                      </p:cBhvr>
                                      <p:tavLst>
                                        <p:tav tm="0">
                                          <p:val>
                                            <p:fltVal val="0"/>
                                          </p:val>
                                        </p:tav>
                                        <p:tav tm="100000">
                                          <p:val>
                                            <p:strVal val="#ppt_w"/>
                                          </p:val>
                                        </p:tav>
                                      </p:tavLst>
                                    </p:anim>
                                    <p:anim calcmode="lin" valueType="num">
                                      <p:cBhvr>
                                        <p:cTn id="8" dur="1500" fill="hold"/>
                                        <p:tgtEl>
                                          <p:spTgt spid="20"/>
                                        </p:tgtEl>
                                        <p:attrNameLst>
                                          <p:attrName>ppt_h</p:attrName>
                                        </p:attrNameLst>
                                      </p:cBhvr>
                                      <p:tavLst>
                                        <p:tav tm="0">
                                          <p:val>
                                            <p:fltVal val="0"/>
                                          </p:val>
                                        </p:tav>
                                        <p:tav tm="100000">
                                          <p:val>
                                            <p:strVal val="#ppt_h"/>
                                          </p:val>
                                        </p:tav>
                                      </p:tavLst>
                                    </p:anim>
                                    <p:animEffect transition="in" filter="fade">
                                      <p:cBhvr>
                                        <p:cTn id="9" dur="1500"/>
                                        <p:tgtEl>
                                          <p:spTgt spid="20"/>
                                        </p:tgtEl>
                                      </p:cBhvr>
                                    </p:animEffect>
                                  </p:childTnLst>
                                </p:cTn>
                              </p:par>
                            </p:childTnLst>
                          </p:cTn>
                        </p:par>
                        <p:par>
                          <p:cTn id="10" fill="hold">
                            <p:stCondLst>
                              <p:cond delay="1500"/>
                            </p:stCondLst>
                            <p:childTnLst>
                              <p:par>
                                <p:cTn id="11" presetID="6" presetClass="entr" presetSubtype="3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3000"/>
                                        <p:tgtEl>
                                          <p:spTgt spid="11"/>
                                        </p:tgtEl>
                                      </p:cBhvr>
                                    </p:animEffect>
                                  </p:childTnLst>
                                </p:cTn>
                              </p:par>
                            </p:childTnLst>
                          </p:cTn>
                        </p:par>
                        <p:par>
                          <p:cTn id="14" fill="hold">
                            <p:stCondLst>
                              <p:cond delay="4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500" fill="hold"/>
                                        <p:tgtEl>
                                          <p:spTgt spid="21"/>
                                        </p:tgtEl>
                                        <p:attrNameLst>
                                          <p:attrName>ppt_w</p:attrName>
                                        </p:attrNameLst>
                                      </p:cBhvr>
                                      <p:tavLst>
                                        <p:tav tm="0">
                                          <p:val>
                                            <p:fltVal val="0"/>
                                          </p:val>
                                        </p:tav>
                                        <p:tav tm="100000">
                                          <p:val>
                                            <p:strVal val="#ppt_w"/>
                                          </p:val>
                                        </p:tav>
                                      </p:tavLst>
                                    </p:anim>
                                    <p:anim calcmode="lin" valueType="num">
                                      <p:cBhvr>
                                        <p:cTn id="18" dur="1500" fill="hold"/>
                                        <p:tgtEl>
                                          <p:spTgt spid="21"/>
                                        </p:tgtEl>
                                        <p:attrNameLst>
                                          <p:attrName>ppt_h</p:attrName>
                                        </p:attrNameLst>
                                      </p:cBhvr>
                                      <p:tavLst>
                                        <p:tav tm="0">
                                          <p:val>
                                            <p:fltVal val="0"/>
                                          </p:val>
                                        </p:tav>
                                        <p:tav tm="100000">
                                          <p:val>
                                            <p:strVal val="#ppt_h"/>
                                          </p:val>
                                        </p:tav>
                                      </p:tavLst>
                                    </p:anim>
                                    <p:animEffect transition="in" filter="fade">
                                      <p:cBhvr>
                                        <p:cTn id="19" dur="1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500" fill="hold"/>
                                        <p:tgtEl>
                                          <p:spTgt spid="22"/>
                                        </p:tgtEl>
                                        <p:attrNameLst>
                                          <p:attrName>ppt_w</p:attrName>
                                        </p:attrNameLst>
                                      </p:cBhvr>
                                      <p:tavLst>
                                        <p:tav tm="0">
                                          <p:val>
                                            <p:fltVal val="0"/>
                                          </p:val>
                                        </p:tav>
                                        <p:tav tm="100000">
                                          <p:val>
                                            <p:strVal val="#ppt_w"/>
                                          </p:val>
                                        </p:tav>
                                      </p:tavLst>
                                    </p:anim>
                                    <p:anim calcmode="lin" valueType="num">
                                      <p:cBhvr>
                                        <p:cTn id="23" dur="1500" fill="hold"/>
                                        <p:tgtEl>
                                          <p:spTgt spid="22"/>
                                        </p:tgtEl>
                                        <p:attrNameLst>
                                          <p:attrName>ppt_h</p:attrName>
                                        </p:attrNameLst>
                                      </p:cBhvr>
                                      <p:tavLst>
                                        <p:tav tm="0">
                                          <p:val>
                                            <p:fltVal val="0"/>
                                          </p:val>
                                        </p:tav>
                                        <p:tav tm="100000">
                                          <p:val>
                                            <p:strVal val="#ppt_h"/>
                                          </p:val>
                                        </p:tav>
                                      </p:tavLst>
                                    </p:anim>
                                    <p:animEffect transition="in" filter="fade">
                                      <p:cBhvr>
                                        <p:cTn id="24" dur="1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500" fill="hold"/>
                                        <p:tgtEl>
                                          <p:spTgt spid="23"/>
                                        </p:tgtEl>
                                        <p:attrNameLst>
                                          <p:attrName>ppt_w</p:attrName>
                                        </p:attrNameLst>
                                      </p:cBhvr>
                                      <p:tavLst>
                                        <p:tav tm="0">
                                          <p:val>
                                            <p:fltVal val="0"/>
                                          </p:val>
                                        </p:tav>
                                        <p:tav tm="100000">
                                          <p:val>
                                            <p:strVal val="#ppt_w"/>
                                          </p:val>
                                        </p:tav>
                                      </p:tavLst>
                                    </p:anim>
                                    <p:anim calcmode="lin" valueType="num">
                                      <p:cBhvr>
                                        <p:cTn id="28" dur="1500" fill="hold"/>
                                        <p:tgtEl>
                                          <p:spTgt spid="23"/>
                                        </p:tgtEl>
                                        <p:attrNameLst>
                                          <p:attrName>ppt_h</p:attrName>
                                        </p:attrNameLst>
                                      </p:cBhvr>
                                      <p:tavLst>
                                        <p:tav tm="0">
                                          <p:val>
                                            <p:fltVal val="0"/>
                                          </p:val>
                                        </p:tav>
                                        <p:tav tm="100000">
                                          <p:val>
                                            <p:strVal val="#ppt_h"/>
                                          </p:val>
                                        </p:tav>
                                      </p:tavLst>
                                    </p:anim>
                                    <p:animEffect transition="in" filter="fade">
                                      <p:cBhvr>
                                        <p:cTn id="29" dur="1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500" fill="hold"/>
                                        <p:tgtEl>
                                          <p:spTgt spid="24"/>
                                        </p:tgtEl>
                                        <p:attrNameLst>
                                          <p:attrName>ppt_w</p:attrName>
                                        </p:attrNameLst>
                                      </p:cBhvr>
                                      <p:tavLst>
                                        <p:tav tm="0">
                                          <p:val>
                                            <p:fltVal val="0"/>
                                          </p:val>
                                        </p:tav>
                                        <p:tav tm="100000">
                                          <p:val>
                                            <p:strVal val="#ppt_w"/>
                                          </p:val>
                                        </p:tav>
                                      </p:tavLst>
                                    </p:anim>
                                    <p:anim calcmode="lin" valueType="num">
                                      <p:cBhvr>
                                        <p:cTn id="33" dur="1500" fill="hold"/>
                                        <p:tgtEl>
                                          <p:spTgt spid="24"/>
                                        </p:tgtEl>
                                        <p:attrNameLst>
                                          <p:attrName>ppt_h</p:attrName>
                                        </p:attrNameLst>
                                      </p:cBhvr>
                                      <p:tavLst>
                                        <p:tav tm="0">
                                          <p:val>
                                            <p:fltVal val="0"/>
                                          </p:val>
                                        </p:tav>
                                        <p:tav tm="100000">
                                          <p:val>
                                            <p:strVal val="#ppt_h"/>
                                          </p:val>
                                        </p:tav>
                                      </p:tavLst>
                                    </p:anim>
                                    <p:animEffect transition="in" filter="fade">
                                      <p:cBhvr>
                                        <p:cTn id="34" dur="1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500" fill="hold"/>
                                        <p:tgtEl>
                                          <p:spTgt spid="25"/>
                                        </p:tgtEl>
                                        <p:attrNameLst>
                                          <p:attrName>ppt_w</p:attrName>
                                        </p:attrNameLst>
                                      </p:cBhvr>
                                      <p:tavLst>
                                        <p:tav tm="0">
                                          <p:val>
                                            <p:fltVal val="0"/>
                                          </p:val>
                                        </p:tav>
                                        <p:tav tm="100000">
                                          <p:val>
                                            <p:strVal val="#ppt_w"/>
                                          </p:val>
                                        </p:tav>
                                      </p:tavLst>
                                    </p:anim>
                                    <p:anim calcmode="lin" valueType="num">
                                      <p:cBhvr>
                                        <p:cTn id="38" dur="1500" fill="hold"/>
                                        <p:tgtEl>
                                          <p:spTgt spid="25"/>
                                        </p:tgtEl>
                                        <p:attrNameLst>
                                          <p:attrName>ppt_h</p:attrName>
                                        </p:attrNameLst>
                                      </p:cBhvr>
                                      <p:tavLst>
                                        <p:tav tm="0">
                                          <p:val>
                                            <p:fltVal val="0"/>
                                          </p:val>
                                        </p:tav>
                                        <p:tav tm="100000">
                                          <p:val>
                                            <p:strVal val="#ppt_h"/>
                                          </p:val>
                                        </p:tav>
                                      </p:tavLst>
                                    </p:anim>
                                    <p:animEffect transition="in" filter="fade">
                                      <p:cBhvr>
                                        <p:cTn id="39" dur="1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500" fill="hold"/>
                                        <p:tgtEl>
                                          <p:spTgt spid="26"/>
                                        </p:tgtEl>
                                        <p:attrNameLst>
                                          <p:attrName>ppt_w</p:attrName>
                                        </p:attrNameLst>
                                      </p:cBhvr>
                                      <p:tavLst>
                                        <p:tav tm="0">
                                          <p:val>
                                            <p:fltVal val="0"/>
                                          </p:val>
                                        </p:tav>
                                        <p:tav tm="100000">
                                          <p:val>
                                            <p:strVal val="#ppt_w"/>
                                          </p:val>
                                        </p:tav>
                                      </p:tavLst>
                                    </p:anim>
                                    <p:anim calcmode="lin" valueType="num">
                                      <p:cBhvr>
                                        <p:cTn id="43" dur="1500" fill="hold"/>
                                        <p:tgtEl>
                                          <p:spTgt spid="26"/>
                                        </p:tgtEl>
                                        <p:attrNameLst>
                                          <p:attrName>ppt_h</p:attrName>
                                        </p:attrNameLst>
                                      </p:cBhvr>
                                      <p:tavLst>
                                        <p:tav tm="0">
                                          <p:val>
                                            <p:fltVal val="0"/>
                                          </p:val>
                                        </p:tav>
                                        <p:tav tm="100000">
                                          <p:val>
                                            <p:strVal val="#ppt_h"/>
                                          </p:val>
                                        </p:tav>
                                      </p:tavLst>
                                    </p:anim>
                                    <p:animEffect transition="in" filter="fade">
                                      <p:cBhvr>
                                        <p:cTn id="44" dur="1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500" fill="hold"/>
                                        <p:tgtEl>
                                          <p:spTgt spid="27"/>
                                        </p:tgtEl>
                                        <p:attrNameLst>
                                          <p:attrName>ppt_w</p:attrName>
                                        </p:attrNameLst>
                                      </p:cBhvr>
                                      <p:tavLst>
                                        <p:tav tm="0">
                                          <p:val>
                                            <p:fltVal val="0"/>
                                          </p:val>
                                        </p:tav>
                                        <p:tav tm="100000">
                                          <p:val>
                                            <p:strVal val="#ppt_w"/>
                                          </p:val>
                                        </p:tav>
                                      </p:tavLst>
                                    </p:anim>
                                    <p:anim calcmode="lin" valueType="num">
                                      <p:cBhvr>
                                        <p:cTn id="48" dur="1500" fill="hold"/>
                                        <p:tgtEl>
                                          <p:spTgt spid="27"/>
                                        </p:tgtEl>
                                        <p:attrNameLst>
                                          <p:attrName>ppt_h</p:attrName>
                                        </p:attrNameLst>
                                      </p:cBhvr>
                                      <p:tavLst>
                                        <p:tav tm="0">
                                          <p:val>
                                            <p:fltVal val="0"/>
                                          </p:val>
                                        </p:tav>
                                        <p:tav tm="100000">
                                          <p:val>
                                            <p:strVal val="#ppt_h"/>
                                          </p:val>
                                        </p:tav>
                                      </p:tavLst>
                                    </p:anim>
                                    <p:animEffect transition="in" filter="fade">
                                      <p:cBhvr>
                                        <p:cTn id="49" dur="1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500" fill="hold"/>
                                        <p:tgtEl>
                                          <p:spTgt spid="28"/>
                                        </p:tgtEl>
                                        <p:attrNameLst>
                                          <p:attrName>ppt_w</p:attrName>
                                        </p:attrNameLst>
                                      </p:cBhvr>
                                      <p:tavLst>
                                        <p:tav tm="0">
                                          <p:val>
                                            <p:fltVal val="0"/>
                                          </p:val>
                                        </p:tav>
                                        <p:tav tm="100000">
                                          <p:val>
                                            <p:strVal val="#ppt_w"/>
                                          </p:val>
                                        </p:tav>
                                      </p:tavLst>
                                    </p:anim>
                                    <p:anim calcmode="lin" valueType="num">
                                      <p:cBhvr>
                                        <p:cTn id="53" dur="1500" fill="hold"/>
                                        <p:tgtEl>
                                          <p:spTgt spid="28"/>
                                        </p:tgtEl>
                                        <p:attrNameLst>
                                          <p:attrName>ppt_h</p:attrName>
                                        </p:attrNameLst>
                                      </p:cBhvr>
                                      <p:tavLst>
                                        <p:tav tm="0">
                                          <p:val>
                                            <p:fltVal val="0"/>
                                          </p:val>
                                        </p:tav>
                                        <p:tav tm="100000">
                                          <p:val>
                                            <p:strVal val="#ppt_h"/>
                                          </p:val>
                                        </p:tav>
                                      </p:tavLst>
                                    </p:anim>
                                    <p:animEffect transition="in" filter="fade">
                                      <p:cBhvr>
                                        <p:cTn id="54"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00DE392F-8A33-47DD-AC7D-0E46AB4AA59E}"/>
              </a:ext>
            </a:extLst>
          </p:cNvPr>
          <p:cNvSpPr/>
          <p:nvPr/>
        </p:nvSpPr>
        <p:spPr>
          <a:xfrm>
            <a:off x="6526868" y="1360030"/>
            <a:ext cx="4319905" cy="4319905"/>
          </a:xfrm>
          <a:prstGeom prst="ellipse">
            <a:avLst/>
          </a:prstGeom>
          <a:solidFill>
            <a:srgbClr val="00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5" name="Ellipse 4">
            <a:extLst>
              <a:ext uri="{FF2B5EF4-FFF2-40B4-BE49-F238E27FC236}">
                <a16:creationId xmlns:a16="http://schemas.microsoft.com/office/drawing/2014/main" id="{31946D8B-C0ED-439E-87A7-0FD8FF8E0703}"/>
              </a:ext>
            </a:extLst>
          </p:cNvPr>
          <p:cNvSpPr/>
          <p:nvPr/>
        </p:nvSpPr>
        <p:spPr>
          <a:xfrm>
            <a:off x="7079318" y="1893430"/>
            <a:ext cx="3239770" cy="3239770"/>
          </a:xfrm>
          <a:prstGeom prst="ellipse">
            <a:avLst/>
          </a:prstGeom>
          <a:solidFill>
            <a:srgbClr val="5EE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6" name="Ellipse 5">
            <a:extLst>
              <a:ext uri="{FF2B5EF4-FFF2-40B4-BE49-F238E27FC236}">
                <a16:creationId xmlns:a16="http://schemas.microsoft.com/office/drawing/2014/main" id="{A0C52A47-91C9-4548-A745-46951CAEE69A}"/>
              </a:ext>
            </a:extLst>
          </p:cNvPr>
          <p:cNvSpPr/>
          <p:nvPr/>
        </p:nvSpPr>
        <p:spPr>
          <a:xfrm>
            <a:off x="7603193" y="2415400"/>
            <a:ext cx="2159635" cy="2159635"/>
          </a:xfrm>
          <a:prstGeom prst="ellipse">
            <a:avLst/>
          </a:prstGeom>
          <a:solidFill>
            <a:srgbClr val="35CB8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7" name="Ellipse 6">
            <a:extLst>
              <a:ext uri="{FF2B5EF4-FFF2-40B4-BE49-F238E27FC236}">
                <a16:creationId xmlns:a16="http://schemas.microsoft.com/office/drawing/2014/main" id="{40164588-28E4-4824-9E1B-68CBA558CF35}"/>
              </a:ext>
            </a:extLst>
          </p:cNvPr>
          <p:cNvSpPr/>
          <p:nvPr/>
        </p:nvSpPr>
        <p:spPr>
          <a:xfrm>
            <a:off x="8146118" y="2948800"/>
            <a:ext cx="1079500" cy="1079500"/>
          </a:xfrm>
          <a:prstGeom prst="ellipse">
            <a:avLst/>
          </a:prstGeom>
          <a:solidFill>
            <a:srgbClr val="00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8" name="Tekstboks 7">
            <a:extLst>
              <a:ext uri="{FF2B5EF4-FFF2-40B4-BE49-F238E27FC236}">
                <a16:creationId xmlns:a16="http://schemas.microsoft.com/office/drawing/2014/main" id="{C21539C9-FF4D-4FE5-B506-F6015E2A160A}"/>
              </a:ext>
            </a:extLst>
          </p:cNvPr>
          <p:cNvSpPr txBox="1">
            <a:spLocks noChangeArrowheads="1"/>
          </p:cNvSpPr>
          <p:nvPr/>
        </p:nvSpPr>
        <p:spPr bwMode="auto">
          <a:xfrm>
            <a:off x="8260012" y="3197719"/>
            <a:ext cx="8302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Jesus</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
        <p:nvSpPr>
          <p:cNvPr id="9" name="Tekstboks 8">
            <a:extLst>
              <a:ext uri="{FF2B5EF4-FFF2-40B4-BE49-F238E27FC236}">
                <a16:creationId xmlns:a16="http://schemas.microsoft.com/office/drawing/2014/main" id="{939712F1-6849-41F3-9813-382EDBD2A702}"/>
              </a:ext>
            </a:extLst>
          </p:cNvPr>
          <p:cNvSpPr txBox="1">
            <a:spLocks noChangeArrowheads="1"/>
          </p:cNvSpPr>
          <p:nvPr/>
        </p:nvSpPr>
        <p:spPr bwMode="auto">
          <a:xfrm>
            <a:off x="7422490" y="2533310"/>
            <a:ext cx="255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Peter, Jakob og Johannes</a:t>
            </a:r>
            <a:endParaRPr kumimoji="0" lang="nb-NO" altLang="nb-NO" sz="2400" b="1" i="0" u="none" strike="noStrike" cap="none" normalizeH="0" baseline="0" dirty="0">
              <a:ln>
                <a:noFill/>
              </a:ln>
              <a:solidFill>
                <a:schemeClr val="tx1"/>
              </a:solidFill>
              <a:effectLst/>
              <a:latin typeface="Arial" panose="020B0604020202020204" pitchFamily="34" charset="0"/>
            </a:endParaRPr>
          </a:p>
        </p:txBody>
      </p:sp>
      <p:sp>
        <p:nvSpPr>
          <p:cNvPr id="10" name="Tekstboks 9">
            <a:extLst>
              <a:ext uri="{FF2B5EF4-FFF2-40B4-BE49-F238E27FC236}">
                <a16:creationId xmlns:a16="http://schemas.microsoft.com/office/drawing/2014/main" id="{916C68B2-D467-4CE7-8CED-C2CEED2196E5}"/>
              </a:ext>
            </a:extLst>
          </p:cNvPr>
          <p:cNvSpPr txBox="1">
            <a:spLocks noChangeArrowheads="1"/>
          </p:cNvSpPr>
          <p:nvPr/>
        </p:nvSpPr>
        <p:spPr bwMode="auto">
          <a:xfrm>
            <a:off x="8087483" y="2022222"/>
            <a:ext cx="1175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 disipler</a:t>
            </a:r>
            <a:endParaRPr kumimoji="0" lang="nb-NO" altLang="nb-NO" sz="2400" b="1" i="0" u="none" strike="noStrike" cap="none" normalizeH="0" baseline="0" dirty="0">
              <a:ln>
                <a:noFill/>
              </a:ln>
              <a:solidFill>
                <a:schemeClr val="tx1"/>
              </a:solidFill>
              <a:effectLst/>
              <a:latin typeface="Arial" panose="020B0604020202020204" pitchFamily="34" charset="0"/>
            </a:endParaRPr>
          </a:p>
        </p:txBody>
      </p:sp>
      <p:sp>
        <p:nvSpPr>
          <p:cNvPr id="11" name="Tekstboks 10">
            <a:extLst>
              <a:ext uri="{FF2B5EF4-FFF2-40B4-BE49-F238E27FC236}">
                <a16:creationId xmlns:a16="http://schemas.microsoft.com/office/drawing/2014/main" id="{93BD4D2E-9974-46B7-9A10-8ADCBB824D54}"/>
              </a:ext>
            </a:extLst>
          </p:cNvPr>
          <p:cNvSpPr txBox="1">
            <a:spLocks noChangeArrowheads="1"/>
          </p:cNvSpPr>
          <p:nvPr/>
        </p:nvSpPr>
        <p:spPr bwMode="auto">
          <a:xfrm>
            <a:off x="8068836" y="1472947"/>
            <a:ext cx="1175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72 disipler</a:t>
            </a:r>
            <a:endParaRPr kumimoji="0" lang="nb-NO" altLang="nb-NO" sz="2400" b="1" i="0" u="none" strike="noStrike" cap="none" normalizeH="0" baseline="0" dirty="0">
              <a:ln>
                <a:noFill/>
              </a:ln>
              <a:solidFill>
                <a:schemeClr val="tx1"/>
              </a:solidFill>
              <a:effectLst/>
              <a:latin typeface="Arial" panose="020B0604020202020204" pitchFamily="34" charset="0"/>
            </a:endParaRPr>
          </a:p>
        </p:txBody>
      </p:sp>
      <p:sp>
        <p:nvSpPr>
          <p:cNvPr id="12" name="Ellipse 11">
            <a:extLst>
              <a:ext uri="{FF2B5EF4-FFF2-40B4-BE49-F238E27FC236}">
                <a16:creationId xmlns:a16="http://schemas.microsoft.com/office/drawing/2014/main" id="{28021B53-E440-490A-804B-D3F981327440}"/>
              </a:ext>
            </a:extLst>
          </p:cNvPr>
          <p:cNvSpPr/>
          <p:nvPr/>
        </p:nvSpPr>
        <p:spPr>
          <a:xfrm>
            <a:off x="5993468" y="805675"/>
            <a:ext cx="5399405" cy="53994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13" name="Tekstboks 12">
            <a:extLst>
              <a:ext uri="{FF2B5EF4-FFF2-40B4-BE49-F238E27FC236}">
                <a16:creationId xmlns:a16="http://schemas.microsoft.com/office/drawing/2014/main" id="{79044EFB-8D59-4384-9880-8D2E3F5A62A2}"/>
              </a:ext>
            </a:extLst>
          </p:cNvPr>
          <p:cNvSpPr txBox="1">
            <a:spLocks noChangeArrowheads="1"/>
          </p:cNvSpPr>
          <p:nvPr/>
        </p:nvSpPr>
        <p:spPr bwMode="auto">
          <a:xfrm>
            <a:off x="8316628" y="904444"/>
            <a:ext cx="732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folket</a:t>
            </a:r>
            <a:endParaRPr kumimoji="0" lang="nb-NO" altLang="nb-NO" sz="2400" b="1" i="0" u="none" strike="noStrike" cap="none" normalizeH="0" baseline="0" dirty="0">
              <a:ln>
                <a:noFill/>
              </a:ln>
              <a:solidFill>
                <a:schemeClr val="tx1"/>
              </a:solidFill>
              <a:effectLst/>
              <a:latin typeface="Arial" panose="020B0604020202020204" pitchFamily="34" charset="0"/>
            </a:endParaRPr>
          </a:p>
        </p:txBody>
      </p:sp>
      <p:sp>
        <p:nvSpPr>
          <p:cNvPr id="14" name="Pil: sirkelformet 13">
            <a:extLst>
              <a:ext uri="{FF2B5EF4-FFF2-40B4-BE49-F238E27FC236}">
                <a16:creationId xmlns:a16="http://schemas.microsoft.com/office/drawing/2014/main" id="{BB58151C-0C26-41BE-8788-8ACD14C47715}"/>
              </a:ext>
            </a:extLst>
          </p:cNvPr>
          <p:cNvSpPr/>
          <p:nvPr/>
        </p:nvSpPr>
        <p:spPr>
          <a:xfrm>
            <a:off x="8509338" y="1005700"/>
            <a:ext cx="3333750" cy="4467225"/>
          </a:xfrm>
          <a:prstGeom prst="circularArrow">
            <a:avLst>
              <a:gd name="adj1" fmla="val 3603"/>
              <a:gd name="adj2" fmla="val 562008"/>
              <a:gd name="adj3" fmla="val 20393507"/>
              <a:gd name="adj4" fmla="val 17776858"/>
              <a:gd name="adj5" fmla="val 4421"/>
            </a:avLst>
          </a:prstGeom>
          <a:solidFill>
            <a:srgbClr val="2AA26F"/>
          </a:solidFill>
          <a:ln>
            <a:solidFill>
              <a:srgbClr val="2AA2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15" name="Pil: sirkelformet 14">
            <a:extLst>
              <a:ext uri="{FF2B5EF4-FFF2-40B4-BE49-F238E27FC236}">
                <a16:creationId xmlns:a16="http://schemas.microsoft.com/office/drawing/2014/main" id="{C545DBDD-E6BD-4671-B9F0-9088371E0C14}"/>
              </a:ext>
            </a:extLst>
          </p:cNvPr>
          <p:cNvSpPr/>
          <p:nvPr/>
        </p:nvSpPr>
        <p:spPr>
          <a:xfrm rot="4380979">
            <a:off x="7743571" y="2670225"/>
            <a:ext cx="3333750" cy="4467225"/>
          </a:xfrm>
          <a:prstGeom prst="circularArrow">
            <a:avLst>
              <a:gd name="adj1" fmla="val 3603"/>
              <a:gd name="adj2" fmla="val 562008"/>
              <a:gd name="adj3" fmla="val 20393507"/>
              <a:gd name="adj4" fmla="val 17776858"/>
              <a:gd name="adj5" fmla="val 4421"/>
            </a:avLst>
          </a:prstGeom>
          <a:solidFill>
            <a:srgbClr val="2AA26F"/>
          </a:solidFill>
          <a:ln>
            <a:solidFill>
              <a:srgbClr val="2AA2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16" name="Pil: sirkelformet 15">
            <a:extLst>
              <a:ext uri="{FF2B5EF4-FFF2-40B4-BE49-F238E27FC236}">
                <a16:creationId xmlns:a16="http://schemas.microsoft.com/office/drawing/2014/main" id="{C5D7DC8B-B0C4-45DC-A4AD-9F9CFBBAE1A7}"/>
              </a:ext>
            </a:extLst>
          </p:cNvPr>
          <p:cNvSpPr/>
          <p:nvPr/>
        </p:nvSpPr>
        <p:spPr>
          <a:xfrm rot="10174598">
            <a:off x="5555953" y="1829295"/>
            <a:ext cx="3333750" cy="4467225"/>
          </a:xfrm>
          <a:prstGeom prst="circularArrow">
            <a:avLst>
              <a:gd name="adj1" fmla="val 3603"/>
              <a:gd name="adj2" fmla="val 562008"/>
              <a:gd name="adj3" fmla="val 20393507"/>
              <a:gd name="adj4" fmla="val 17776858"/>
              <a:gd name="adj5" fmla="val 4421"/>
            </a:avLst>
          </a:prstGeom>
          <a:solidFill>
            <a:srgbClr val="2AA26F"/>
          </a:solidFill>
          <a:ln>
            <a:solidFill>
              <a:srgbClr val="2AA2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sp>
        <p:nvSpPr>
          <p:cNvPr id="17" name="Pil: sirkelformet 16">
            <a:extLst>
              <a:ext uri="{FF2B5EF4-FFF2-40B4-BE49-F238E27FC236}">
                <a16:creationId xmlns:a16="http://schemas.microsoft.com/office/drawing/2014/main" id="{8B7F0BF2-A421-4D56-BE0E-4D14DAD155BD}"/>
              </a:ext>
            </a:extLst>
          </p:cNvPr>
          <p:cNvSpPr/>
          <p:nvPr/>
        </p:nvSpPr>
        <p:spPr>
          <a:xfrm rot="15432252">
            <a:off x="6404631" y="-146508"/>
            <a:ext cx="3333750" cy="4467225"/>
          </a:xfrm>
          <a:prstGeom prst="circularArrow">
            <a:avLst>
              <a:gd name="adj1" fmla="val 3603"/>
              <a:gd name="adj2" fmla="val 562008"/>
              <a:gd name="adj3" fmla="val 20393507"/>
              <a:gd name="adj4" fmla="val 17776858"/>
              <a:gd name="adj5" fmla="val 4421"/>
            </a:avLst>
          </a:prstGeom>
          <a:solidFill>
            <a:srgbClr val="2AA26F"/>
          </a:solidFill>
          <a:ln>
            <a:solidFill>
              <a:srgbClr val="2AA2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dirty="0"/>
          </a:p>
        </p:txBody>
      </p:sp>
      <p:cxnSp>
        <p:nvCxnSpPr>
          <p:cNvPr id="18" name="Rett pilkobling 17">
            <a:extLst>
              <a:ext uri="{FF2B5EF4-FFF2-40B4-BE49-F238E27FC236}">
                <a16:creationId xmlns:a16="http://schemas.microsoft.com/office/drawing/2014/main" id="{38B0311A-A84C-4C83-8A7B-0846FC8A39A2}"/>
              </a:ext>
            </a:extLst>
          </p:cNvPr>
          <p:cNvCxnSpPr/>
          <p:nvPr/>
        </p:nvCxnSpPr>
        <p:spPr>
          <a:xfrm flipV="1">
            <a:off x="9337378" y="2348725"/>
            <a:ext cx="1386205" cy="790575"/>
          </a:xfrm>
          <a:prstGeom prst="straightConnector1">
            <a:avLst/>
          </a:prstGeom>
          <a:ln w="104775">
            <a:solidFill>
              <a:srgbClr val="2AA26F"/>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9" name="Rett pilkobling 18">
            <a:extLst>
              <a:ext uri="{FF2B5EF4-FFF2-40B4-BE49-F238E27FC236}">
                <a16:creationId xmlns:a16="http://schemas.microsoft.com/office/drawing/2014/main" id="{5B24FFD6-2EE6-4385-BE60-FF65BEEE64D9}"/>
              </a:ext>
            </a:extLst>
          </p:cNvPr>
          <p:cNvCxnSpPr/>
          <p:nvPr/>
        </p:nvCxnSpPr>
        <p:spPr>
          <a:xfrm>
            <a:off x="8709363" y="4187050"/>
            <a:ext cx="45085" cy="1666875"/>
          </a:xfrm>
          <a:prstGeom prst="straightConnector1">
            <a:avLst/>
          </a:prstGeom>
          <a:ln w="104775">
            <a:solidFill>
              <a:srgbClr val="2AA26F"/>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0" name="Rett pilkobling 19">
            <a:extLst>
              <a:ext uri="{FF2B5EF4-FFF2-40B4-BE49-F238E27FC236}">
                <a16:creationId xmlns:a16="http://schemas.microsoft.com/office/drawing/2014/main" id="{AD113DFA-9D6E-417E-A7DB-16BB10E44186}"/>
              </a:ext>
            </a:extLst>
          </p:cNvPr>
          <p:cNvCxnSpPr/>
          <p:nvPr/>
        </p:nvCxnSpPr>
        <p:spPr>
          <a:xfrm flipH="1" flipV="1">
            <a:off x="6671013" y="2243950"/>
            <a:ext cx="1371600" cy="923925"/>
          </a:xfrm>
          <a:prstGeom prst="straightConnector1">
            <a:avLst/>
          </a:prstGeom>
          <a:ln w="104775">
            <a:solidFill>
              <a:srgbClr val="2AA26F"/>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21" name="Rectangle 18">
            <a:extLst>
              <a:ext uri="{FF2B5EF4-FFF2-40B4-BE49-F238E27FC236}">
                <a16:creationId xmlns:a16="http://schemas.microsoft.com/office/drawing/2014/main" id="{909C8E37-ADCF-43A4-BEFB-C780FFA8D6C6}"/>
              </a:ext>
            </a:extLst>
          </p:cNvPr>
          <p:cNvSpPr>
            <a:spLocks noChangeArrowheads="1"/>
          </p:cNvSpPr>
          <p:nvPr/>
        </p:nvSpPr>
        <p:spPr bwMode="auto">
          <a:xfrm>
            <a:off x="1898373" y="-7653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dirty="0"/>
          </a:p>
        </p:txBody>
      </p:sp>
      <p:sp>
        <p:nvSpPr>
          <p:cNvPr id="22" name="Title 2">
            <a:extLst>
              <a:ext uri="{FF2B5EF4-FFF2-40B4-BE49-F238E27FC236}">
                <a16:creationId xmlns:a16="http://schemas.microsoft.com/office/drawing/2014/main" id="{F540539F-13D0-43F9-9F13-0FD5FA74475E}"/>
              </a:ext>
            </a:extLst>
          </p:cNvPr>
          <p:cNvSpPr txBox="1">
            <a:spLocks/>
          </p:cNvSpPr>
          <p:nvPr/>
        </p:nvSpPr>
        <p:spPr>
          <a:xfrm>
            <a:off x="1325699" y="1747167"/>
            <a:ext cx="3770355" cy="2460112"/>
          </a:xfrm>
          <a:prstGeom prst="rect">
            <a:avLst/>
          </a:prstGeom>
          <a:effectLst>
            <a:outerShdw blurRad="38100" dist="25400" dir="2700000" algn="tl" rotWithShape="0">
              <a:srgbClr val="000000">
                <a:alpha val="50000"/>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r>
              <a:rPr lang="nb-NO" altLang="ja-JP" sz="3400" kern="0" dirty="0">
                <a:latin typeface="Georgia" charset="0"/>
                <a:ea typeface="ＭＳ Ｐゴシック" charset="0"/>
                <a:cs typeface="ＭＳ Ｐゴシック" charset="0"/>
              </a:rPr>
              <a:t>Hvordan fungerte Jesus som utrustende leder?</a:t>
            </a:r>
            <a:endParaRPr lang="nb-NO" sz="2800" kern="0" dirty="0">
              <a:solidFill>
                <a:srgbClr val="246E24"/>
              </a:solidFill>
              <a:latin typeface="Georgia" charset="0"/>
              <a:ea typeface="ＭＳ Ｐゴシック" charset="0"/>
              <a:cs typeface="ＭＳ Ｐゴシック" charset="0"/>
            </a:endParaRPr>
          </a:p>
          <a:p>
            <a:endParaRPr lang="nb-NO" sz="3400" kern="0" dirty="0"/>
          </a:p>
        </p:txBody>
      </p:sp>
    </p:spTree>
    <p:extLst>
      <p:ext uri="{BB962C8B-B14F-4D97-AF65-F5344CB8AC3E}">
        <p14:creationId xmlns:p14="http://schemas.microsoft.com/office/powerpoint/2010/main" val="1441055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2"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par>
                                <p:cTn id="51" presetID="22" presetClass="entr" presetSubtype="1"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1"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right)">
                                      <p:cBhvr>
                                        <p:cTn id="58" dur="500"/>
                                        <p:tgtEl>
                                          <p:spTgt spid="15"/>
                                        </p:tgtEl>
                                      </p:cBhvr>
                                    </p:animEffect>
                                  </p:childTnLst>
                                </p:cTn>
                              </p:par>
                              <p:par>
                                <p:cTn id="59" presetID="22" presetClass="entr" presetSubtype="4" fill="hold" grpId="1"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par>
                                <p:cTn id="62" presetID="22" presetClass="entr" presetSubtype="8" fill="hold" grpId="1"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1" fill="hold" grpId="1"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up)">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5"/>
                                        </p:tgtEl>
                                        <p:attrNameLst>
                                          <p:attrName>r</p:attrName>
                                        </p:attrNameLst>
                                      </p:cBhvr>
                                    </p:animRot>
                                    <p:animRot by="-240000">
                                      <p:cBhvr>
                                        <p:cTn id="72" dur="200" fill="hold">
                                          <p:stCondLst>
                                            <p:cond delay="200"/>
                                          </p:stCondLst>
                                        </p:cTn>
                                        <p:tgtEl>
                                          <p:spTgt spid="15"/>
                                        </p:tgtEl>
                                        <p:attrNameLst>
                                          <p:attrName>r</p:attrName>
                                        </p:attrNameLst>
                                      </p:cBhvr>
                                    </p:animRot>
                                    <p:animRot by="240000">
                                      <p:cBhvr>
                                        <p:cTn id="73" dur="200" fill="hold">
                                          <p:stCondLst>
                                            <p:cond delay="400"/>
                                          </p:stCondLst>
                                        </p:cTn>
                                        <p:tgtEl>
                                          <p:spTgt spid="15"/>
                                        </p:tgtEl>
                                        <p:attrNameLst>
                                          <p:attrName>r</p:attrName>
                                        </p:attrNameLst>
                                      </p:cBhvr>
                                    </p:animRot>
                                    <p:animRot by="-240000">
                                      <p:cBhvr>
                                        <p:cTn id="74" dur="200" fill="hold">
                                          <p:stCondLst>
                                            <p:cond delay="600"/>
                                          </p:stCondLst>
                                        </p:cTn>
                                        <p:tgtEl>
                                          <p:spTgt spid="15"/>
                                        </p:tgtEl>
                                        <p:attrNameLst>
                                          <p:attrName>r</p:attrName>
                                        </p:attrNameLst>
                                      </p:cBhvr>
                                    </p:animRot>
                                    <p:animRot by="120000">
                                      <p:cBhvr>
                                        <p:cTn id="75" dur="200" fill="hold">
                                          <p:stCondLst>
                                            <p:cond delay="800"/>
                                          </p:stCondLst>
                                        </p:cTn>
                                        <p:tgtEl>
                                          <p:spTgt spid="15"/>
                                        </p:tgtEl>
                                        <p:attrNameLst>
                                          <p:attrName>r</p:attrName>
                                        </p:attrNameLst>
                                      </p:cBhvr>
                                    </p:animRot>
                                  </p:childTnLst>
                                </p:cTn>
                              </p:par>
                              <p:par>
                                <p:cTn id="76" presetID="32" presetClass="emph" presetSubtype="0" fill="hold" grpId="0" nodeType="withEffect">
                                  <p:stCondLst>
                                    <p:cond delay="0"/>
                                  </p:stCondLst>
                                  <p:childTnLst>
                                    <p:animRot by="120000">
                                      <p:cBhvr>
                                        <p:cTn id="77" dur="100" fill="hold">
                                          <p:stCondLst>
                                            <p:cond delay="0"/>
                                          </p:stCondLst>
                                        </p:cTn>
                                        <p:tgtEl>
                                          <p:spTgt spid="16"/>
                                        </p:tgtEl>
                                        <p:attrNameLst>
                                          <p:attrName>r</p:attrName>
                                        </p:attrNameLst>
                                      </p:cBhvr>
                                    </p:animRot>
                                    <p:animRot by="-240000">
                                      <p:cBhvr>
                                        <p:cTn id="78" dur="200" fill="hold">
                                          <p:stCondLst>
                                            <p:cond delay="200"/>
                                          </p:stCondLst>
                                        </p:cTn>
                                        <p:tgtEl>
                                          <p:spTgt spid="16"/>
                                        </p:tgtEl>
                                        <p:attrNameLst>
                                          <p:attrName>r</p:attrName>
                                        </p:attrNameLst>
                                      </p:cBhvr>
                                    </p:animRot>
                                    <p:animRot by="240000">
                                      <p:cBhvr>
                                        <p:cTn id="79" dur="200" fill="hold">
                                          <p:stCondLst>
                                            <p:cond delay="400"/>
                                          </p:stCondLst>
                                        </p:cTn>
                                        <p:tgtEl>
                                          <p:spTgt spid="16"/>
                                        </p:tgtEl>
                                        <p:attrNameLst>
                                          <p:attrName>r</p:attrName>
                                        </p:attrNameLst>
                                      </p:cBhvr>
                                    </p:animRot>
                                    <p:animRot by="-240000">
                                      <p:cBhvr>
                                        <p:cTn id="80" dur="200" fill="hold">
                                          <p:stCondLst>
                                            <p:cond delay="600"/>
                                          </p:stCondLst>
                                        </p:cTn>
                                        <p:tgtEl>
                                          <p:spTgt spid="16"/>
                                        </p:tgtEl>
                                        <p:attrNameLst>
                                          <p:attrName>r</p:attrName>
                                        </p:attrNameLst>
                                      </p:cBhvr>
                                    </p:animRot>
                                    <p:animRot by="120000">
                                      <p:cBhvr>
                                        <p:cTn id="81" dur="200" fill="hold">
                                          <p:stCondLst>
                                            <p:cond delay="800"/>
                                          </p:stCondLst>
                                        </p:cTn>
                                        <p:tgtEl>
                                          <p:spTgt spid="16"/>
                                        </p:tgtEl>
                                        <p:attrNameLst>
                                          <p:attrName>r</p:attrName>
                                        </p:attrNameLst>
                                      </p:cBhvr>
                                    </p:animRot>
                                  </p:childTnLst>
                                </p:cTn>
                              </p:par>
                              <p:par>
                                <p:cTn id="82" presetID="32" presetClass="emph" presetSubtype="0" fill="hold" grpId="0" nodeType="with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par>
                                <p:cTn id="88" presetID="32" presetClass="emph" presetSubtype="0" fill="hold" grpId="0" nodeType="withEffect">
                                  <p:stCondLst>
                                    <p:cond delay="0"/>
                                  </p:stCondLst>
                                  <p:childTnLst>
                                    <p:animRot by="120000">
                                      <p:cBhvr>
                                        <p:cTn id="89" dur="100" fill="hold">
                                          <p:stCondLst>
                                            <p:cond delay="0"/>
                                          </p:stCondLst>
                                        </p:cTn>
                                        <p:tgtEl>
                                          <p:spTgt spid="14"/>
                                        </p:tgtEl>
                                        <p:attrNameLst>
                                          <p:attrName>r</p:attrName>
                                        </p:attrNameLst>
                                      </p:cBhvr>
                                    </p:animRot>
                                    <p:animRot by="-240000">
                                      <p:cBhvr>
                                        <p:cTn id="90" dur="200" fill="hold">
                                          <p:stCondLst>
                                            <p:cond delay="200"/>
                                          </p:stCondLst>
                                        </p:cTn>
                                        <p:tgtEl>
                                          <p:spTgt spid="14"/>
                                        </p:tgtEl>
                                        <p:attrNameLst>
                                          <p:attrName>r</p:attrName>
                                        </p:attrNameLst>
                                      </p:cBhvr>
                                    </p:animRot>
                                    <p:animRot by="240000">
                                      <p:cBhvr>
                                        <p:cTn id="91" dur="200" fill="hold">
                                          <p:stCondLst>
                                            <p:cond delay="400"/>
                                          </p:stCondLst>
                                        </p:cTn>
                                        <p:tgtEl>
                                          <p:spTgt spid="14"/>
                                        </p:tgtEl>
                                        <p:attrNameLst>
                                          <p:attrName>r</p:attrName>
                                        </p:attrNameLst>
                                      </p:cBhvr>
                                    </p:animRot>
                                    <p:animRot by="-240000">
                                      <p:cBhvr>
                                        <p:cTn id="92" dur="200" fill="hold">
                                          <p:stCondLst>
                                            <p:cond delay="600"/>
                                          </p:stCondLst>
                                        </p:cTn>
                                        <p:tgtEl>
                                          <p:spTgt spid="14"/>
                                        </p:tgtEl>
                                        <p:attrNameLst>
                                          <p:attrName>r</p:attrName>
                                        </p:attrNameLst>
                                      </p:cBhvr>
                                    </p:animRot>
                                    <p:animRot by="120000">
                                      <p:cBhvr>
                                        <p:cTn id="9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p:bldP spid="14" grpId="0" animBg="1"/>
      <p:bldP spid="14" grpId="1" animBg="1"/>
      <p:bldP spid="15" grpId="0" animBg="1"/>
      <p:bldP spid="15" grpId="1" animBg="1"/>
      <p:bldP spid="16" grpId="0" animBg="1"/>
      <p:bldP spid="16" grpId="1" animBg="1"/>
      <p:bldP spid="17" grpId="0" animBg="1"/>
      <p:bldP spid="17" grpId="1"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6631</TotalTime>
  <Words>3601</Words>
  <Application>Microsoft Office PowerPoint</Application>
  <PresentationFormat>Widescreen</PresentationFormat>
  <Paragraphs>248</Paragraphs>
  <Slides>20</Slides>
  <Notes>20</Notes>
  <HiddenSlides>3</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20</vt:i4>
      </vt:variant>
    </vt:vector>
  </HeadingPairs>
  <TitlesOfParts>
    <vt:vector size="29" baseType="lpstr">
      <vt:lpstr>Arial</vt:lpstr>
      <vt:lpstr>Calibri</vt:lpstr>
      <vt:lpstr>Candara</vt:lpstr>
      <vt:lpstr>Georgia</vt:lpstr>
      <vt:lpstr>Helvetica</vt:lpstr>
      <vt:lpstr>Tahoma</vt:lpstr>
      <vt:lpstr>Trebuchet MS</vt:lpstr>
      <vt:lpstr>Verdana</vt:lpstr>
      <vt:lpstr>Blank Presentation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Realitetene for livet i Guds rike - I hvert av livets øyeblikk…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Molde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Kjetil Sigerseth</dc:creator>
  <cp:lastModifiedBy>Kjetil Sigerseth</cp:lastModifiedBy>
  <cp:revision>69</cp:revision>
  <dcterms:created xsi:type="dcterms:W3CDTF">2016-01-25T09:32:01Z</dcterms:created>
  <dcterms:modified xsi:type="dcterms:W3CDTF">2022-11-04T21:43:16Z</dcterms:modified>
</cp:coreProperties>
</file>