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Lst>
  <p:notesMasterIdLst>
    <p:notesMasterId r:id="rId43"/>
  </p:notesMasterIdLst>
  <p:sldIdLst>
    <p:sldId id="938" r:id="rId3"/>
    <p:sldId id="496" r:id="rId4"/>
    <p:sldId id="500" r:id="rId5"/>
    <p:sldId id="318" r:id="rId6"/>
    <p:sldId id="935" r:id="rId7"/>
    <p:sldId id="902" r:id="rId8"/>
    <p:sldId id="898" r:id="rId9"/>
    <p:sldId id="936" r:id="rId10"/>
    <p:sldId id="912" r:id="rId11"/>
    <p:sldId id="920" r:id="rId12"/>
    <p:sldId id="917" r:id="rId13"/>
    <p:sldId id="924" r:id="rId14"/>
    <p:sldId id="641" r:id="rId15"/>
    <p:sldId id="616" r:id="rId16"/>
    <p:sldId id="929" r:id="rId17"/>
    <p:sldId id="642" r:id="rId18"/>
    <p:sldId id="925" r:id="rId19"/>
    <p:sldId id="946" r:id="rId20"/>
    <p:sldId id="923" r:id="rId21"/>
    <p:sldId id="644" r:id="rId22"/>
    <p:sldId id="926" r:id="rId23"/>
    <p:sldId id="928" r:id="rId24"/>
    <p:sldId id="927" r:id="rId25"/>
    <p:sldId id="932" r:id="rId26"/>
    <p:sldId id="964" r:id="rId27"/>
    <p:sldId id="965" r:id="rId28"/>
    <p:sldId id="960" r:id="rId29"/>
    <p:sldId id="963" r:id="rId30"/>
    <p:sldId id="961" r:id="rId31"/>
    <p:sldId id="962" r:id="rId32"/>
    <p:sldId id="918" r:id="rId33"/>
    <p:sldId id="391" r:id="rId34"/>
    <p:sldId id="919" r:id="rId35"/>
    <p:sldId id="930" r:id="rId36"/>
    <p:sldId id="933" r:id="rId37"/>
    <p:sldId id="931" r:id="rId38"/>
    <p:sldId id="934" r:id="rId39"/>
    <p:sldId id="405" r:id="rId40"/>
    <p:sldId id="406" r:id="rId41"/>
    <p:sldId id="645" r:id="rId4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84" userDrawn="1">
          <p15:clr>
            <a:srgbClr val="A4A3A4"/>
          </p15:clr>
        </p15:guide>
        <p15:guide id="2" orient="horz" pos="687"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C00"/>
    <a:srgbClr val="005400"/>
    <a:srgbClr val="004C00"/>
    <a:srgbClr val="003A00"/>
    <a:srgbClr val="006000"/>
    <a:srgbClr val="004800"/>
    <a:srgbClr val="E5481E"/>
    <a:srgbClr val="37612E"/>
    <a:srgbClr val="DA00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69450" autoAdjust="0"/>
  </p:normalViewPr>
  <p:slideViewPr>
    <p:cSldViewPr>
      <p:cViewPr varScale="1">
        <p:scale>
          <a:sx n="44" d="100"/>
          <a:sy n="44" d="100"/>
        </p:scale>
        <p:origin x="906" y="48"/>
      </p:cViewPr>
      <p:guideLst>
        <p:guide orient="horz" pos="2384"/>
        <p:guide orient="horz" pos="687"/>
        <p:guide pos="3840"/>
      </p:guideLst>
    </p:cSldViewPr>
  </p:slideViewPr>
  <p:outlineViewPr>
    <p:cViewPr>
      <p:scale>
        <a:sx n="33" d="100"/>
        <a:sy n="33" d="100"/>
      </p:scale>
      <p:origin x="0" y="26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62C2240-9684-5440-915F-929AD831DE95}" type="slidenum">
              <a:rPr lang="en-US"/>
              <a:pPr/>
              <a:t>‹#›</a:t>
            </a:fld>
            <a:endParaRPr lang="en-US"/>
          </a:p>
        </p:txBody>
      </p:sp>
    </p:spTree>
    <p:extLst>
      <p:ext uri="{BB962C8B-B14F-4D97-AF65-F5344CB8AC3E}">
        <p14:creationId xmlns:p14="http://schemas.microsoft.com/office/powerpoint/2010/main" val="476686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2875" y="768350"/>
            <a:ext cx="6818313"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62C2240-9684-5440-915F-929AD831DE95}" type="slidenum">
              <a:rPr kumimoji="0" lang="en-US" sz="13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90752"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51736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12</a:t>
            </a:fld>
            <a:endParaRPr lang="nb-NO" altLang="nb-NO">
              <a:solidFill>
                <a:prstClr val="black"/>
              </a:solidFill>
            </a:endParaRPr>
          </a:p>
        </p:txBody>
      </p:sp>
    </p:spTree>
    <p:extLst>
      <p:ext uri="{BB962C8B-B14F-4D97-AF65-F5344CB8AC3E}">
        <p14:creationId xmlns:p14="http://schemas.microsoft.com/office/powerpoint/2010/main" val="179250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i="0" dirty="0">
                <a:solidFill>
                  <a:srgbClr val="000000"/>
                </a:solidFill>
                <a:latin typeface="Calibri" panose="020F0502020204030204" pitchFamily="34" charset="0"/>
                <a:cs typeface="Calibri" panose="020F0502020204030204" pitchFamily="34" charset="0"/>
              </a:rPr>
              <a:t>Markus 4,28</a:t>
            </a:r>
          </a:p>
          <a:p>
            <a:pPr algn="l"/>
            <a:r>
              <a:rPr lang="nb-NO" sz="1200" i="1" dirty="0">
                <a:solidFill>
                  <a:srgbClr val="000000"/>
                </a:solidFill>
                <a:latin typeface="Calibri" panose="020F0502020204030204" pitchFamily="34" charset="0"/>
                <a:cs typeface="Calibri" panose="020F0502020204030204" pitchFamily="34" charset="0"/>
              </a:rPr>
              <a:t>«</a:t>
            </a:r>
            <a:r>
              <a:rPr lang="nb-NO" sz="1200" i="1" dirty="0">
                <a:latin typeface="Calibri" panose="020F0502020204030204" pitchFamily="34" charset="0"/>
                <a:cs typeface="Calibri" panose="020F0502020204030204" pitchFamily="34" charset="0"/>
              </a:rPr>
              <a:t>Menigheten blir satt i bevegelse ved at Guds energi blir frigjort, ikke ved menneskelig strev og press.» Christian A. Schwarz</a:t>
            </a:r>
            <a:endParaRPr lang="nb-NO" sz="1200" i="1" dirty="0">
              <a:solidFill>
                <a:srgbClr val="000000"/>
              </a:solidFill>
              <a:latin typeface="Calibri" panose="020F0502020204030204" pitchFamily="34" charset="0"/>
              <a:cs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E60AA44C-3215-4EF8-94DE-E86B5E6734B5}" type="slidenum">
              <a:rPr lang="nb-NO" altLang="nb-NO" smtClean="0"/>
              <a:pPr/>
              <a:t>13</a:t>
            </a:fld>
            <a:endParaRPr lang="nb-NO" altLang="nb-NO"/>
          </a:p>
        </p:txBody>
      </p:sp>
    </p:spTree>
    <p:extLst>
      <p:ext uri="{BB962C8B-B14F-4D97-AF65-F5344CB8AC3E}">
        <p14:creationId xmlns:p14="http://schemas.microsoft.com/office/powerpoint/2010/main" val="90383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r>
              <a:rPr lang="nb-NO" dirty="0"/>
              <a:t>Arbeidsdelingen</a:t>
            </a:r>
          </a:p>
          <a:p>
            <a:pPr marL="171450" indent="-171450">
              <a:buFontTx/>
              <a:buChar char="-"/>
            </a:pPr>
            <a:r>
              <a:rPr lang="nb-NO" dirty="0"/>
              <a:t>Vi er gartnere (vi er både Guds åkerland, altså i vekst, samtidig som vi kan foredle jordsmonnet for andre, så, vanne, gjødsle, potte om m.m.)</a:t>
            </a:r>
          </a:p>
          <a:p>
            <a:pPr marL="171450" indent="-171450">
              <a:buFontTx/>
              <a:buChar char="-"/>
            </a:pPr>
            <a:r>
              <a:rPr lang="nb-NO" dirty="0"/>
              <a:t>Gud gir vekst</a:t>
            </a:r>
          </a:p>
          <a:p>
            <a:pPr marL="0" indent="0">
              <a:buFontTx/>
              <a:buNone/>
            </a:pPr>
            <a:endParaRPr lang="nb-NO" dirty="0"/>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14</a:t>
            </a:fld>
            <a:endParaRPr lang="nb-NO" altLang="nb-NO">
              <a:solidFill>
                <a:prstClr val="black"/>
              </a:solidFill>
            </a:endParaRPr>
          </a:p>
        </p:txBody>
      </p:sp>
    </p:spTree>
    <p:extLst>
      <p:ext uri="{BB962C8B-B14F-4D97-AF65-F5344CB8AC3E}">
        <p14:creationId xmlns:p14="http://schemas.microsoft.com/office/powerpoint/2010/main" val="323031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15</a:t>
            </a:fld>
            <a:endParaRPr lang="nb-NO" altLang="nb-NO">
              <a:solidFill>
                <a:prstClr val="black"/>
              </a:solidFill>
            </a:endParaRPr>
          </a:p>
        </p:txBody>
      </p:sp>
    </p:spTree>
    <p:extLst>
      <p:ext uri="{BB962C8B-B14F-4D97-AF65-F5344CB8AC3E}">
        <p14:creationId xmlns:p14="http://schemas.microsoft.com/office/powerpoint/2010/main" val="72175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67244" indent="-295094" eaLnBrk="0" hangingPunct="0">
              <a:defRPr>
                <a:solidFill>
                  <a:schemeClr val="tx1"/>
                </a:solidFill>
                <a:latin typeface="Arial" pitchFamily="34" charset="0"/>
              </a:defRPr>
            </a:lvl2pPr>
            <a:lvl3pPr marL="1180376" indent="-236075" eaLnBrk="0" hangingPunct="0">
              <a:defRPr>
                <a:solidFill>
                  <a:schemeClr val="tx1"/>
                </a:solidFill>
                <a:latin typeface="Arial" pitchFamily="34" charset="0"/>
              </a:defRPr>
            </a:lvl3pPr>
            <a:lvl4pPr marL="1652527" indent="-236075" eaLnBrk="0" hangingPunct="0">
              <a:defRPr>
                <a:solidFill>
                  <a:schemeClr val="tx1"/>
                </a:solidFill>
                <a:latin typeface="Arial" pitchFamily="34" charset="0"/>
              </a:defRPr>
            </a:lvl4pPr>
            <a:lvl5pPr marL="2124677" indent="-236075" eaLnBrk="0" hangingPunct="0">
              <a:defRPr>
                <a:solidFill>
                  <a:schemeClr val="tx1"/>
                </a:solidFill>
                <a:latin typeface="Arial" pitchFamily="34" charset="0"/>
              </a:defRPr>
            </a:lvl5pPr>
            <a:lvl6pPr marL="2596827" indent="-236075" eaLnBrk="0" fontAlgn="base" hangingPunct="0">
              <a:spcBef>
                <a:spcPct val="0"/>
              </a:spcBef>
              <a:spcAft>
                <a:spcPct val="0"/>
              </a:spcAft>
              <a:defRPr>
                <a:solidFill>
                  <a:schemeClr val="tx1"/>
                </a:solidFill>
                <a:latin typeface="Arial" pitchFamily="34" charset="0"/>
              </a:defRPr>
            </a:lvl6pPr>
            <a:lvl7pPr marL="3068978" indent="-236075" eaLnBrk="0" fontAlgn="base" hangingPunct="0">
              <a:spcBef>
                <a:spcPct val="0"/>
              </a:spcBef>
              <a:spcAft>
                <a:spcPct val="0"/>
              </a:spcAft>
              <a:defRPr>
                <a:solidFill>
                  <a:schemeClr val="tx1"/>
                </a:solidFill>
                <a:latin typeface="Arial" pitchFamily="34" charset="0"/>
              </a:defRPr>
            </a:lvl7pPr>
            <a:lvl8pPr marL="3541128" indent="-236075" eaLnBrk="0" fontAlgn="base" hangingPunct="0">
              <a:spcBef>
                <a:spcPct val="0"/>
              </a:spcBef>
              <a:spcAft>
                <a:spcPct val="0"/>
              </a:spcAft>
              <a:defRPr>
                <a:solidFill>
                  <a:schemeClr val="tx1"/>
                </a:solidFill>
                <a:latin typeface="Arial" pitchFamily="34" charset="0"/>
              </a:defRPr>
            </a:lvl8pPr>
            <a:lvl9pPr marL="4013279" indent="-236075" eaLnBrk="0" fontAlgn="base" hangingPunct="0">
              <a:spcBef>
                <a:spcPct val="0"/>
              </a:spcBef>
              <a:spcAft>
                <a:spcPct val="0"/>
              </a:spcAft>
              <a:defRPr>
                <a:solidFill>
                  <a:schemeClr val="tx1"/>
                </a:solidFill>
                <a:latin typeface="Arial" pitchFamily="34" charset="0"/>
              </a:defRPr>
            </a:lvl9pPr>
          </a:lstStyle>
          <a:p>
            <a:pPr eaLnBrk="1" hangingPunct="1"/>
            <a:fld id="{710B7FFE-5EFB-4B51-B4AF-504BF875F634}" type="slidenum">
              <a:rPr lang="nb-NO" altLang="nb-NO">
                <a:solidFill>
                  <a:prstClr val="black"/>
                </a:solidFill>
              </a:rPr>
              <a:pPr eaLnBrk="1" hangingPunct="1"/>
              <a:t>16</a:t>
            </a:fld>
            <a:endParaRPr lang="nb-NO" altLang="nb-NO">
              <a:solidFill>
                <a:prstClr val="black"/>
              </a:solidFill>
            </a:endParaRPr>
          </a:p>
        </p:txBody>
      </p:sp>
      <p:sp>
        <p:nvSpPr>
          <p:cNvPr id="39939" name="Rectangle 2"/>
          <p:cNvSpPr>
            <a:spLocks noGrp="1" noRot="1" noChangeAspect="1" noChangeArrowheads="1" noTextEdit="1"/>
          </p:cNvSpPr>
          <p:nvPr>
            <p:ph type="sldImg"/>
          </p:nvPr>
        </p:nvSpPr>
        <p:spPr>
          <a:xfrm>
            <a:off x="139700" y="768350"/>
            <a:ext cx="6819900" cy="3836988"/>
          </a:xfrm>
          <a:ln/>
        </p:spPr>
      </p:sp>
      <p:sp>
        <p:nvSpPr>
          <p:cNvPr id="39940" name="Rectangle 3"/>
          <p:cNvSpPr>
            <a:spLocks noGrp="1" noChangeArrowheads="1"/>
          </p:cNvSpPr>
          <p:nvPr>
            <p:ph type="body" idx="1"/>
          </p:nvPr>
        </p:nvSpPr>
        <p:spPr>
          <a:noFill/>
        </p:spPr>
        <p:txBody>
          <a:bodyPr/>
          <a:lstStyle/>
          <a:p>
            <a:pPr eaLnBrk="1" hangingPunct="1"/>
            <a:r>
              <a:rPr lang="nb-NO" altLang="nb-NO" dirty="0">
                <a:latin typeface="Arial" pitchFamily="34" charset="0"/>
              </a:rPr>
              <a:t>Hvordan ser dette ut i </a:t>
            </a:r>
            <a:r>
              <a:rPr lang="nb-NO" altLang="nb-NO" dirty="0" err="1">
                <a:latin typeface="Arial" pitchFamily="34" charset="0"/>
              </a:rPr>
              <a:t>ImF</a:t>
            </a:r>
            <a:r>
              <a:rPr lang="nb-NO" altLang="nb-NO" dirty="0">
                <a:latin typeface="Arial" pitchFamily="34" charset="0"/>
              </a:rPr>
              <a:t>, Hva er mest naturlig/skårer sterkest?</a:t>
            </a:r>
          </a:p>
          <a:p>
            <a:pPr marL="171450" indent="-171450" eaLnBrk="1" hangingPunct="1">
              <a:buFontTx/>
              <a:buChar char="-"/>
            </a:pPr>
            <a:r>
              <a:rPr lang="nb-NO" altLang="nb-NO" dirty="0">
                <a:latin typeface="Arial" pitchFamily="34" charset="0"/>
              </a:rPr>
              <a:t>Forsamlingene er mangfoldige/ulike</a:t>
            </a:r>
          </a:p>
          <a:p>
            <a:pPr marL="171450" indent="-171450" eaLnBrk="1" hangingPunct="1">
              <a:buFontTx/>
              <a:buChar char="-"/>
            </a:pPr>
            <a:r>
              <a:rPr lang="nb-NO" altLang="nb-NO" dirty="0">
                <a:latin typeface="Arial" pitchFamily="34" charset="0"/>
              </a:rPr>
              <a:t>20 forsamlinger har gjennomført minst en menighetsundersøkelse, disse forsamlingene har totalt gjennomført 38 undersøkelser</a:t>
            </a:r>
          </a:p>
          <a:p>
            <a:pPr marL="171450" indent="-171450" eaLnBrk="1" hangingPunct="1">
              <a:buFontTx/>
              <a:buChar char="-"/>
            </a:pPr>
            <a:r>
              <a:rPr lang="nb-NO" altLang="nb-NO" dirty="0">
                <a:latin typeface="Arial" pitchFamily="34" charset="0"/>
              </a:rPr>
              <a:t>10 forsamlinger har gjennomført mer enn en (5/2, 4/3 og 1/6 stk.).</a:t>
            </a:r>
          </a:p>
          <a:p>
            <a:pPr marL="171450" indent="-171450" eaLnBrk="1" hangingPunct="1">
              <a:buFontTx/>
              <a:buChar char="-"/>
            </a:pPr>
            <a:r>
              <a:rPr lang="nb-NO" altLang="nb-NO" dirty="0">
                <a:latin typeface="Arial" pitchFamily="34" charset="0"/>
              </a:rPr>
              <a:t>Noe innadvendt kultur: </a:t>
            </a:r>
          </a:p>
          <a:p>
            <a:pPr marL="628650" lvl="1" indent="-171450" eaLnBrk="1" hangingPunct="1">
              <a:buFontTx/>
              <a:buChar char="-"/>
            </a:pPr>
            <a:r>
              <a:rPr lang="nb-NO" altLang="nb-NO" dirty="0">
                <a:latin typeface="Arial" pitchFamily="34" charset="0"/>
              </a:rPr>
              <a:t>Behovsorientert evangelisering skårer i gjennomsnitt lavest både ved 1. profil og alle profilene innberegnet.7 av profilene </a:t>
            </a:r>
          </a:p>
          <a:p>
            <a:pPr marL="628650" lvl="1" indent="-171450" eaLnBrk="1" hangingPunct="1">
              <a:buFontTx/>
              <a:buChar char="-"/>
            </a:pPr>
            <a:r>
              <a:rPr lang="nb-NO" altLang="nb-NO" dirty="0">
                <a:latin typeface="Arial" pitchFamily="34" charset="0"/>
              </a:rPr>
              <a:t>Behovsorientert evangelisering som minimumsfaktor, mens 8 hver av profilene har ET og IG som minimumsfaktor.</a:t>
            </a:r>
          </a:p>
          <a:p>
            <a:pPr marL="628650" lvl="1" indent="-171450" eaLnBrk="1" hangingPunct="1">
              <a:buFontTx/>
              <a:buChar char="-"/>
            </a:pPr>
            <a:r>
              <a:rPr lang="nb-NO" altLang="nb-NO" dirty="0">
                <a:latin typeface="Arial" pitchFamily="34" charset="0"/>
              </a:rPr>
              <a:t>Inkludering er begrep 22 av 24 i fortellerguiden (siste 15 år)</a:t>
            </a:r>
          </a:p>
          <a:p>
            <a:pPr marL="628650" lvl="1" indent="-171450" eaLnBrk="1" hangingPunct="1">
              <a:buFontTx/>
              <a:buChar char="-"/>
            </a:pPr>
            <a:r>
              <a:rPr lang="nb-NO" altLang="nb-NO" dirty="0">
                <a:latin typeface="Arial" pitchFamily="34" charset="0"/>
              </a:rPr>
              <a:t>Livsnære grupper er en tydelig maksimumsfaktor (14 profiler/9 (45%) av de 20 menighetene)</a:t>
            </a:r>
          </a:p>
          <a:p>
            <a:pPr marL="171450" indent="-171450" eaLnBrk="1" hangingPunct="1">
              <a:buFontTx/>
              <a:buChar char="-"/>
            </a:pPr>
            <a:r>
              <a:rPr lang="nb-NO" altLang="nb-NO" dirty="0">
                <a:latin typeface="Arial" pitchFamily="34" charset="0"/>
              </a:rPr>
              <a:t>Sunnhetsnivå og trosdimensjonen ikke så sunt nivå som mange kanskje tenker og kunne ønske seg.</a:t>
            </a:r>
          </a:p>
          <a:p>
            <a:pPr marL="171450" indent="-171450" eaLnBrk="1" hangingPunct="1">
              <a:buFontTx/>
              <a:buChar char="-"/>
            </a:pPr>
            <a:r>
              <a:rPr lang="nb-NO" altLang="nb-NO" dirty="0">
                <a:latin typeface="Arial" pitchFamily="34" charset="0"/>
              </a:rPr>
              <a:t>De forsamlingene som har tatt mer enn én profil har totalt vist en svært god utvikling fra første til siste profil (gjennomsnittlig økning på 12,4 poeng skåre, 9 av 10 menigheter har vist fremgang)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Bibelske eksempler.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b-NO" b="1" dirty="0"/>
              <a:t>Innbyrdes avhengighet: </a:t>
            </a:r>
            <a:r>
              <a:rPr lang="nb-NO" dirty="0"/>
              <a:t>Kroppen og lemmene som bilde på menigheten 1. Kor 12</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nb-NO"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b-NO" b="1" dirty="0"/>
              <a:t>Multiplikasjon: </a:t>
            </a:r>
            <a:r>
              <a:rPr lang="nb-NO" dirty="0"/>
              <a:t>Jesu tjeneste 3,12,72… misjonsbefalingen/disippelgjøring | Paulus: Gi videre med multiplikasjonseffekt | </a:t>
            </a:r>
            <a:r>
              <a:rPr lang="nb-NO" b="0" i="1" dirty="0"/>
              <a:t>«</a:t>
            </a:r>
            <a:r>
              <a:rPr lang="nb-NO" b="0" i="1" dirty="0">
                <a:solidFill>
                  <a:srgbClr val="212529"/>
                </a:solidFill>
                <a:effectLst/>
                <a:latin typeface="MaisonNeue"/>
              </a:rPr>
              <a:t>Det du har hørt av meg i mange vitners nærvær, skal du gi videre til pålitelige mennesker som er i stand til å undervise andre.» </a:t>
            </a:r>
            <a:r>
              <a:rPr lang="nb-NO" b="0" i="0" dirty="0">
                <a:solidFill>
                  <a:srgbClr val="212529"/>
                </a:solidFill>
                <a:effectLst/>
                <a:latin typeface="MaisonNeue"/>
              </a:rPr>
              <a:t>(</a:t>
            </a:r>
            <a:r>
              <a:rPr lang="nb-NO" i="0" dirty="0"/>
              <a:t>2. Tim. 2,2</a:t>
            </a:r>
            <a:r>
              <a:rPr lang="nb-NO" b="0" i="0" dirty="0">
                <a:solidFill>
                  <a:srgbClr val="212529"/>
                </a:solidFill>
                <a:effectLst/>
                <a:latin typeface="MaisonNeue"/>
              </a:rPr>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nb-NO" b="0" i="1" dirty="0">
              <a:solidFill>
                <a:srgbClr val="212529"/>
              </a:solidFill>
              <a:effectLst/>
              <a:latin typeface="MaisonNeue"/>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b-NO" b="1" i="0" dirty="0">
                <a:solidFill>
                  <a:srgbClr val="212529"/>
                </a:solidFill>
                <a:effectLst/>
                <a:latin typeface="MaisonNeue"/>
              </a:rPr>
              <a:t>Omforming av energi: </a:t>
            </a:r>
            <a:r>
              <a:rPr lang="nb-NO" b="0" i="0" dirty="0">
                <a:solidFill>
                  <a:srgbClr val="212529"/>
                </a:solidFill>
                <a:effectLst/>
                <a:latin typeface="MaisonNeue"/>
              </a:rPr>
              <a:t>Paulus på Areopagos: Ukjent Gud (</a:t>
            </a:r>
            <a:r>
              <a:rPr lang="nb-NO" b="0" i="0" dirty="0" err="1">
                <a:solidFill>
                  <a:srgbClr val="212529"/>
                </a:solidFill>
                <a:effectLst/>
                <a:latin typeface="MaisonNeue"/>
              </a:rPr>
              <a:t>Apg</a:t>
            </a:r>
            <a:r>
              <a:rPr lang="nb-NO" b="0" i="0" dirty="0">
                <a:solidFill>
                  <a:srgbClr val="212529"/>
                </a:solidFill>
                <a:effectLst/>
                <a:latin typeface="MaisonNeue"/>
              </a:rPr>
              <a:t>. 17) | forfølgelsen av kristne (</a:t>
            </a:r>
            <a:r>
              <a:rPr lang="nb-NO" b="0" i="0" dirty="0" err="1">
                <a:solidFill>
                  <a:srgbClr val="212529"/>
                </a:solidFill>
                <a:effectLst/>
                <a:latin typeface="MaisonNeue"/>
              </a:rPr>
              <a:t>Apg</a:t>
            </a:r>
            <a:r>
              <a:rPr lang="nb-NO" b="0" i="0" dirty="0">
                <a:solidFill>
                  <a:srgbClr val="212529"/>
                </a:solidFill>
                <a:effectLst/>
                <a:latin typeface="MaisonNeue"/>
              </a:rPr>
              <a:t>. 8) | </a:t>
            </a:r>
            <a:r>
              <a:rPr lang="nb-NO" b="0" i="1" dirty="0">
                <a:solidFill>
                  <a:srgbClr val="212529"/>
                </a:solidFill>
                <a:effectLst/>
                <a:latin typeface="MaisonNeue"/>
              </a:rPr>
              <a:t>«</a:t>
            </a:r>
            <a:r>
              <a:rPr lang="nb-NO" sz="1800" i="1" dirty="0">
                <a:solidFill>
                  <a:srgbClr val="333333"/>
                </a:solidFill>
                <a:effectLst/>
                <a:latin typeface="&amp;quot"/>
                <a:ea typeface="Calibri" panose="020F0502020204030204" pitchFamily="34" charset="0"/>
                <a:cs typeface="Times New Roman" panose="02020603050405020304" pitchFamily="18" charset="0"/>
              </a:rPr>
              <a:t>For å nå dette målet arbeider og kjemper jeg i hans kraft </a:t>
            </a:r>
            <a:r>
              <a:rPr lang="nb-NO" sz="1800" i="0" dirty="0">
                <a:solidFill>
                  <a:srgbClr val="333333"/>
                </a:solidFill>
                <a:effectLst/>
                <a:latin typeface="&amp;quot"/>
                <a:ea typeface="Calibri" panose="020F0502020204030204" pitchFamily="34" charset="0"/>
                <a:cs typeface="Times New Roman" panose="02020603050405020304" pitchFamily="18" charset="0"/>
              </a:rPr>
              <a:t>(ut fra hans energi, </a:t>
            </a:r>
            <a:r>
              <a:rPr lang="nb-NO" sz="1800" i="0" dirty="0" err="1">
                <a:solidFill>
                  <a:srgbClr val="333333"/>
                </a:solidFill>
                <a:effectLst/>
                <a:latin typeface="&amp;quot"/>
                <a:ea typeface="Calibri" panose="020F0502020204030204" pitchFamily="34" charset="0"/>
                <a:cs typeface="Times New Roman" panose="02020603050405020304" pitchFamily="18" charset="0"/>
              </a:rPr>
              <a:t>energy</a:t>
            </a:r>
            <a:r>
              <a:rPr lang="nb-NO" sz="1800" i="0" dirty="0">
                <a:solidFill>
                  <a:srgbClr val="333333"/>
                </a:solidFill>
                <a:effectLst/>
                <a:latin typeface="&amp;quot"/>
                <a:ea typeface="Calibri" panose="020F0502020204030204" pitchFamily="34" charset="0"/>
                <a:cs typeface="Times New Roman" panose="02020603050405020304" pitchFamily="18" charset="0"/>
              </a:rPr>
              <a:t>, </a:t>
            </a:r>
            <a:r>
              <a:rPr lang="nb-NO" sz="1800" i="0" dirty="0" err="1">
                <a:solidFill>
                  <a:srgbClr val="333333"/>
                </a:solidFill>
                <a:effectLst/>
                <a:latin typeface="&amp;quot"/>
                <a:ea typeface="Calibri" panose="020F0502020204030204" pitchFamily="34" charset="0"/>
                <a:cs typeface="Times New Roman" panose="02020603050405020304" pitchFamily="18" charset="0"/>
              </a:rPr>
              <a:t>enérgeia</a:t>
            </a:r>
            <a:r>
              <a:rPr lang="nb-NO" sz="1800" i="0" dirty="0">
                <a:solidFill>
                  <a:srgbClr val="333333"/>
                </a:solidFill>
                <a:effectLst/>
                <a:latin typeface="&amp;quot"/>
                <a:ea typeface="Calibri" panose="020F0502020204030204" pitchFamily="34" charset="0"/>
                <a:cs typeface="Times New Roman" panose="02020603050405020304" pitchFamily="18" charset="0"/>
              </a:rPr>
              <a:t>), </a:t>
            </a:r>
            <a:r>
              <a:rPr lang="nb-NO" sz="1800" i="1" dirty="0">
                <a:solidFill>
                  <a:srgbClr val="333333"/>
                </a:solidFill>
                <a:effectLst/>
                <a:latin typeface="&amp;quot"/>
                <a:ea typeface="Calibri" panose="020F0502020204030204" pitchFamily="34" charset="0"/>
                <a:cs typeface="Times New Roman" panose="02020603050405020304" pitchFamily="18" charset="0"/>
              </a:rPr>
              <a:t>som virker </a:t>
            </a:r>
            <a:r>
              <a:rPr lang="nb-NO" sz="1800" i="0" dirty="0">
                <a:solidFill>
                  <a:srgbClr val="333333"/>
                </a:solidFill>
                <a:effectLst/>
                <a:latin typeface="&amp;quot"/>
                <a:ea typeface="Calibri" panose="020F0502020204030204" pitchFamily="34" charset="0"/>
                <a:cs typeface="Times New Roman" panose="02020603050405020304" pitchFamily="18" charset="0"/>
              </a:rPr>
              <a:t>(blir frigjort, </a:t>
            </a:r>
            <a:r>
              <a:rPr lang="nb-NO" sz="1800" i="0" dirty="0" err="1">
                <a:solidFill>
                  <a:srgbClr val="333333"/>
                </a:solidFill>
                <a:effectLst/>
                <a:latin typeface="&amp;quot"/>
                <a:ea typeface="Calibri" panose="020F0502020204030204" pitchFamily="34" charset="0"/>
                <a:cs typeface="Times New Roman" panose="02020603050405020304" pitchFamily="18" charset="0"/>
              </a:rPr>
              <a:t>beeing</a:t>
            </a:r>
            <a:r>
              <a:rPr lang="nb-NO" sz="1800" i="0" dirty="0">
                <a:solidFill>
                  <a:srgbClr val="333333"/>
                </a:solidFill>
                <a:effectLst/>
                <a:latin typeface="&amp;quot"/>
                <a:ea typeface="Calibri" panose="020F0502020204030204" pitchFamily="34" charset="0"/>
                <a:cs typeface="Times New Roman" panose="02020603050405020304" pitchFamily="18" charset="0"/>
              </a:rPr>
              <a:t> </a:t>
            </a:r>
            <a:r>
              <a:rPr lang="nb-NO" sz="1800" i="0" dirty="0" err="1">
                <a:solidFill>
                  <a:srgbClr val="333333"/>
                </a:solidFill>
                <a:effectLst/>
                <a:latin typeface="&amp;quot"/>
                <a:ea typeface="Calibri" panose="020F0502020204030204" pitchFamily="34" charset="0"/>
                <a:cs typeface="Times New Roman" panose="02020603050405020304" pitchFamily="18" charset="0"/>
              </a:rPr>
              <a:t>energized</a:t>
            </a:r>
            <a:r>
              <a:rPr lang="nb-NO" sz="1800" i="0" dirty="0">
                <a:solidFill>
                  <a:srgbClr val="333333"/>
                </a:solidFill>
                <a:effectLst/>
                <a:latin typeface="&amp;quot"/>
                <a:ea typeface="Calibri" panose="020F0502020204030204" pitchFamily="34" charset="0"/>
                <a:cs typeface="Times New Roman" panose="02020603050405020304" pitchFamily="18" charset="0"/>
              </a:rPr>
              <a:t>, </a:t>
            </a:r>
            <a:r>
              <a:rPr lang="nb-NO" sz="1800" i="0" dirty="0" err="1">
                <a:solidFill>
                  <a:srgbClr val="333333"/>
                </a:solidFill>
                <a:effectLst/>
                <a:latin typeface="&amp;quot"/>
                <a:ea typeface="Calibri" panose="020F0502020204030204" pitchFamily="34" charset="0"/>
                <a:cs typeface="Times New Roman" panose="02020603050405020304" pitchFamily="18" charset="0"/>
              </a:rPr>
              <a:t>energeuménen</a:t>
            </a:r>
            <a:r>
              <a:rPr lang="nb-NO" sz="1800" i="0" dirty="0">
                <a:solidFill>
                  <a:srgbClr val="333333"/>
                </a:solidFill>
                <a:effectLst/>
                <a:latin typeface="&amp;quot"/>
                <a:ea typeface="Calibri" panose="020F0502020204030204" pitchFamily="34" charset="0"/>
                <a:cs typeface="Times New Roman" panose="02020603050405020304" pitchFamily="18" charset="0"/>
              </a:rPr>
              <a:t>) </a:t>
            </a:r>
            <a:r>
              <a:rPr lang="nb-NO" sz="1800" i="1" dirty="0">
                <a:solidFill>
                  <a:srgbClr val="333333"/>
                </a:solidFill>
                <a:effectLst/>
                <a:latin typeface="&amp;quot"/>
                <a:ea typeface="Calibri" panose="020F0502020204030204" pitchFamily="34" charset="0"/>
                <a:cs typeface="Times New Roman" panose="02020603050405020304" pitchFamily="18" charset="0"/>
              </a:rPr>
              <a:t>i meg med styrke.» </a:t>
            </a:r>
            <a:r>
              <a:rPr lang="nb-NO" sz="1800" dirty="0">
                <a:solidFill>
                  <a:srgbClr val="333333"/>
                </a:solidFill>
                <a:effectLst/>
                <a:latin typeface="&amp;quot"/>
                <a:ea typeface="Calibri" panose="020F0502020204030204" pitchFamily="34" charset="0"/>
                <a:cs typeface="Times New Roman" panose="02020603050405020304" pitchFamily="18" charset="0"/>
              </a:rPr>
              <a:t>(Kol. 1,29)</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b-NO" b="1" i="0" dirty="0">
                <a:solidFill>
                  <a:srgbClr val="212529"/>
                </a:solidFill>
                <a:effectLst/>
                <a:latin typeface="MaisonNeue"/>
              </a:rPr>
              <a:t>Bæreevne: </a:t>
            </a:r>
            <a:r>
              <a:rPr lang="nb-NO" b="0" i="0" dirty="0">
                <a:solidFill>
                  <a:srgbClr val="212529"/>
                </a:solidFill>
                <a:effectLst/>
                <a:latin typeface="MaisonNeue"/>
              </a:rPr>
              <a:t>Fullfør løpet (2. Tim 4) | Lignelsen om brudepikene (Matt. 25) | </a:t>
            </a:r>
            <a:r>
              <a:rPr lang="nb-NO" b="0" i="1" dirty="0">
                <a:solidFill>
                  <a:srgbClr val="212529"/>
                </a:solidFill>
                <a:effectLst/>
                <a:latin typeface="MaisonNeue"/>
              </a:rPr>
              <a:t>«Jesus svarte: ‘Timen er kommet da Menneskesønnen skal bli herliggjort. Sannelig, sannelig, jeg sier dere: Hvis ikke hvetekornet faller i jorden og dør, blir det bare det ene kornet. Men hvis det dør, bærer det rik frukt’.» </a:t>
            </a:r>
            <a:r>
              <a:rPr lang="nb-NO" b="0" i="0" dirty="0">
                <a:solidFill>
                  <a:srgbClr val="212529"/>
                </a:solidFill>
                <a:effectLst/>
                <a:latin typeface="MaisonNeue"/>
              </a:rPr>
              <a:t>(Joh. 12,23-24) | </a:t>
            </a:r>
            <a:r>
              <a:rPr lang="nb-NO" b="0" i="1" dirty="0"/>
              <a:t>«</a:t>
            </a:r>
            <a:r>
              <a:rPr lang="nb-NO" b="0" i="1" dirty="0">
                <a:solidFill>
                  <a:srgbClr val="212529"/>
                </a:solidFill>
                <a:effectLst/>
                <a:latin typeface="MaisonNeue"/>
              </a:rPr>
              <a:t>Det du har hørt av meg i mange vitners nærvær, skal du gi videre til pålitelige mennesker som er i stand til å undervise andre.» </a:t>
            </a:r>
            <a:r>
              <a:rPr lang="nb-NO" b="0" i="0" dirty="0">
                <a:solidFill>
                  <a:srgbClr val="212529"/>
                </a:solidFill>
                <a:effectLst/>
                <a:latin typeface="MaisonNeue"/>
              </a:rPr>
              <a:t>(</a:t>
            </a:r>
            <a:r>
              <a:rPr lang="nb-NO" i="0" dirty="0"/>
              <a:t>2. Tim. 2,2</a:t>
            </a:r>
            <a:r>
              <a:rPr lang="nb-NO" b="0" i="0" dirty="0">
                <a:solidFill>
                  <a:srgbClr val="212529"/>
                </a:solidFill>
                <a:effectLst/>
                <a:latin typeface="MaisonNeue"/>
              </a:rPr>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nb-NO" b="0" i="0" dirty="0">
              <a:solidFill>
                <a:srgbClr val="212529"/>
              </a:solidFill>
              <a:effectLst/>
              <a:latin typeface="MaisonNeue"/>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b-NO" b="1" i="0" dirty="0">
                <a:solidFill>
                  <a:srgbClr val="212529"/>
                </a:solidFill>
                <a:effectLst/>
                <a:latin typeface="MaisonNeue"/>
              </a:rPr>
              <a:t>Symbiose: </a:t>
            </a:r>
            <a:r>
              <a:rPr lang="nb-NO" b="0" i="0" dirty="0">
                <a:solidFill>
                  <a:srgbClr val="212529"/>
                </a:solidFill>
                <a:effectLst/>
                <a:latin typeface="MaisonNeue"/>
              </a:rPr>
              <a:t>(gjensidig fordel) «</a:t>
            </a:r>
            <a:r>
              <a:rPr lang="nb-NO" b="0" i="1" dirty="0">
                <a:solidFill>
                  <a:srgbClr val="212529"/>
                </a:solidFill>
                <a:effectLst/>
                <a:latin typeface="MaisonNeue"/>
              </a:rPr>
              <a:t>Du skal elske din neste som deg selv.» </a:t>
            </a:r>
            <a:r>
              <a:rPr lang="nb-NO" b="0" i="0" dirty="0">
                <a:solidFill>
                  <a:srgbClr val="212529"/>
                </a:solidFill>
                <a:effectLst/>
                <a:latin typeface="MaisonNeue"/>
              </a:rPr>
              <a:t>(Matt. 22,39) | </a:t>
            </a:r>
            <a:r>
              <a:rPr lang="nb-NO" b="0" i="1" dirty="0">
                <a:solidFill>
                  <a:srgbClr val="212529"/>
                </a:solidFill>
                <a:effectLst/>
                <a:latin typeface="MaisonNeue"/>
              </a:rPr>
              <a:t>«Hvis hele kroppen var øye, hvor ble det da av hørselen? Hvis det hele var hørsel, hvor ble det av luktesansen? Men nå har Gud gitt hvert enkelt lem sin plass på kroppen slik han ville det. Hvis det hele var én kroppsdel, hvor ble det da av kroppen?» </a:t>
            </a:r>
            <a:r>
              <a:rPr lang="nb-NO" b="0" i="0" dirty="0">
                <a:solidFill>
                  <a:srgbClr val="212529"/>
                </a:solidFill>
                <a:effectLst/>
                <a:latin typeface="MaisonNeue"/>
              </a:rPr>
              <a:t>(1. Kor. 12,17-18) / </a:t>
            </a:r>
            <a:r>
              <a:rPr lang="nb-NO" b="0" i="1" dirty="0">
                <a:solidFill>
                  <a:srgbClr val="212529"/>
                </a:solidFill>
                <a:effectLst/>
                <a:latin typeface="MaisonNeue"/>
              </a:rPr>
              <a:t>«På samme måte er vi alle én kropp i Kristus, men hver for oss er vi hverandres lemmer. Vi har forskjellige nådegaver, alt etter den nåde Gud har gitt oss.» </a:t>
            </a:r>
            <a:r>
              <a:rPr lang="nb-NO" b="0" i="0" dirty="0">
                <a:solidFill>
                  <a:srgbClr val="212529"/>
                </a:solidFill>
                <a:effectLst/>
                <a:latin typeface="MaisonNeue"/>
              </a:rPr>
              <a:t>(Rom. 12,5-6)</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nb-NO" b="0" i="0" dirty="0"/>
          </a:p>
          <a:p>
            <a:pPr marL="171450" indent="-171450">
              <a:buFontTx/>
              <a:buChar char="-"/>
            </a:pPr>
            <a:r>
              <a:rPr lang="nb-NO" b="1" dirty="0"/>
              <a:t>Fruktbarhet: </a:t>
            </a:r>
            <a:r>
              <a:rPr lang="nb-NO" dirty="0"/>
              <a:t>Utvalg til å bære frukt: </a:t>
            </a:r>
            <a:r>
              <a:rPr lang="nb-NO" i="1" dirty="0"/>
              <a:t>«</a:t>
            </a:r>
            <a:r>
              <a:rPr lang="nb-NO" b="0" i="1" dirty="0"/>
              <a:t>D</a:t>
            </a:r>
            <a:r>
              <a:rPr lang="nb-NO" b="0" i="1" dirty="0">
                <a:solidFill>
                  <a:srgbClr val="212529"/>
                </a:solidFill>
                <a:effectLst/>
                <a:latin typeface="MaisonNeue"/>
              </a:rPr>
              <a:t>ere har ikke utvalgt meg, men jeg har utvalgt dere og satt dere til å gå ut og bære frukt, en frukt som varer. Da skal Far gi dere alt dere ber om i mitt navn.» </a:t>
            </a:r>
            <a:r>
              <a:rPr lang="nb-NO" b="0" i="0" dirty="0">
                <a:solidFill>
                  <a:srgbClr val="212529"/>
                </a:solidFill>
                <a:effectLst/>
                <a:latin typeface="MaisonNeue"/>
              </a:rPr>
              <a:t>Joh. 15,16), </a:t>
            </a:r>
            <a:r>
              <a:rPr lang="nb-NO" dirty="0"/>
              <a:t>Fikentreet (Luk 13,6, Matt 7,19), </a:t>
            </a:r>
            <a:r>
              <a:rPr lang="nb-NO" i="1" dirty="0"/>
              <a:t>Vintreet og </a:t>
            </a:r>
            <a:r>
              <a:rPr lang="nb-NO" i="1" dirty="0" err="1"/>
              <a:t>vindbonden</a:t>
            </a:r>
            <a:r>
              <a:rPr lang="nb-NO" i="1" dirty="0"/>
              <a:t>: «</a:t>
            </a:r>
            <a:r>
              <a:rPr lang="nb-NO" b="0" i="1" dirty="0">
                <a:solidFill>
                  <a:srgbClr val="212529"/>
                </a:solidFill>
                <a:effectLst/>
                <a:latin typeface="MaisonNeue"/>
              </a:rPr>
              <a:t>Jeg er det sanne vintre, og min Far er vinbonden. Hver grein på meg som ikke bærer frukt, tar han bort, og hver grein som bærer frukt, renser han så den skal bære mer.» </a:t>
            </a:r>
            <a:r>
              <a:rPr lang="nb-NO" b="0" i="0" dirty="0">
                <a:solidFill>
                  <a:srgbClr val="212529"/>
                </a:solidFill>
                <a:effectLst/>
                <a:latin typeface="MaisonNeue"/>
              </a:rPr>
              <a:t>(Joh. 15,1-2)</a:t>
            </a:r>
            <a:endParaRPr lang="nb-NO" b="0" dirty="0"/>
          </a:p>
        </p:txBody>
      </p:sp>
      <p:sp>
        <p:nvSpPr>
          <p:cNvPr id="4" name="Plassholder for lysbildenummer 3"/>
          <p:cNvSpPr>
            <a:spLocks noGrp="1"/>
          </p:cNvSpPr>
          <p:nvPr>
            <p:ph type="sldNum" sz="quarter" idx="5"/>
          </p:nvPr>
        </p:nvSpPr>
        <p:spPr/>
        <p:txBody>
          <a:bodyPr/>
          <a:lstStyle/>
          <a:p>
            <a:fld id="{A62C2240-9684-5440-915F-929AD831DE95}" type="slidenum">
              <a:rPr lang="en-US" smtClean="0"/>
              <a:pPr/>
              <a:t>17</a:t>
            </a:fld>
            <a:endParaRPr lang="en-US"/>
          </a:p>
        </p:txBody>
      </p:sp>
    </p:spTree>
    <p:extLst>
      <p:ext uri="{BB962C8B-B14F-4D97-AF65-F5344CB8AC3E}">
        <p14:creationId xmlns:p14="http://schemas.microsoft.com/office/powerpoint/2010/main" val="415703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pPr marL="171450" indent="-171450">
              <a:buFontTx/>
              <a:buChar char="-"/>
            </a:pPr>
            <a:r>
              <a:rPr lang="nb-NO" dirty="0"/>
              <a:t>Vi trenger alle fargene for å se et sannere bilde. </a:t>
            </a:r>
          </a:p>
          <a:p>
            <a:pPr marL="171450" indent="-171450">
              <a:buFontTx/>
              <a:buChar char="-"/>
            </a:pPr>
            <a:r>
              <a:rPr lang="nb-NO" dirty="0"/>
              <a:t>Treenigheten</a:t>
            </a:r>
          </a:p>
          <a:p>
            <a:pPr marL="171450" indent="-171450">
              <a:buFontTx/>
              <a:buChar char="-"/>
            </a:pPr>
            <a:r>
              <a:rPr lang="nb-NO" dirty="0"/>
              <a:t>Tre dimensjoner for å se dypere</a:t>
            </a:r>
          </a:p>
          <a:p>
            <a:pPr marL="628650" lvl="1" indent="-171450">
              <a:buFontTx/>
              <a:buChar char="-"/>
            </a:pPr>
            <a:r>
              <a:rPr lang="nb-NO" dirty="0"/>
              <a:t>Menigheten - Guds menighet (tro, fellesskap og tjeneste)</a:t>
            </a:r>
          </a:p>
          <a:p>
            <a:pPr marL="628650" lvl="1" indent="-171450">
              <a:buFontTx/>
              <a:buChar char="-"/>
            </a:pPr>
            <a:r>
              <a:rPr lang="nb-NO" dirty="0"/>
              <a:t>Hele mennesket - Oss som Guds medarbeidere (hode, hjerte og hender)</a:t>
            </a:r>
          </a:p>
          <a:p>
            <a:pPr marL="628650" lvl="1" indent="-171450">
              <a:buFontTx/>
              <a:buChar char="-"/>
            </a:pPr>
            <a:r>
              <a:rPr lang="nb-NO" dirty="0"/>
              <a:t>Hvert av kvalitetstegnene (BE – be, bry seg dele, NT – visdom, overgivelse, kraft)</a:t>
            </a:r>
          </a:p>
          <a:p>
            <a:pPr marL="628650" lvl="1" indent="-171450">
              <a:buFontTx/>
              <a:buChar char="-"/>
            </a:pPr>
            <a:r>
              <a:rPr lang="nb-NO" dirty="0"/>
              <a:t>Ulike begrep (Kjærlighet/VR – nåde, sannhet og rettferdighet)</a:t>
            </a:r>
          </a:p>
          <a:p>
            <a:pPr marL="171450" indent="-171450">
              <a:buFontTx/>
              <a:buChar char="-"/>
            </a:pPr>
            <a:r>
              <a:rPr lang="nb-NO" dirty="0"/>
              <a:t>Søke helhet og balanse</a:t>
            </a:r>
          </a:p>
          <a:p>
            <a:pPr marL="171450" indent="-171450">
              <a:buFontTx/>
              <a:buChar char="-"/>
            </a:pPr>
            <a:r>
              <a:rPr lang="nb-NO" dirty="0"/>
              <a:t>Analyseredskap</a:t>
            </a:r>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18</a:t>
            </a:fld>
            <a:endParaRPr lang="nb-NO" altLang="nb-NO">
              <a:solidFill>
                <a:prstClr val="black"/>
              </a:solidFill>
            </a:endParaRPr>
          </a:p>
        </p:txBody>
      </p:sp>
    </p:spTree>
    <p:extLst>
      <p:ext uri="{BB962C8B-B14F-4D97-AF65-F5344CB8AC3E}">
        <p14:creationId xmlns:p14="http://schemas.microsoft.com/office/powerpoint/2010/main" val="3507280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19</a:t>
            </a:fld>
            <a:endParaRPr lang="nb-NO" altLang="nb-NO">
              <a:solidFill>
                <a:prstClr val="black"/>
              </a:solidFill>
            </a:endParaRPr>
          </a:p>
        </p:txBody>
      </p:sp>
    </p:spTree>
    <p:extLst>
      <p:ext uri="{BB962C8B-B14F-4D97-AF65-F5344CB8AC3E}">
        <p14:creationId xmlns:p14="http://schemas.microsoft.com/office/powerpoint/2010/main" val="3354186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r>
              <a:rPr lang="nb-NO" dirty="0"/>
              <a:t>Identifisere sterke og svake sider. Avdekke potensiale og hindringer. </a:t>
            </a:r>
          </a:p>
          <a:p>
            <a:r>
              <a:rPr lang="nb-NO" dirty="0"/>
              <a:t>Spørre 30-50 personer som kjenner menigheten godt.</a:t>
            </a:r>
          </a:p>
          <a:p>
            <a:pPr marL="171450" indent="-171450">
              <a:buFontTx/>
              <a:buChar char="-"/>
            </a:pPr>
            <a:r>
              <a:rPr lang="nb-NO" dirty="0"/>
              <a:t>Jevnlig tilstede ved menighetens gudstjenester</a:t>
            </a:r>
          </a:p>
          <a:p>
            <a:pPr marL="171450" indent="-171450">
              <a:buFontTx/>
              <a:buChar char="-"/>
            </a:pPr>
            <a:r>
              <a:rPr lang="nb-NO" dirty="0"/>
              <a:t>Med i en mindre gruppe i menigheten</a:t>
            </a:r>
          </a:p>
          <a:p>
            <a:pPr marL="171450" indent="-171450">
              <a:buFontTx/>
              <a:buChar char="-"/>
            </a:pPr>
            <a:r>
              <a:rPr lang="nb-NO" dirty="0"/>
              <a:t>Har en fast tjeneste i menigheten</a:t>
            </a:r>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20</a:t>
            </a:fld>
            <a:endParaRPr lang="nb-NO" altLang="nb-NO">
              <a:solidFill>
                <a:prstClr val="black"/>
              </a:solidFill>
            </a:endParaRPr>
          </a:p>
        </p:txBody>
      </p:sp>
    </p:spTree>
    <p:extLst>
      <p:ext uri="{BB962C8B-B14F-4D97-AF65-F5344CB8AC3E}">
        <p14:creationId xmlns:p14="http://schemas.microsoft.com/office/powerpoint/2010/main" val="69020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r>
              <a:rPr lang="nb-NO" dirty="0"/>
              <a:t>NaMu-syklusen – prosess</a:t>
            </a:r>
          </a:p>
          <a:p>
            <a:pPr marL="0" indent="0">
              <a:buFontTx/>
              <a:buNone/>
            </a:pPr>
            <a:r>
              <a:rPr lang="nb-NO" dirty="0"/>
              <a:t>Strategi: Identifisere og ta bort hindringer (Minimumstønnen)</a:t>
            </a:r>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21</a:t>
            </a:fld>
            <a:endParaRPr lang="nb-NO" altLang="nb-NO">
              <a:solidFill>
                <a:prstClr val="black"/>
              </a:solidFill>
            </a:endParaRPr>
          </a:p>
        </p:txBody>
      </p:sp>
    </p:spTree>
    <p:extLst>
      <p:ext uri="{BB962C8B-B14F-4D97-AF65-F5344CB8AC3E}">
        <p14:creationId xmlns:p14="http://schemas.microsoft.com/office/powerpoint/2010/main" val="330852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0AA44C-3215-4EF8-94DE-E86B5E6734B5}" type="slidenum">
              <a:rPr lang="nb-NO" altLang="nb-NO" smtClean="0"/>
              <a:pPr/>
              <a:t>3</a:t>
            </a:fld>
            <a:endParaRPr lang="nb-NO" altLang="nb-NO"/>
          </a:p>
        </p:txBody>
      </p:sp>
    </p:spTree>
    <p:extLst>
      <p:ext uri="{BB962C8B-B14F-4D97-AF65-F5344CB8AC3E}">
        <p14:creationId xmlns:p14="http://schemas.microsoft.com/office/powerpoint/2010/main" val="348710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r>
              <a:rPr lang="nb-NO" dirty="0"/>
              <a:t>Veiledere som er tilstede presenteres, nevn også andre veiledere lokalt</a:t>
            </a:r>
          </a:p>
          <a:p>
            <a:r>
              <a:rPr lang="nb-NO" dirty="0"/>
              <a:t>30 veiledere fra 12 ulike kirkesamfunn/organisasjoner</a:t>
            </a:r>
          </a:p>
          <a:p>
            <a:r>
              <a:rPr lang="nb-NO" dirty="0"/>
              <a:t>Hva gjør en veileder?</a:t>
            </a:r>
          </a:p>
          <a:p>
            <a:pPr marL="171450" indent="-171450">
              <a:buFontTx/>
              <a:buChar char="-"/>
            </a:pPr>
            <a:r>
              <a:rPr lang="nb-NO" dirty="0"/>
              <a:t>Følger menigheten over tid</a:t>
            </a:r>
          </a:p>
          <a:p>
            <a:pPr marL="171450" indent="-171450">
              <a:buFontTx/>
              <a:buChar char="-"/>
            </a:pPr>
            <a:r>
              <a:rPr lang="nb-NO" dirty="0"/>
              <a:t>Har oversikt over og erfaring med prinsippene og redskapene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b-NO" dirty="0"/>
              <a:t>Utfordrer og ser menigheten utenfra (stiller spørsmål)</a:t>
            </a:r>
          </a:p>
          <a:p>
            <a:pPr marL="171450" indent="-171450">
              <a:buFontTx/>
              <a:buChar char="-"/>
            </a:pPr>
            <a:r>
              <a:rPr lang="nb-NO" dirty="0" err="1"/>
              <a:t>Ansvarliggjør</a:t>
            </a:r>
            <a:r>
              <a:rPr lang="nb-NO" dirty="0"/>
              <a:t> (hjelper menigheten å holde fokus)</a:t>
            </a:r>
          </a:p>
          <a:p>
            <a:pPr marL="171450" indent="-171450">
              <a:buFontTx/>
              <a:buChar char="-"/>
            </a:pPr>
            <a:r>
              <a:rPr lang="nb-NO" dirty="0"/>
              <a:t>Forklarer, motiverer og frigjør (utruster)</a:t>
            </a:r>
          </a:p>
          <a:p>
            <a:pPr marL="171450" indent="-171450">
              <a:buFontTx/>
              <a:buChar char="-"/>
            </a:pPr>
            <a:r>
              <a:rPr lang="nb-NO" dirty="0"/>
              <a:t>Elsker menigheten (heier og trøster)</a:t>
            </a:r>
          </a:p>
          <a:p>
            <a:pPr marL="171450" indent="-171450">
              <a:buFontTx/>
              <a:buChar char="-"/>
            </a:pPr>
            <a:endParaRPr lang="nb-NO" dirty="0"/>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22</a:t>
            </a:fld>
            <a:endParaRPr lang="nb-NO" altLang="nb-NO">
              <a:solidFill>
                <a:prstClr val="black"/>
              </a:solidFill>
            </a:endParaRPr>
          </a:p>
        </p:txBody>
      </p:sp>
    </p:spTree>
    <p:extLst>
      <p:ext uri="{BB962C8B-B14F-4D97-AF65-F5344CB8AC3E}">
        <p14:creationId xmlns:p14="http://schemas.microsoft.com/office/powerpoint/2010/main" val="399568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9700" y="768350"/>
            <a:ext cx="6819900"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solidFill>
                  <a:prstClr val="black"/>
                </a:solidFill>
              </a:rPr>
              <a:pPr>
                <a:defRPr/>
              </a:pPr>
              <a:t>23</a:t>
            </a:fld>
            <a:endParaRPr lang="nb-NO" altLang="nb-NO">
              <a:solidFill>
                <a:prstClr val="black"/>
              </a:solidFill>
            </a:endParaRPr>
          </a:p>
        </p:txBody>
      </p:sp>
    </p:spTree>
    <p:extLst>
      <p:ext uri="{BB962C8B-B14F-4D97-AF65-F5344CB8AC3E}">
        <p14:creationId xmlns:p14="http://schemas.microsoft.com/office/powerpoint/2010/main" val="256619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r>
              <a:rPr lang="nb-NO" dirty="0"/>
              <a:t>Miljømotstand, endringsvegring, uutnyttede</a:t>
            </a:r>
            <a:r>
              <a:rPr lang="nb-NO" baseline="0" dirty="0"/>
              <a:t> ressurser (forløst energi, gaver </a:t>
            </a:r>
            <a:r>
              <a:rPr lang="nb-NO" baseline="0" dirty="0" err="1"/>
              <a:t>m.m</a:t>
            </a:r>
            <a:r>
              <a:rPr lang="nb-NO" baseline="0" dirty="0"/>
              <a:t>), </a:t>
            </a:r>
            <a:r>
              <a:rPr lang="nb-NO" baseline="0" dirty="0" err="1"/>
              <a:t>innadventhet</a:t>
            </a:r>
            <a:r>
              <a:rPr lang="nb-NO" baseline="0" dirty="0"/>
              <a:t>, lite visdom (lite kloke valg), manglende enhet, lite tro, synd, konflikter m.m.</a:t>
            </a:r>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8D5BEE-4FA3-4270-AF6B-815A65D53695}" type="slidenum">
              <a:rPr kumimoji="0" lang="nb-NO" altLang="nb-NO"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653328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2875" y="768350"/>
            <a:ext cx="6818313" cy="3836988"/>
          </a:xfrm>
        </p:spPr>
      </p:sp>
      <p:sp>
        <p:nvSpPr>
          <p:cNvPr id="3" name="Plassholder for notater 2"/>
          <p:cNvSpPr>
            <a:spLocks noGrp="1"/>
          </p:cNvSpPr>
          <p:nvPr>
            <p:ph type="body" idx="1"/>
          </p:nvPr>
        </p:nvSpPr>
        <p:spPr/>
        <p:txBody>
          <a:bodyPr/>
          <a:lstStyle/>
          <a:p>
            <a:r>
              <a:rPr lang="nb-NO" dirty="0"/>
              <a:t>Intervju eller erfaringsdeling fra en NaMu-menighet (15 min.)</a:t>
            </a:r>
          </a:p>
        </p:txBody>
      </p:sp>
      <p:sp>
        <p:nvSpPr>
          <p:cNvPr id="4" name="Plassholder for lysbilde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62C2240-9684-5440-915F-929AD831DE95}" type="slidenum">
              <a:rPr kumimoji="0" lang="en-US" sz="13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90752"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12116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altLang="nb-NO" dirty="0">
                <a:latin typeface="Arial" pitchFamily="34" charset="0"/>
              </a:rPr>
              <a:t>Hvordan ser dette ut i </a:t>
            </a:r>
            <a:r>
              <a:rPr lang="nb-NO" altLang="nb-NO" dirty="0" err="1">
                <a:latin typeface="Arial" pitchFamily="34" charset="0"/>
              </a:rPr>
              <a:t>ImF</a:t>
            </a:r>
            <a:r>
              <a:rPr lang="nb-NO" altLang="nb-NO" dirty="0">
                <a:latin typeface="Arial" pitchFamily="34" charset="0"/>
              </a:rPr>
              <a:t>, Hva er mest naturlig/skårer sterkest?</a:t>
            </a:r>
          </a:p>
          <a:p>
            <a:pPr marL="171450" indent="-171450" eaLnBrk="1" hangingPunct="1">
              <a:buFontTx/>
              <a:buChar char="-"/>
            </a:pPr>
            <a:r>
              <a:rPr lang="nb-NO" altLang="nb-NO" dirty="0">
                <a:latin typeface="Arial" pitchFamily="34" charset="0"/>
              </a:rPr>
              <a:t>Forsamlingene er mangfoldige/ulike</a:t>
            </a:r>
          </a:p>
          <a:p>
            <a:pPr marL="171450" indent="-171450" eaLnBrk="1" hangingPunct="1">
              <a:buFontTx/>
              <a:buChar char="-"/>
            </a:pPr>
            <a:r>
              <a:rPr lang="nb-NO" altLang="nb-NO" dirty="0">
                <a:latin typeface="Arial" pitchFamily="34" charset="0"/>
              </a:rPr>
              <a:t>20 forsamlinger har gjennomført minst en menighetsundersøkelse, disse forsamlingene har totalt gjennomført 38 undersøkelser</a:t>
            </a:r>
          </a:p>
          <a:p>
            <a:pPr marL="171450" indent="-171450" eaLnBrk="1" hangingPunct="1">
              <a:buFontTx/>
              <a:buChar char="-"/>
            </a:pPr>
            <a:r>
              <a:rPr lang="nb-NO" altLang="nb-NO" dirty="0">
                <a:latin typeface="Arial" pitchFamily="34" charset="0"/>
              </a:rPr>
              <a:t>10 forsamlinger har gjennomført mer enn en (5/2, 4/3 og 1/6 stk.).</a:t>
            </a:r>
          </a:p>
          <a:p>
            <a:pPr marL="171450" indent="-171450" eaLnBrk="1" hangingPunct="1">
              <a:buFontTx/>
              <a:buChar char="-"/>
            </a:pPr>
            <a:r>
              <a:rPr lang="nb-NO" altLang="nb-NO" dirty="0">
                <a:latin typeface="Arial" pitchFamily="34" charset="0"/>
              </a:rPr>
              <a:t>Noe innadvendt kultur: </a:t>
            </a:r>
          </a:p>
          <a:p>
            <a:pPr marL="628650" lvl="1" indent="-171450" eaLnBrk="1" hangingPunct="1">
              <a:buFontTx/>
              <a:buChar char="-"/>
            </a:pPr>
            <a:r>
              <a:rPr lang="nb-NO" altLang="nb-NO" dirty="0">
                <a:latin typeface="Arial" pitchFamily="34" charset="0"/>
              </a:rPr>
              <a:t>Behovsorientert evangelisering skårer i gjennomsnitt lavest både ved 1. profil og alle profilene innberegnet.7 av profilene </a:t>
            </a:r>
          </a:p>
          <a:p>
            <a:pPr marL="628650" lvl="1" indent="-171450" eaLnBrk="1" hangingPunct="1">
              <a:buFontTx/>
              <a:buChar char="-"/>
            </a:pPr>
            <a:r>
              <a:rPr lang="nb-NO" altLang="nb-NO" dirty="0">
                <a:latin typeface="Arial" pitchFamily="34" charset="0"/>
              </a:rPr>
              <a:t>Behovsorientert evangelisering som minimumsfaktor, mens 8 hver av profilene har ET og IG som minimumsfaktor.</a:t>
            </a:r>
          </a:p>
          <a:p>
            <a:pPr marL="628650" lvl="1" indent="-171450" eaLnBrk="1" hangingPunct="1">
              <a:buFontTx/>
              <a:buChar char="-"/>
            </a:pPr>
            <a:r>
              <a:rPr lang="nb-NO" altLang="nb-NO" dirty="0">
                <a:latin typeface="Arial" pitchFamily="34" charset="0"/>
              </a:rPr>
              <a:t>Inkludering er begrep 22 av 24 i fortellerguiden (siste 15 år)</a:t>
            </a:r>
          </a:p>
          <a:p>
            <a:pPr marL="628650" lvl="1" indent="-171450" eaLnBrk="1" hangingPunct="1">
              <a:buFontTx/>
              <a:buChar char="-"/>
            </a:pPr>
            <a:r>
              <a:rPr lang="nb-NO" altLang="nb-NO" dirty="0">
                <a:latin typeface="Arial" pitchFamily="34" charset="0"/>
              </a:rPr>
              <a:t>Livsnære grupper er en tydelig maksimumsfaktor (14 profiler/9 (45%) av de 20 menighetene)</a:t>
            </a:r>
          </a:p>
          <a:p>
            <a:pPr marL="171450" indent="-171450" eaLnBrk="1" hangingPunct="1">
              <a:buFontTx/>
              <a:buChar char="-"/>
            </a:pPr>
            <a:r>
              <a:rPr lang="nb-NO" altLang="nb-NO" dirty="0">
                <a:latin typeface="Arial" pitchFamily="34" charset="0"/>
              </a:rPr>
              <a:t>Sunnhetsnivå og trosdimensjonen ikke så sunt nivå som mange kanskje tenker og kunne ønske seg.</a:t>
            </a:r>
          </a:p>
          <a:p>
            <a:pPr marL="171450" indent="-171450" eaLnBrk="1" hangingPunct="1">
              <a:buFontTx/>
              <a:buChar char="-"/>
            </a:pPr>
            <a:r>
              <a:rPr lang="nb-NO" altLang="nb-NO" dirty="0">
                <a:latin typeface="Arial" pitchFamily="34" charset="0"/>
              </a:rPr>
              <a:t>De forsamlingene som har tatt mer enn én profil har totalt vist en svært god utvikling fra første til siste profil (gjennomsnittlig økning på 12,4 poeng skåre, 9 av 10 menigheter har vist fremgang) </a:t>
            </a:r>
          </a:p>
          <a:p>
            <a:endParaRPr lang="nb-NO" dirty="0"/>
          </a:p>
        </p:txBody>
      </p:sp>
      <p:sp>
        <p:nvSpPr>
          <p:cNvPr id="4" name="Plassholder for lysbildenummer 3"/>
          <p:cNvSpPr>
            <a:spLocks noGrp="1"/>
          </p:cNvSpPr>
          <p:nvPr>
            <p:ph type="sldNum" sz="quarter" idx="5"/>
          </p:nvPr>
        </p:nvSpPr>
        <p:spPr/>
        <p:txBody>
          <a:bodyPr/>
          <a:lstStyle/>
          <a:p>
            <a:fld id="{A62C2240-9684-5440-915F-929AD831DE95}" type="slidenum">
              <a:rPr lang="en-US" smtClean="0"/>
              <a:pPr/>
              <a:t>26</a:t>
            </a:fld>
            <a:endParaRPr lang="en-US"/>
          </a:p>
        </p:txBody>
      </p:sp>
    </p:spTree>
    <p:extLst>
      <p:ext uri="{BB962C8B-B14F-4D97-AF65-F5344CB8AC3E}">
        <p14:creationId xmlns:p14="http://schemas.microsoft.com/office/powerpoint/2010/main" val="2482257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2C2240-9684-5440-915F-929AD831DE95}"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07394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2875" y="768350"/>
            <a:ext cx="6818313" cy="3836988"/>
          </a:xfrm>
        </p:spPr>
      </p:sp>
      <p:sp>
        <p:nvSpPr>
          <p:cNvPr id="3" name="Plassholder for notater 2"/>
          <p:cNvSpPr>
            <a:spLocks noGrp="1"/>
          </p:cNvSpPr>
          <p:nvPr>
            <p:ph type="body" idx="1"/>
          </p:nvPr>
        </p:nvSpPr>
        <p:spPr/>
        <p:txBody>
          <a:bodyPr/>
          <a:lstStyle/>
          <a:p>
            <a:r>
              <a:rPr lang="nb-NO" dirty="0"/>
              <a:t>Intervju eller erfaringsdeling fra en NaMu-menighet (15 min.)</a:t>
            </a:r>
          </a:p>
        </p:txBody>
      </p:sp>
      <p:sp>
        <p:nvSpPr>
          <p:cNvPr id="4" name="Plassholder for lysbilde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62C2240-9684-5440-915F-929AD831DE95}" type="slidenum">
              <a:rPr kumimoji="0" lang="en-US" sz="13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90752"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474841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BF1A92-7CF7-4BF4-90E5-B8C637ED5553}" type="slidenum">
              <a:rPr kumimoji="0" lang="nb-NO" altLang="nb-NO"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nb-NO" altLang="nb-NO"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94210" name="Rectangle 2"/>
          <p:cNvSpPr>
            <a:spLocks noGrp="1" noRot="1" noChangeAspect="1" noChangeArrowheads="1" noTextEdit="1"/>
          </p:cNvSpPr>
          <p:nvPr>
            <p:ph type="sldImg"/>
          </p:nvPr>
        </p:nvSpPr>
        <p:spPr>
          <a:xfrm>
            <a:off x="90488" y="744538"/>
            <a:ext cx="6616700" cy="3722687"/>
          </a:xfrm>
          <a:ln/>
        </p:spPr>
      </p:sp>
      <p:sp>
        <p:nvSpPr>
          <p:cNvPr id="94211" name="Rectangle 3"/>
          <p:cNvSpPr>
            <a:spLocks noGrp="1" noChangeArrowheads="1"/>
          </p:cNvSpPr>
          <p:nvPr>
            <p:ph type="body" idx="1"/>
          </p:nvPr>
        </p:nvSpPr>
        <p:spPr/>
        <p:txBody>
          <a:bodyPr/>
          <a:lstStyle/>
          <a:p>
            <a:r>
              <a:rPr lang="nb-NO" altLang="nb-NO"/>
              <a:t>Den kontinuerlige prosessen kan beskrives som en spiral der kvaliteten stadig økes/kommer på et høyere nivå. Vi får en sunnere menighet. Når vi kjenner menigheten kan dette anvendes for å skape forvandling.</a:t>
            </a:r>
          </a:p>
          <a:p>
            <a:r>
              <a:rPr lang="nb-NO" altLang="nb-NO"/>
              <a:t>1 - Forberede undersøkelsen</a:t>
            </a:r>
          </a:p>
          <a:p>
            <a:r>
              <a:rPr lang="nb-NO" altLang="nb-NO"/>
              <a:t>2 - Gjennomføre undersøkelsen</a:t>
            </a:r>
          </a:p>
          <a:p>
            <a:r>
              <a:rPr lang="nb-NO" altLang="nb-NO"/>
              <a:t>3 - Tolke/analysere profilen</a:t>
            </a:r>
          </a:p>
          <a:p>
            <a:r>
              <a:rPr lang="nb-NO" altLang="nb-NO"/>
              <a:t>4 - Lage tilbakesplan</a:t>
            </a:r>
          </a:p>
          <a:p>
            <a:r>
              <a:rPr lang="nb-NO" altLang="nb-NO"/>
              <a:t>5 - Gjennomføre tiltakene</a:t>
            </a:r>
          </a:p>
          <a:p>
            <a:r>
              <a:rPr lang="nb-NO" altLang="nb-NO"/>
              <a:t>6 - Gjenta syklusen/evaluere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2875" y="768350"/>
            <a:ext cx="6818313"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62C2240-9684-5440-915F-929AD831DE95}" type="slidenum">
              <a:rPr kumimoji="0" lang="en-US" sz="13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90752"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497228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r>
              <a:rPr lang="nb-NO" dirty="0"/>
              <a:t>Menighetsutvikling er </a:t>
            </a:r>
            <a:r>
              <a:rPr lang="nb-NO" dirty="0" err="1"/>
              <a:t>motstrømsarbeid</a:t>
            </a:r>
            <a:r>
              <a:rPr lang="nb-NO" dirty="0"/>
              <a:t>, ikke </a:t>
            </a:r>
            <a:r>
              <a:rPr lang="nb-NO" dirty="0" err="1"/>
              <a:t>quick</a:t>
            </a:r>
            <a:r>
              <a:rPr lang="nb-NO" baseline="0" dirty="0"/>
              <a:t> </a:t>
            </a:r>
            <a:r>
              <a:rPr lang="nb-NO" baseline="0" dirty="0" err="1"/>
              <a:t>fix</a:t>
            </a:r>
            <a:r>
              <a:rPr lang="nb-NO" baseline="0" dirty="0"/>
              <a:t> (i tilfelle DHÅ),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8D5BEE-4FA3-4270-AF6B-815A65D53695}" type="slidenum">
              <a:rPr kumimoji="0" lang="nb-NO" altLang="nb-NO"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43169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2875" y="768350"/>
            <a:ext cx="6818313" cy="3836988"/>
          </a:xfrm>
        </p:spPr>
      </p:sp>
      <p:sp>
        <p:nvSpPr>
          <p:cNvPr id="3" name="Plassholder for notater 2"/>
          <p:cNvSpPr>
            <a:spLocks noGrp="1"/>
          </p:cNvSpPr>
          <p:nvPr>
            <p:ph type="body" idx="1"/>
          </p:nvPr>
        </p:nvSpPr>
        <p:spPr/>
        <p:txBody>
          <a:bodyPr/>
          <a:lstStyle/>
          <a:p>
            <a:r>
              <a:rPr lang="nb-NO" dirty="0"/>
              <a:t>Innledning om Paulus og hans tjeneste.  - Menighetsutvikling</a:t>
            </a:r>
          </a:p>
        </p:txBody>
      </p:sp>
      <p:sp>
        <p:nvSpPr>
          <p:cNvPr id="4" name="Plassholder for lysbilde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62C2240-9684-5440-915F-929AD831DE95}" type="slidenum">
              <a:rPr kumimoji="0" lang="en-US" sz="13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9075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025485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r>
              <a:rPr lang="nb-NO" dirty="0"/>
              <a:t>Menighetsutvikling er </a:t>
            </a:r>
            <a:r>
              <a:rPr lang="nb-NO" dirty="0" err="1"/>
              <a:t>motstrømsarbeid</a:t>
            </a:r>
            <a:r>
              <a:rPr lang="nb-NO" dirty="0"/>
              <a:t>, ikke </a:t>
            </a:r>
            <a:r>
              <a:rPr lang="nb-NO" dirty="0" err="1"/>
              <a:t>quick</a:t>
            </a:r>
            <a:r>
              <a:rPr lang="nb-NO" baseline="0" dirty="0"/>
              <a:t> </a:t>
            </a:r>
            <a:r>
              <a:rPr lang="nb-NO" baseline="0" dirty="0" err="1"/>
              <a:t>fix</a:t>
            </a:r>
            <a:r>
              <a:rPr lang="nb-NO" baseline="0" dirty="0"/>
              <a:t> (i tilfelle DHÅ)</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8D5BEE-4FA3-4270-AF6B-815A65D53695}" type="slidenum">
              <a:rPr kumimoji="0" lang="nb-NO" altLang="nb-NO"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436828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r>
              <a:rPr lang="nb-NO" dirty="0"/>
              <a:t>Menighetsutvikling er </a:t>
            </a:r>
            <a:r>
              <a:rPr lang="nb-NO" dirty="0" err="1"/>
              <a:t>motstrømsarbeid</a:t>
            </a:r>
            <a:r>
              <a:rPr lang="nb-NO" dirty="0"/>
              <a:t>, ikke </a:t>
            </a:r>
            <a:r>
              <a:rPr lang="nb-NO" dirty="0" err="1"/>
              <a:t>quick</a:t>
            </a:r>
            <a:r>
              <a:rPr lang="nb-NO" baseline="0" dirty="0"/>
              <a:t> </a:t>
            </a:r>
            <a:r>
              <a:rPr lang="nb-NO" baseline="0" dirty="0" err="1"/>
              <a:t>fix</a:t>
            </a:r>
            <a:r>
              <a:rPr lang="nb-NO" baseline="0" dirty="0"/>
              <a:t> (i tilfelle DHÅ),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8D5BEE-4FA3-4270-AF6B-815A65D53695}" type="slidenum">
              <a:rPr kumimoji="0" lang="nb-NO" altLang="nb-NO"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387057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r>
              <a:rPr lang="nb-NO" dirty="0"/>
              <a:t>Menighetsutvikling er </a:t>
            </a:r>
            <a:r>
              <a:rPr lang="nb-NO" dirty="0" err="1"/>
              <a:t>motstrømsarbeid</a:t>
            </a:r>
            <a:r>
              <a:rPr lang="nb-NO" dirty="0"/>
              <a:t>, ikke </a:t>
            </a:r>
            <a:r>
              <a:rPr lang="nb-NO" dirty="0" err="1"/>
              <a:t>quick</a:t>
            </a:r>
            <a:r>
              <a:rPr lang="nb-NO" baseline="0" dirty="0"/>
              <a:t> </a:t>
            </a:r>
            <a:r>
              <a:rPr lang="nb-NO" baseline="0" dirty="0" err="1"/>
              <a:t>fix</a:t>
            </a:r>
            <a:r>
              <a:rPr lang="nb-NO" baseline="0" dirty="0"/>
              <a:t> (i tilfelle DHÅ),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8D5BEE-4FA3-4270-AF6B-815A65D53695}" type="slidenum">
              <a:rPr kumimoji="0" lang="nb-NO" altLang="nb-NO"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548233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6C058A-51FB-45CF-8015-4FC0104C8248}" type="slidenum">
              <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0178" name="Rectangle 2"/>
          <p:cNvSpPr>
            <a:spLocks noGrp="1" noRot="1" noChangeAspect="1" noChangeArrowheads="1" noTextEdit="1"/>
          </p:cNvSpPr>
          <p:nvPr>
            <p:ph type="sldImg"/>
          </p:nvPr>
        </p:nvSpPr>
        <p:spPr>
          <a:xfrm>
            <a:off x="90488" y="744538"/>
            <a:ext cx="6616700" cy="3722687"/>
          </a:xfrm>
          <a:ln/>
        </p:spPr>
      </p:sp>
      <p:sp>
        <p:nvSpPr>
          <p:cNvPr id="50179" name="Rectangle 3"/>
          <p:cNvSpPr>
            <a:spLocks noGrp="1" noChangeArrowheads="1"/>
          </p:cNvSpPr>
          <p:nvPr>
            <p:ph type="body" idx="1"/>
          </p:nvPr>
        </p:nvSpPr>
        <p:spPr/>
        <p:txBody>
          <a:bodyPr/>
          <a:lstStyle/>
          <a:p>
            <a:r>
              <a:rPr lang="nb-NO" altLang="nb-NO"/>
              <a:t>Vekstkrefter og kvalitetstegn i funksjon</a:t>
            </a:r>
          </a:p>
        </p:txBody>
      </p:sp>
    </p:spTree>
    <p:extLst>
      <p:ext uri="{BB962C8B-B14F-4D97-AF65-F5344CB8AC3E}">
        <p14:creationId xmlns:p14="http://schemas.microsoft.com/office/powerpoint/2010/main" val="539299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6C058A-51FB-45CF-8015-4FC0104C8248}" type="slidenum">
              <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nb-NO" altLang="nb-NO"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0178" name="Rectangle 2"/>
          <p:cNvSpPr>
            <a:spLocks noGrp="1" noRot="1" noChangeAspect="1" noChangeArrowheads="1" noTextEdit="1"/>
          </p:cNvSpPr>
          <p:nvPr>
            <p:ph type="sldImg"/>
          </p:nvPr>
        </p:nvSpPr>
        <p:spPr>
          <a:xfrm>
            <a:off x="90488" y="744538"/>
            <a:ext cx="6616700" cy="3722687"/>
          </a:xfrm>
          <a:ln/>
        </p:spPr>
      </p:sp>
      <p:sp>
        <p:nvSpPr>
          <p:cNvPr id="50179" name="Rectangle 3"/>
          <p:cNvSpPr>
            <a:spLocks noGrp="1" noChangeArrowheads="1"/>
          </p:cNvSpPr>
          <p:nvPr>
            <p:ph type="body" idx="1"/>
          </p:nvPr>
        </p:nvSpPr>
        <p:spPr/>
        <p:txBody>
          <a:bodyPr/>
          <a:lstStyle/>
          <a:p>
            <a:pPr algn="ctr"/>
            <a:r>
              <a:rPr lang="nb-NO" i="1" dirty="0">
                <a:solidFill>
                  <a:srgbClr val="008000"/>
                </a:solidFill>
                <a:latin typeface="+mj-lt"/>
              </a:rPr>
              <a:t>«I menigheter som vokser, ler en merkbart mer enn i menigheter som ikke vokser. Dette er ett av prinsippene for vekst som det er lettest å påvise.»</a:t>
            </a:r>
          </a:p>
          <a:p>
            <a:pPr algn="r">
              <a:spcBef>
                <a:spcPts val="600"/>
              </a:spcBef>
            </a:pPr>
            <a:r>
              <a:rPr lang="nb-NO" dirty="0">
                <a:latin typeface="+mj-lt"/>
              </a:rPr>
              <a:t>Christian A. Schwarz</a:t>
            </a:r>
          </a:p>
          <a:p>
            <a:endParaRPr lang="nb-NO" altLang="nb-NO" dirty="0"/>
          </a:p>
        </p:txBody>
      </p:sp>
    </p:spTree>
    <p:extLst>
      <p:ext uri="{BB962C8B-B14F-4D97-AF65-F5344CB8AC3E}">
        <p14:creationId xmlns:p14="http://schemas.microsoft.com/office/powerpoint/2010/main" val="38448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Av 20 </a:t>
            </a:r>
            <a:r>
              <a:rPr lang="nb-NO" dirty="0" err="1"/>
              <a:t>ImF</a:t>
            </a:r>
            <a:r>
              <a:rPr lang="nb-NO" dirty="0"/>
              <a:t> forsamlinger som har gjennomført minst én NaMu-undersøkelse har bare 6 (30%) av dem en skåre fra 50 og oppover, mens 5 (25%) av forsamlingene har en skåre på første profil fra 35 og nedover. </a:t>
            </a:r>
          </a:p>
          <a:p>
            <a:endParaRPr lang="nb-NO" dirty="0"/>
          </a:p>
          <a:p>
            <a:r>
              <a:rPr lang="nb-NO" dirty="0"/>
              <a:t>Tallene gjelder for 1. gangs undersøkelser i norske menigheter i årene 1998 – 2022 (ca. 450 menigheter).</a:t>
            </a:r>
          </a:p>
          <a:p>
            <a:pPr marL="539750" marR="0" lvl="0" indent="-366713" algn="l" defTabSz="804863" rtl="0" eaLnBrk="0" fontAlgn="base" latinLnBrk="0" hangingPunct="0">
              <a:lnSpc>
                <a:spcPct val="120000"/>
              </a:lnSpc>
              <a:spcBef>
                <a:spcPct val="0"/>
              </a:spcBef>
              <a:spcAft>
                <a:spcPts val="600"/>
              </a:spcAft>
              <a:buClrTx/>
              <a:buSzTx/>
              <a:buFontTx/>
              <a:buBlip>
                <a:blip r:embed="rId3"/>
              </a:buBlip>
              <a:tabLst/>
              <a:defRPr/>
            </a:pPr>
            <a:r>
              <a:rPr lang="nb-NO" sz="1200" dirty="0">
                <a:solidFill>
                  <a:srgbClr val="000000"/>
                </a:solidFill>
                <a:latin typeface="Calibri"/>
              </a:rPr>
              <a:t>Ca. 65 % skåre under 50 (70% i </a:t>
            </a:r>
            <a:r>
              <a:rPr lang="nb-NO" sz="1200" dirty="0" err="1">
                <a:solidFill>
                  <a:srgbClr val="000000"/>
                </a:solidFill>
                <a:latin typeface="Calibri"/>
              </a:rPr>
              <a:t>Imf</a:t>
            </a:r>
            <a:r>
              <a:rPr lang="nb-NO" sz="1200" dirty="0">
                <a:solidFill>
                  <a:srgbClr val="000000"/>
                </a:solidFill>
                <a:latin typeface="Calibri"/>
              </a:rPr>
              <a:t>)</a:t>
            </a:r>
          </a:p>
          <a:p>
            <a:pPr marL="539750" marR="0" lvl="0" indent="-366713" algn="l" defTabSz="804863" rtl="0" eaLnBrk="0" fontAlgn="base" latinLnBrk="0" hangingPunct="0">
              <a:lnSpc>
                <a:spcPct val="120000"/>
              </a:lnSpc>
              <a:spcBef>
                <a:spcPct val="0"/>
              </a:spcBef>
              <a:spcAft>
                <a:spcPts val="600"/>
              </a:spcAft>
              <a:buClrTx/>
              <a:buSzTx/>
              <a:buFontTx/>
              <a:buBlip>
                <a:blip r:embed="rId3"/>
              </a:buBlip>
              <a:tabLst/>
              <a:defRPr/>
            </a:pPr>
            <a:r>
              <a:rPr lang="nb-NO" sz="1200" dirty="0">
                <a:solidFill>
                  <a:srgbClr val="000000"/>
                </a:solidFill>
                <a:latin typeface="Calibri"/>
              </a:rPr>
              <a:t>Over 90% &lt; skåre på 65 (ingen over 65 i </a:t>
            </a:r>
            <a:r>
              <a:rPr lang="nb-NO" sz="1200" dirty="0" err="1">
                <a:solidFill>
                  <a:srgbClr val="000000"/>
                </a:solidFill>
                <a:latin typeface="Calibri"/>
              </a:rPr>
              <a:t>Imf</a:t>
            </a:r>
            <a:r>
              <a:rPr lang="nb-NO" sz="1200" dirty="0">
                <a:solidFill>
                  <a:srgbClr val="000000"/>
                </a:solidFill>
                <a:latin typeface="Calibri"/>
              </a:rPr>
              <a:t>)</a:t>
            </a:r>
          </a:p>
          <a:p>
            <a:pPr marL="539750" marR="0" lvl="0" indent="-366713" algn="l" defTabSz="804863" rtl="0" eaLnBrk="0" fontAlgn="base" latinLnBrk="0" hangingPunct="0">
              <a:lnSpc>
                <a:spcPct val="120000"/>
              </a:lnSpc>
              <a:spcBef>
                <a:spcPct val="0"/>
              </a:spcBef>
              <a:spcAft>
                <a:spcPts val="600"/>
              </a:spcAft>
              <a:buClrTx/>
              <a:buSzTx/>
              <a:buFontTx/>
              <a:buBlip>
                <a:blip r:embed="rId3"/>
              </a:buBlip>
              <a:tabLst/>
              <a:defRPr/>
            </a:pPr>
            <a:endParaRPr kumimoji="0" lang="nb-NO" sz="1200" b="0" i="0" u="none" strike="noStrike" kern="1200" cap="none" spc="0" normalizeH="0" baseline="0" noProof="0" dirty="0">
              <a:ln>
                <a:noFill/>
              </a:ln>
              <a:solidFill>
                <a:srgbClr val="000000"/>
              </a:solidFill>
              <a:effectLst/>
              <a:uLnTx/>
              <a:uFillTx/>
              <a:latin typeface="Calibri"/>
            </a:endParaRPr>
          </a:p>
          <a:p>
            <a:pPr marL="173037" marR="0" lvl="0" indent="0" algn="l" defTabSz="804863" rtl="0" eaLnBrk="0" fontAlgn="base" latinLnBrk="0" hangingPunct="0">
              <a:lnSpc>
                <a:spcPct val="120000"/>
              </a:lnSpc>
              <a:spcBef>
                <a:spcPct val="0"/>
              </a:spcBef>
              <a:spcAft>
                <a:spcPts val="60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Calibri"/>
            </a:endParaRPr>
          </a:p>
          <a:p>
            <a:endParaRPr lang="nb-NO" dirty="0"/>
          </a:p>
        </p:txBody>
      </p:sp>
      <p:sp>
        <p:nvSpPr>
          <p:cNvPr id="4" name="Plassholder for lysbildenummer 3"/>
          <p:cNvSpPr>
            <a:spLocks noGrp="1"/>
          </p:cNvSpPr>
          <p:nvPr>
            <p:ph type="sldNum" sz="quarter" idx="5"/>
          </p:nvPr>
        </p:nvSpPr>
        <p:spPr/>
        <p:txBody>
          <a:bodyPr/>
          <a:lstStyle/>
          <a:p>
            <a:fld id="{A62C2240-9684-5440-915F-929AD831DE95}" type="slidenum">
              <a:rPr lang="en-US" smtClean="0"/>
              <a:pPr/>
              <a:t>5</a:t>
            </a:fld>
            <a:endParaRPr lang="en-US"/>
          </a:p>
        </p:txBody>
      </p:sp>
    </p:spTree>
    <p:extLst>
      <p:ext uri="{BB962C8B-B14F-4D97-AF65-F5344CB8AC3E}">
        <p14:creationId xmlns:p14="http://schemas.microsoft.com/office/powerpoint/2010/main" val="217153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trenger å gjøre mottiltak mot naturlige strømninger i tiden. </a:t>
            </a: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2C2240-9684-5440-915F-929AD831DE95}"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91211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kan trille terningen, men det er også mye vi ikke har kontroll på.</a:t>
            </a:r>
          </a:p>
          <a:p>
            <a:r>
              <a:rPr lang="nb-NO" dirty="0"/>
              <a:t>Vi kan gjøre vår oppgave/jobb, så er det andre forhold som også spiller inn.</a:t>
            </a:r>
          </a:p>
        </p:txBody>
      </p:sp>
      <p:sp>
        <p:nvSpPr>
          <p:cNvPr id="4" name="Plassholder for lysbildenummer 3"/>
          <p:cNvSpPr>
            <a:spLocks noGrp="1"/>
          </p:cNvSpPr>
          <p:nvPr>
            <p:ph type="sldNum" sz="quarter" idx="5"/>
          </p:nvPr>
        </p:nvSpPr>
        <p:spPr/>
        <p:txBody>
          <a:bodyPr/>
          <a:lstStyle/>
          <a:p>
            <a:fld id="{A62C2240-9684-5440-915F-929AD831DE95}" type="slidenum">
              <a:rPr lang="en-US" smtClean="0"/>
              <a:pPr/>
              <a:t>8</a:t>
            </a:fld>
            <a:endParaRPr lang="en-US"/>
          </a:p>
        </p:txBody>
      </p:sp>
    </p:spTree>
    <p:extLst>
      <p:ext uri="{BB962C8B-B14F-4D97-AF65-F5344CB8AC3E}">
        <p14:creationId xmlns:p14="http://schemas.microsoft.com/office/powerpoint/2010/main" val="396210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2875" y="768350"/>
            <a:ext cx="6818313"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62C2240-9684-5440-915F-929AD831DE95}" type="slidenum">
              <a:rPr kumimoji="0" lang="en-US" sz="13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9075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91405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r>
              <a:rPr lang="nb-NO" dirty="0"/>
              <a:t>Miljømotstand, endringsvegring, uutnyttede</a:t>
            </a:r>
            <a:r>
              <a:rPr lang="nb-NO" baseline="0" dirty="0"/>
              <a:t> ressurser (forløst energi, gaver </a:t>
            </a:r>
            <a:r>
              <a:rPr lang="nb-NO" baseline="0" dirty="0" err="1"/>
              <a:t>m.m</a:t>
            </a:r>
            <a:r>
              <a:rPr lang="nb-NO" baseline="0" dirty="0"/>
              <a:t>), </a:t>
            </a:r>
            <a:r>
              <a:rPr lang="nb-NO" baseline="0" dirty="0" err="1"/>
              <a:t>innadventhet</a:t>
            </a:r>
            <a:r>
              <a:rPr lang="nb-NO" baseline="0" dirty="0"/>
              <a:t>, lite visdom (lite kloke valg), manglende enhet, lite tro, synd, konflikter m.m.</a:t>
            </a: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5C8D5BEE-4FA3-4270-AF6B-815A65D53695}" type="slidenum">
              <a:rPr lang="nb-NO" altLang="nb-NO" smtClean="0"/>
              <a:pPr>
                <a:defRPr/>
              </a:pPr>
              <a:t>10</a:t>
            </a:fld>
            <a:endParaRPr lang="nb-NO" altLang="nb-NO"/>
          </a:p>
        </p:txBody>
      </p:sp>
    </p:spTree>
    <p:extLst>
      <p:ext uri="{BB962C8B-B14F-4D97-AF65-F5344CB8AC3E}">
        <p14:creationId xmlns:p14="http://schemas.microsoft.com/office/powerpoint/2010/main" val="389361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2875" y="768350"/>
            <a:ext cx="6818313" cy="383698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62C2240-9684-5440-915F-929AD831DE95}" type="slidenum">
              <a:rPr kumimoji="0" lang="en-US" sz="13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90752"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83936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9A660E-5D4D-234C-8D03-A360E5ADAE72}" type="slidenum">
              <a:rPr lang="en-US"/>
              <a:pPr/>
              <a:t>‹#›</a:t>
            </a:fld>
            <a:endParaRPr lang="en-US"/>
          </a:p>
        </p:txBody>
      </p:sp>
    </p:spTree>
    <p:extLst>
      <p:ext uri="{BB962C8B-B14F-4D97-AF65-F5344CB8AC3E}">
        <p14:creationId xmlns:p14="http://schemas.microsoft.com/office/powerpoint/2010/main" val="40476865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785532D3-73FD-3544-AEAE-D3DE34CBA0AE}" type="slidenum">
              <a:rPr lang="en-US"/>
              <a:pPr/>
              <a:t>‹#›</a:t>
            </a:fld>
            <a:endParaRPr lang="en-US"/>
          </a:p>
        </p:txBody>
      </p:sp>
    </p:spTree>
    <p:extLst>
      <p:ext uri="{BB962C8B-B14F-4D97-AF65-F5344CB8AC3E}">
        <p14:creationId xmlns:p14="http://schemas.microsoft.com/office/powerpoint/2010/main" val="113127216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2DBAEAFC-D2EE-6441-93C4-415732BB22F3}" type="slidenum">
              <a:rPr lang="en-US"/>
              <a:pPr/>
              <a:t>‹#›</a:t>
            </a:fld>
            <a:endParaRPr lang="en-US"/>
          </a:p>
        </p:txBody>
      </p:sp>
    </p:spTree>
    <p:extLst>
      <p:ext uri="{BB962C8B-B14F-4D97-AF65-F5344CB8AC3E}">
        <p14:creationId xmlns:p14="http://schemas.microsoft.com/office/powerpoint/2010/main" val="82235472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Tree>
    <p:extLst>
      <p:ext uri="{BB962C8B-B14F-4D97-AF65-F5344CB8AC3E}">
        <p14:creationId xmlns:p14="http://schemas.microsoft.com/office/powerpoint/2010/main" val="104472750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7190226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B1348C1A-1CE4-E246-A580-A981E6051399}"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410562434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8" name="Bild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591" y="985172"/>
            <a:ext cx="120014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007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43947" y="274639"/>
            <a:ext cx="109728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8"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BA318144-733F-F646-8D46-5132DEF2A9BA}"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pic>
        <p:nvPicPr>
          <p:cNvPr id="10" name="Bild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2736" y="1010111"/>
            <a:ext cx="120014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1514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4"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5"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6EF9FEF5-CAC7-BE4B-B4FF-019947961786}"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364657591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3"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384A0B6D-FEC9-AA44-B04C-84CC6A8C9F7A}"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194832387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7"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37FF1086-DAA8-384B-91A4-EE0CD01BA334}"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9330271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22DE2BDB-5886-8645-9993-F51B425E02B8}" type="slidenum">
              <a:rPr lang="en-US"/>
              <a:pPr/>
              <a:t>‹#›</a:t>
            </a:fld>
            <a:endParaRPr lang="en-US"/>
          </a:p>
        </p:txBody>
      </p:sp>
    </p:spTree>
    <p:extLst>
      <p:ext uri="{BB962C8B-B14F-4D97-AF65-F5344CB8AC3E}">
        <p14:creationId xmlns:p14="http://schemas.microsoft.com/office/powerpoint/2010/main" val="241766268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6"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7"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0367D6FB-14F0-124F-9EC9-C9B5238C1569}"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96332230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785532D3-73FD-3544-AEAE-D3DE34CBA0AE}"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352137503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eaLnBrk="0" fontAlgn="base" hangingPunct="0">
              <a:spcBef>
                <a:spcPct val="0"/>
              </a:spcBef>
              <a:spcAft>
                <a:spcPct val="0"/>
              </a:spcAft>
              <a:defRPr/>
            </a:pPr>
            <a:r>
              <a:rPr lang="en-US" sz="2400">
                <a:solidFill>
                  <a:srgbClr val="000000"/>
                </a:solidFill>
              </a:rPr>
              <a:t>3colorsofyourspirituality.org</a:t>
            </a: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eaLnBrk="0" fontAlgn="base" hangingPunct="0">
              <a:spcBef>
                <a:spcPct val="0"/>
              </a:spcBef>
              <a:spcAft>
                <a:spcPct val="0"/>
              </a:spcAft>
            </a:pPr>
            <a:fld id="{2DBAEAFC-D2EE-6441-93C4-415732BB22F3}"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424793126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271611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B1348C1A-1CE4-E246-A580-A981E6051399}" type="slidenum">
              <a:rPr lang="en-US"/>
              <a:pPr/>
              <a:t>‹#›</a:t>
            </a:fld>
            <a:endParaRPr lang="en-US"/>
          </a:p>
        </p:txBody>
      </p:sp>
    </p:spTree>
    <p:extLst>
      <p:ext uri="{BB962C8B-B14F-4D97-AF65-F5344CB8AC3E}">
        <p14:creationId xmlns:p14="http://schemas.microsoft.com/office/powerpoint/2010/main" val="33447032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7" name="Rectangle 6"/>
          <p:cNvSpPr>
            <a:spLocks noGrp="1" noChangeArrowheads="1"/>
          </p:cNvSpPr>
          <p:nvPr>
            <p:ph type="sldNum" sz="quarter" idx="12"/>
          </p:nvPr>
        </p:nvSpPr>
        <p:spPr>
          <a:ln/>
        </p:spPr>
        <p:txBody>
          <a:bodyPr/>
          <a:lstStyle>
            <a:lvl1pPr>
              <a:defRPr/>
            </a:lvl1pPr>
          </a:lstStyle>
          <a:p>
            <a:fld id="{0D7EDDD4-D80E-5245-832E-CE1265E8B842}" type="slidenum">
              <a:rPr lang="en-US"/>
              <a:pPr/>
              <a:t>‹#›</a:t>
            </a:fld>
            <a:endParaRPr lang="en-US"/>
          </a:p>
        </p:txBody>
      </p:sp>
    </p:spTree>
    <p:extLst>
      <p:ext uri="{BB962C8B-B14F-4D97-AF65-F5344CB8AC3E}">
        <p14:creationId xmlns:p14="http://schemas.microsoft.com/office/powerpoint/2010/main" val="32496936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9" name="Rectangle 6"/>
          <p:cNvSpPr>
            <a:spLocks noGrp="1" noChangeArrowheads="1"/>
          </p:cNvSpPr>
          <p:nvPr>
            <p:ph type="sldNum" sz="quarter" idx="12"/>
          </p:nvPr>
        </p:nvSpPr>
        <p:spPr>
          <a:ln/>
        </p:spPr>
        <p:txBody>
          <a:bodyPr/>
          <a:lstStyle>
            <a:lvl1pPr>
              <a:defRPr/>
            </a:lvl1pPr>
          </a:lstStyle>
          <a:p>
            <a:fld id="{BA318144-733F-F646-8D46-5132DEF2A9BA}" type="slidenum">
              <a:rPr lang="en-US"/>
              <a:pPr/>
              <a:t>‹#›</a:t>
            </a:fld>
            <a:endParaRPr lang="en-US"/>
          </a:p>
        </p:txBody>
      </p:sp>
    </p:spTree>
    <p:extLst>
      <p:ext uri="{BB962C8B-B14F-4D97-AF65-F5344CB8AC3E}">
        <p14:creationId xmlns:p14="http://schemas.microsoft.com/office/powerpoint/2010/main" val="183252378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5" name="Rectangle 6"/>
          <p:cNvSpPr>
            <a:spLocks noGrp="1" noChangeArrowheads="1"/>
          </p:cNvSpPr>
          <p:nvPr>
            <p:ph type="sldNum" sz="quarter" idx="12"/>
          </p:nvPr>
        </p:nvSpPr>
        <p:spPr>
          <a:ln/>
        </p:spPr>
        <p:txBody>
          <a:bodyPr/>
          <a:lstStyle>
            <a:lvl1pPr>
              <a:defRPr/>
            </a:lvl1pPr>
          </a:lstStyle>
          <a:p>
            <a:fld id="{6EF9FEF5-CAC7-BE4B-B4FF-019947961786}" type="slidenum">
              <a:rPr lang="en-US"/>
              <a:pPr/>
              <a:t>‹#›</a:t>
            </a:fld>
            <a:endParaRPr lang="en-US"/>
          </a:p>
        </p:txBody>
      </p:sp>
    </p:spTree>
    <p:extLst>
      <p:ext uri="{BB962C8B-B14F-4D97-AF65-F5344CB8AC3E}">
        <p14:creationId xmlns:p14="http://schemas.microsoft.com/office/powerpoint/2010/main" val="372182468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50321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7" name="Rectangle 6"/>
          <p:cNvSpPr>
            <a:spLocks noGrp="1" noChangeArrowheads="1"/>
          </p:cNvSpPr>
          <p:nvPr>
            <p:ph type="sldNum" sz="quarter" idx="12"/>
          </p:nvPr>
        </p:nvSpPr>
        <p:spPr>
          <a:ln/>
        </p:spPr>
        <p:txBody>
          <a:bodyPr/>
          <a:lstStyle>
            <a:lvl1pPr>
              <a:defRPr/>
            </a:lvl1pPr>
          </a:lstStyle>
          <a:p>
            <a:fld id="{37FF1086-DAA8-384B-91A4-EE0CD01BA334}" type="slidenum">
              <a:rPr lang="en-US"/>
              <a:pPr/>
              <a:t>‹#›</a:t>
            </a:fld>
            <a:endParaRPr lang="en-US"/>
          </a:p>
        </p:txBody>
      </p:sp>
    </p:spTree>
    <p:extLst>
      <p:ext uri="{BB962C8B-B14F-4D97-AF65-F5344CB8AC3E}">
        <p14:creationId xmlns:p14="http://schemas.microsoft.com/office/powerpoint/2010/main" val="45996217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4175787" y="6553200"/>
            <a:ext cx="3860800" cy="304800"/>
          </a:xfrm>
          <a:prstGeom prst="rect">
            <a:avLst/>
          </a:prstGeom>
          <a:ln/>
        </p:spPr>
        <p:txBody>
          <a:bodyPr/>
          <a:lstStyle>
            <a:lvl1pPr>
              <a:defRPr/>
            </a:lvl1pPr>
          </a:lstStyle>
          <a:p>
            <a:pPr>
              <a:defRPr/>
            </a:pPr>
            <a:r>
              <a:rPr lang="en-US"/>
              <a:t>3colorsofyourspirituality.org</a:t>
            </a:r>
          </a:p>
        </p:txBody>
      </p:sp>
      <p:sp>
        <p:nvSpPr>
          <p:cNvPr id="7" name="Rectangle 6"/>
          <p:cNvSpPr>
            <a:spLocks noGrp="1" noChangeArrowheads="1"/>
          </p:cNvSpPr>
          <p:nvPr>
            <p:ph type="sldNum" sz="quarter" idx="12"/>
          </p:nvPr>
        </p:nvSpPr>
        <p:spPr>
          <a:ln/>
        </p:spPr>
        <p:txBody>
          <a:bodyPr/>
          <a:lstStyle>
            <a:lvl1pPr>
              <a:defRPr/>
            </a:lvl1pPr>
          </a:lstStyle>
          <a:p>
            <a:fld id="{0367D6FB-14F0-124F-9EC9-C9B5238C1569}" type="slidenum">
              <a:rPr lang="en-US"/>
              <a:pPr/>
              <a:t>‹#›</a:t>
            </a:fld>
            <a:endParaRPr lang="en-US"/>
          </a:p>
        </p:txBody>
      </p:sp>
    </p:spTree>
    <p:extLst>
      <p:ext uri="{BB962C8B-B14F-4D97-AF65-F5344CB8AC3E}">
        <p14:creationId xmlns:p14="http://schemas.microsoft.com/office/powerpoint/2010/main" val="22221333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72372F7-6837-4404-BBA9-FC58D657CCAD}"/>
              </a:ext>
            </a:extLst>
          </p:cNvPr>
          <p:cNvSpPr/>
          <p:nvPr userDrawn="1"/>
        </p:nvSpPr>
        <p:spPr bwMode="auto">
          <a:xfrm>
            <a:off x="571706" y="404664"/>
            <a:ext cx="915782" cy="7278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ektangel 10">
            <a:extLst>
              <a:ext uri="{FF2B5EF4-FFF2-40B4-BE49-F238E27FC236}">
                <a16:creationId xmlns:a16="http://schemas.microsoft.com/office/drawing/2014/main" id="{2901B219-DC6A-4461-AC16-AB00B013B52F}"/>
              </a:ext>
            </a:extLst>
          </p:cNvPr>
          <p:cNvSpPr/>
          <p:nvPr userDrawn="1"/>
        </p:nvSpPr>
        <p:spPr bwMode="auto">
          <a:xfrm>
            <a:off x="974551" y="-84001"/>
            <a:ext cx="915782" cy="6936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ktangel 9">
            <a:extLst>
              <a:ext uri="{FF2B5EF4-FFF2-40B4-BE49-F238E27FC236}">
                <a16:creationId xmlns:a16="http://schemas.microsoft.com/office/drawing/2014/main" id="{6F2DF93D-0469-494E-8CC8-B101F03A7CF9}"/>
              </a:ext>
            </a:extLst>
          </p:cNvPr>
          <p:cNvSpPr/>
          <p:nvPr userDrawn="1"/>
        </p:nvSpPr>
        <p:spPr bwMode="auto">
          <a:xfrm>
            <a:off x="0" y="-84001"/>
            <a:ext cx="1127448" cy="19128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34" name="Freeform 10"/>
          <p:cNvSpPr>
            <a:spLocks/>
          </p:cNvSpPr>
          <p:nvPr userDrawn="1"/>
        </p:nvSpPr>
        <p:spPr bwMode="auto">
          <a:xfrm>
            <a:off x="-351325" y="1066800"/>
            <a:ext cx="1910821"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a:defRPr/>
            </a:pPr>
            <a:endParaRPr lang="en-US" sz="2400">
              <a:ea typeface="ＭＳ Ｐゴシック" charset="-128"/>
              <a:cs typeface="ＭＳ Ｐゴシック" charset="-128"/>
            </a:endParaRPr>
          </a:p>
        </p:txBody>
      </p:sp>
      <p:sp>
        <p:nvSpPr>
          <p:cNvPr id="1032" name="Freeform 8"/>
          <p:cNvSpPr>
            <a:spLocks/>
          </p:cNvSpPr>
          <p:nvPr userDrawn="1"/>
        </p:nvSpPr>
        <p:spPr bwMode="auto">
          <a:xfrm>
            <a:off x="-621078" y="-76200"/>
            <a:ext cx="3164384"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a:defRPr/>
            </a:pPr>
            <a:endParaRPr lang="en-US" sz="2400">
              <a:ea typeface="ＭＳ Ｐゴシック" charset="-128"/>
              <a:cs typeface="ＭＳ Ｐゴシック" charset="-128"/>
            </a:endParaRPr>
          </a:p>
        </p:txBody>
      </p:sp>
      <p:sp>
        <p:nvSpPr>
          <p:cNvPr id="1027"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DB77C41-08A5-F74A-BEDF-91F55468FBEB}" type="slidenum">
              <a:rPr lang="en-US"/>
              <a:pPr/>
              <a:t>‹#›</a:t>
            </a:fld>
            <a:endParaRPr lang="en-US"/>
          </a:p>
        </p:txBody>
      </p:sp>
      <p:pic>
        <p:nvPicPr>
          <p:cNvPr id="1033" name="Picture 11" descr="Trinity-Logo-small"/>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11667" y="152400"/>
            <a:ext cx="915781" cy="90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ktangel 7"/>
          <p:cNvSpPr/>
          <p:nvPr userDrawn="1"/>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b-NO" sz="2400">
              <a:solidFill>
                <a:srgbClr val="000000"/>
              </a:solidFill>
            </a:endParaRPr>
          </a:p>
        </p:txBody>
      </p:sp>
      <p:sp>
        <p:nvSpPr>
          <p:cNvPr id="9" name="Rektangel 8"/>
          <p:cNvSpPr/>
          <p:nvPr userDrawn="1"/>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b-NO" sz="2400">
              <a:solidFill>
                <a:srgbClr val="000000"/>
              </a:solidFill>
            </a:endParaRPr>
          </a:p>
        </p:txBody>
      </p:sp>
      <p:sp>
        <p:nvSpPr>
          <p:cNvPr id="11" name="Freeform 10"/>
          <p:cNvSpPr>
            <a:spLocks/>
          </p:cNvSpPr>
          <p:nvPr userDrawn="1"/>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000000"/>
              </a:solidFill>
            </a:endParaRPr>
          </a:p>
        </p:txBody>
      </p:sp>
      <p:sp>
        <p:nvSpPr>
          <p:cNvPr id="12" name="Freeform 8"/>
          <p:cNvSpPr>
            <a:spLocks/>
          </p:cNvSpPr>
          <p:nvPr userDrawn="1"/>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eaLnBrk="0" fontAlgn="base" hangingPunct="0">
              <a:spcBef>
                <a:spcPct val="0"/>
              </a:spcBef>
              <a:spcAft>
                <a:spcPct val="0"/>
              </a:spcAft>
              <a:defRPr/>
            </a:pPr>
            <a:endParaRPr lang="en-US" sz="2400">
              <a:solidFill>
                <a:srgbClr val="000000"/>
              </a:solidFill>
            </a:endParaRPr>
          </a:p>
        </p:txBody>
      </p:sp>
      <p:pic>
        <p:nvPicPr>
          <p:cNvPr id="13" name="Picture 11" descr="Trinity-Logo-small"/>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e 8"/>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999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36602D"/>
            </a:gs>
            <a:gs pos="50000">
              <a:srgbClr val="A2CF99"/>
            </a:gs>
            <a:gs pos="100000">
              <a:schemeClr val="bg1"/>
            </a:gs>
          </a:gsLst>
          <a:lin ang="5400000" scaled="0"/>
        </a:gradFill>
        <a:effectLst/>
      </p:bgPr>
    </p:bg>
    <p:spTree>
      <p:nvGrpSpPr>
        <p:cNvPr id="1" name=""/>
        <p:cNvGrpSpPr/>
        <p:nvPr/>
      </p:nvGrpSpPr>
      <p:grpSpPr>
        <a:xfrm>
          <a:off x="0" y="0"/>
          <a:ext cx="0" cy="0"/>
          <a:chOff x="0" y="0"/>
          <a:chExt cx="0" cy="0"/>
        </a:xfrm>
      </p:grpSpPr>
      <p:sp>
        <p:nvSpPr>
          <p:cNvPr id="14" name="Rektangel 13"/>
          <p:cNvSpPr/>
          <p:nvPr/>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3" name="Rektangel 2"/>
          <p:cNvSpPr/>
          <p:nvPr/>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8" name="Rektangel 7"/>
          <p:cNvSpPr/>
          <p:nvPr/>
        </p:nvSpPr>
        <p:spPr>
          <a:xfrm>
            <a:off x="1936695" y="2276872"/>
            <a:ext cx="8712968" cy="110799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nb-NO" sz="6600" cap="smal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a typeface="ＭＳ Ｐゴシック"/>
              </a:rPr>
              <a:t>Lederkonferansen 2022</a:t>
            </a:r>
            <a:endParaRPr kumimoji="0" lang="nb-NO" sz="6600" b="0" i="0" u="none" strike="noStrike" kern="1200" cap="small"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endParaRPr>
          </a:p>
        </p:txBody>
      </p:sp>
      <p:sp>
        <p:nvSpPr>
          <p:cNvPr id="10" name="Freeform 10"/>
          <p:cNvSpPr>
            <a:spLocks/>
          </p:cNvSpPr>
          <p:nvPr/>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
        <p:nvSpPr>
          <p:cNvPr id="11" name="Freeform 8"/>
          <p:cNvSpPr>
            <a:spLocks/>
          </p:cNvSpPr>
          <p:nvPr/>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pic>
        <p:nvPicPr>
          <p:cNvPr id="12" name="Picture 11" descr="Trinity-Logo-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ssholder for innhold 2">
            <a:extLst>
              <a:ext uri="{FF2B5EF4-FFF2-40B4-BE49-F238E27FC236}">
                <a16:creationId xmlns:a16="http://schemas.microsoft.com/office/drawing/2014/main" id="{B641B1B7-C4F3-4B43-8F3F-94DC61D22AAB}"/>
              </a:ext>
            </a:extLst>
          </p:cNvPr>
          <p:cNvSpPr txBox="1">
            <a:spLocks/>
          </p:cNvSpPr>
          <p:nvPr/>
        </p:nvSpPr>
        <p:spPr bwMode="auto">
          <a:xfrm>
            <a:off x="983432" y="3429000"/>
            <a:ext cx="10586484" cy="82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Naturlig menighetsutvikling</a:t>
            </a: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59698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56040" y="2922739"/>
            <a:ext cx="5098251" cy="2921084"/>
          </a:xfrm>
          <a:prstGeom prst="rect">
            <a:avLst/>
          </a:prstGeom>
        </p:spPr>
      </p:pic>
      <p:sp>
        <p:nvSpPr>
          <p:cNvPr id="5" name="Rectangle 17">
            <a:extLst>
              <a:ext uri="{FF2B5EF4-FFF2-40B4-BE49-F238E27FC236}">
                <a16:creationId xmlns:a16="http://schemas.microsoft.com/office/drawing/2014/main" id="{26EEA126-7861-3352-5389-6FD075AFDE19}"/>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Potensialet - det uforløste</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8" name="Text Box 21">
            <a:extLst>
              <a:ext uri="{FF2B5EF4-FFF2-40B4-BE49-F238E27FC236}">
                <a16:creationId xmlns:a16="http://schemas.microsoft.com/office/drawing/2014/main" id="{33D12A05-094A-A90D-3E42-0CC07224FA15}"/>
              </a:ext>
            </a:extLst>
          </p:cNvPr>
          <p:cNvSpPr txBox="1">
            <a:spLocks noChangeArrowheads="1"/>
          </p:cNvSpPr>
          <p:nvPr/>
        </p:nvSpPr>
        <p:spPr bwMode="auto">
          <a:xfrm>
            <a:off x="2981189" y="1165309"/>
            <a:ext cx="73452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600" i="1" dirty="0">
                <a:solidFill>
                  <a:srgbClr val="000000"/>
                </a:solidFill>
                <a:latin typeface="Calibri"/>
              </a:rPr>
              <a:t>Hva har Gud gitt til forsamlingen?</a:t>
            </a:r>
            <a:endParaRPr lang="nb-NO" sz="2800" dirty="0">
              <a:solidFill>
                <a:srgbClr val="000000"/>
              </a:solidFill>
              <a:latin typeface="Calibri"/>
            </a:endParaRPr>
          </a:p>
        </p:txBody>
      </p:sp>
      <p:sp>
        <p:nvSpPr>
          <p:cNvPr id="9" name="Rektangel 8">
            <a:extLst>
              <a:ext uri="{FF2B5EF4-FFF2-40B4-BE49-F238E27FC236}">
                <a16:creationId xmlns:a16="http://schemas.microsoft.com/office/drawing/2014/main" id="{5B8EF80E-4AF0-DA1C-351F-C468641BCC1A}"/>
              </a:ext>
            </a:extLst>
          </p:cNvPr>
          <p:cNvSpPr/>
          <p:nvPr/>
        </p:nvSpPr>
        <p:spPr>
          <a:xfrm>
            <a:off x="1415479" y="2107420"/>
            <a:ext cx="4680521" cy="3160224"/>
          </a:xfrm>
          <a:prstGeom prst="rect">
            <a:avLst/>
          </a:prstGeom>
        </p:spPr>
        <p:txBody>
          <a:bodyPr wrap="square">
            <a:spAutoFit/>
          </a:bodyPr>
          <a:lstStyle/>
          <a:p>
            <a:pPr marL="457200" indent="-457200">
              <a:lnSpc>
                <a:spcPct val="120000"/>
              </a:lnSpc>
              <a:buSzPct val="75000"/>
              <a:buBlip>
                <a:blip r:embed="rId4"/>
              </a:buBlip>
            </a:pPr>
            <a:r>
              <a:rPr lang="nb-NO" sz="2800" dirty="0">
                <a:solidFill>
                  <a:srgbClr val="000000"/>
                </a:solidFill>
                <a:latin typeface="Calibri"/>
              </a:rPr>
              <a:t>Tro og framtidshåp</a:t>
            </a:r>
          </a:p>
          <a:p>
            <a:pPr marL="457200" indent="-457200">
              <a:lnSpc>
                <a:spcPct val="120000"/>
              </a:lnSpc>
              <a:buSzPct val="75000"/>
              <a:buBlip>
                <a:blip r:embed="rId4"/>
              </a:buBlip>
            </a:pPr>
            <a:r>
              <a:rPr lang="nb-NO" sz="2800" dirty="0">
                <a:solidFill>
                  <a:srgbClr val="000000"/>
                </a:solidFill>
                <a:latin typeface="Calibri"/>
              </a:rPr>
              <a:t>Kall og oppdrag</a:t>
            </a:r>
          </a:p>
          <a:p>
            <a:pPr marL="457200" indent="-457200">
              <a:lnSpc>
                <a:spcPct val="120000"/>
              </a:lnSpc>
              <a:buSzPct val="75000"/>
              <a:buBlip>
                <a:blip r:embed="rId4"/>
              </a:buBlip>
            </a:pPr>
            <a:r>
              <a:rPr lang="nb-NO" sz="2800" dirty="0">
                <a:solidFill>
                  <a:srgbClr val="000000"/>
                </a:solidFill>
                <a:latin typeface="Calibri"/>
              </a:rPr>
              <a:t>Nådegaver og engasjement</a:t>
            </a:r>
          </a:p>
          <a:p>
            <a:pPr marL="457200" indent="-457200">
              <a:lnSpc>
                <a:spcPct val="120000"/>
              </a:lnSpc>
              <a:buSzPct val="75000"/>
              <a:buBlip>
                <a:blip r:embed="rId4"/>
              </a:buBlip>
            </a:pPr>
            <a:r>
              <a:rPr lang="nb-NO" sz="2800" dirty="0">
                <a:solidFill>
                  <a:srgbClr val="000000"/>
                </a:solidFill>
                <a:latin typeface="Calibri"/>
              </a:rPr>
              <a:t>Løfter og profetier</a:t>
            </a:r>
          </a:p>
          <a:p>
            <a:pPr marL="457200" indent="-457200">
              <a:lnSpc>
                <a:spcPct val="120000"/>
              </a:lnSpc>
              <a:buSzPct val="75000"/>
              <a:buBlip>
                <a:blip r:embed="rId4"/>
              </a:buBlip>
            </a:pPr>
            <a:r>
              <a:rPr lang="nb-NO" sz="2800" dirty="0">
                <a:solidFill>
                  <a:srgbClr val="000000"/>
                </a:solidFill>
                <a:latin typeface="Calibri"/>
              </a:rPr>
              <a:t>Bygg, penger og ressurser</a:t>
            </a:r>
          </a:p>
          <a:p>
            <a:pPr marL="457200" indent="-457200">
              <a:lnSpc>
                <a:spcPct val="120000"/>
              </a:lnSpc>
              <a:buSzPct val="75000"/>
              <a:buBlip>
                <a:blip r:embed="rId4"/>
              </a:buBlip>
            </a:pPr>
            <a:r>
              <a:rPr lang="nb-NO" sz="2800" dirty="0">
                <a:solidFill>
                  <a:srgbClr val="000000"/>
                </a:solidFill>
                <a:latin typeface="Calibri"/>
              </a:rPr>
              <a:t>Medarbeidere i Guds rike</a:t>
            </a:r>
          </a:p>
        </p:txBody>
      </p:sp>
      <p:sp>
        <p:nvSpPr>
          <p:cNvPr id="11" name="Text Box 21">
            <a:extLst>
              <a:ext uri="{FF2B5EF4-FFF2-40B4-BE49-F238E27FC236}">
                <a16:creationId xmlns:a16="http://schemas.microsoft.com/office/drawing/2014/main" id="{22CF9B34-3946-D5D3-7AF0-2659BD1C679B}"/>
              </a:ext>
            </a:extLst>
          </p:cNvPr>
          <p:cNvSpPr txBox="1">
            <a:spLocks noChangeArrowheads="1"/>
          </p:cNvSpPr>
          <p:nvPr/>
        </p:nvSpPr>
        <p:spPr bwMode="auto">
          <a:xfrm>
            <a:off x="479376" y="5464285"/>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Hva tar vi i bruk av det Gud gir?</a:t>
            </a:r>
          </a:p>
        </p:txBody>
      </p:sp>
      <p:sp>
        <p:nvSpPr>
          <p:cNvPr id="12" name="Text Box 21">
            <a:extLst>
              <a:ext uri="{FF2B5EF4-FFF2-40B4-BE49-F238E27FC236}">
                <a16:creationId xmlns:a16="http://schemas.microsoft.com/office/drawing/2014/main" id="{2B79F334-BB91-AB00-CECE-E20A334FD761}"/>
              </a:ext>
            </a:extLst>
          </p:cNvPr>
          <p:cNvSpPr txBox="1">
            <a:spLocks noChangeArrowheads="1"/>
          </p:cNvSpPr>
          <p:nvPr/>
        </p:nvSpPr>
        <p:spPr bwMode="auto">
          <a:xfrm>
            <a:off x="3575720" y="6020845"/>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Hva hindrer oss når vi ikke tar noe i bruk?</a:t>
            </a:r>
            <a:endParaRPr lang="nb-NO" dirty="0">
              <a:solidFill>
                <a:srgbClr val="000000"/>
              </a:solidFill>
              <a:latin typeface="Calibri"/>
            </a:endParaRPr>
          </a:p>
        </p:txBody>
      </p:sp>
    </p:spTree>
    <p:extLst>
      <p:ext uri="{BB962C8B-B14F-4D97-AF65-F5344CB8AC3E}">
        <p14:creationId xmlns:p14="http://schemas.microsoft.com/office/powerpoint/2010/main" val="1302281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36602D"/>
            </a:gs>
            <a:gs pos="50000">
              <a:srgbClr val="A2CF99"/>
            </a:gs>
            <a:gs pos="100000">
              <a:schemeClr val="bg1"/>
            </a:gs>
          </a:gsLst>
          <a:lin ang="5400000" scaled="0"/>
        </a:gradFill>
        <a:effectLst/>
      </p:bgPr>
    </p:bg>
    <p:spTree>
      <p:nvGrpSpPr>
        <p:cNvPr id="1" name=""/>
        <p:cNvGrpSpPr/>
        <p:nvPr/>
      </p:nvGrpSpPr>
      <p:grpSpPr>
        <a:xfrm>
          <a:off x="0" y="0"/>
          <a:ext cx="0" cy="0"/>
          <a:chOff x="0" y="0"/>
          <a:chExt cx="0" cy="0"/>
        </a:xfrm>
      </p:grpSpPr>
      <p:sp>
        <p:nvSpPr>
          <p:cNvPr id="14" name="Rektangel 13"/>
          <p:cNvSpPr/>
          <p:nvPr/>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3" name="Rektangel 2"/>
          <p:cNvSpPr/>
          <p:nvPr/>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8" name="Rektangel 7"/>
          <p:cNvSpPr/>
          <p:nvPr/>
        </p:nvSpPr>
        <p:spPr>
          <a:xfrm>
            <a:off x="1936695" y="1988840"/>
            <a:ext cx="8712968" cy="1323439"/>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8000" b="0" i="0" u="none" strike="noStrike" kern="1200" cap="small"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Hva?</a:t>
            </a:r>
          </a:p>
        </p:txBody>
      </p:sp>
      <p:sp>
        <p:nvSpPr>
          <p:cNvPr id="10" name="Freeform 10"/>
          <p:cNvSpPr>
            <a:spLocks/>
          </p:cNvSpPr>
          <p:nvPr/>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
        <p:nvSpPr>
          <p:cNvPr id="11" name="Freeform 8"/>
          <p:cNvSpPr>
            <a:spLocks/>
          </p:cNvSpPr>
          <p:nvPr/>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pic>
        <p:nvPicPr>
          <p:cNvPr id="12" name="Picture 11" descr="Trinity-Logo-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ssholder for innhold 2">
            <a:extLst>
              <a:ext uri="{FF2B5EF4-FFF2-40B4-BE49-F238E27FC236}">
                <a16:creationId xmlns:a16="http://schemas.microsoft.com/office/drawing/2014/main" id="{B641B1B7-C4F3-4B43-8F3F-94DC61D22AAB}"/>
              </a:ext>
            </a:extLst>
          </p:cNvPr>
          <p:cNvSpPr txBox="1">
            <a:spLocks/>
          </p:cNvSpPr>
          <p:nvPr/>
        </p:nvSpPr>
        <p:spPr bwMode="auto">
          <a:xfrm>
            <a:off x="2711624" y="3284984"/>
            <a:ext cx="7202108" cy="8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Har </a:t>
            </a:r>
            <a:r>
              <a:rPr lang="nb-NO" sz="4500" b="1" i="1" kern="0" dirty="0">
                <a:solidFill>
                  <a:srgbClr val="004800"/>
                </a:solidFill>
                <a:latin typeface="Trebuchet MS" panose="020B0603020202020204" pitchFamily="34" charset="0"/>
                <a:ea typeface="ＭＳ Ｐゴシック"/>
                <a:cs typeface="Calibri" panose="020F0502020204030204" pitchFamily="34" charset="0"/>
              </a:rPr>
              <a:t>NaMu noe å tilby som kan være til hjelp?</a:t>
            </a: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3717287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1">
            <a:extLst>
              <a:ext uri="{FF2B5EF4-FFF2-40B4-BE49-F238E27FC236}">
                <a16:creationId xmlns:a16="http://schemas.microsoft.com/office/drawing/2014/main" id="{8F563205-03A8-4357-8478-1676DEB8C086}"/>
              </a:ext>
            </a:extLst>
          </p:cNvPr>
          <p:cNvSpPr txBox="1">
            <a:spLocks noChangeArrowheads="1"/>
          </p:cNvSpPr>
          <p:nvPr/>
        </p:nvSpPr>
        <p:spPr bwMode="auto">
          <a:xfrm>
            <a:off x="2999234" y="1188041"/>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Noe du og menigheten kan hvile i</a:t>
            </a:r>
            <a:endParaRPr lang="nb-NO" dirty="0">
              <a:solidFill>
                <a:srgbClr val="000000"/>
              </a:solidFill>
              <a:latin typeface="Calibri"/>
            </a:endParaRPr>
          </a:p>
        </p:txBody>
      </p:sp>
      <p:sp>
        <p:nvSpPr>
          <p:cNvPr id="3" name="Rectangle 17">
            <a:extLst>
              <a:ext uri="{FF2B5EF4-FFF2-40B4-BE49-F238E27FC236}">
                <a16:creationId xmlns:a16="http://schemas.microsoft.com/office/drawing/2014/main" id="{2B6DDC9A-67BC-131B-3C57-C4BFE5E3FF87}"/>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Prinsipp og ressurser for vekst</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Tree>
    <p:extLst>
      <p:ext uri="{BB962C8B-B14F-4D97-AF65-F5344CB8AC3E}">
        <p14:creationId xmlns:p14="http://schemas.microsoft.com/office/powerpoint/2010/main" val="360046858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utendørs, himmel, plante, drage&#10;&#10;Automatisk generert beskrivelse">
            <a:extLst>
              <a:ext uri="{FF2B5EF4-FFF2-40B4-BE49-F238E27FC236}">
                <a16:creationId xmlns:a16="http://schemas.microsoft.com/office/drawing/2014/main" id="{C2DFE1A8-8AF1-4029-BEAF-05D1417C6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7423"/>
            <a:ext cx="12192000" cy="7245424"/>
          </a:xfrm>
          <a:prstGeom prst="rect">
            <a:avLst/>
          </a:prstGeom>
        </p:spPr>
      </p:pic>
      <p:sp>
        <p:nvSpPr>
          <p:cNvPr id="10" name="Text Box 7">
            <a:extLst>
              <a:ext uri="{FF2B5EF4-FFF2-40B4-BE49-F238E27FC236}">
                <a16:creationId xmlns:a16="http://schemas.microsoft.com/office/drawing/2014/main" id="{80AA84BF-3152-4B2C-8A55-C2E4AD54D734}"/>
              </a:ext>
            </a:extLst>
          </p:cNvPr>
          <p:cNvSpPr txBox="1">
            <a:spLocks noChangeArrowheads="1"/>
          </p:cNvSpPr>
          <p:nvPr/>
        </p:nvSpPr>
        <p:spPr bwMode="auto">
          <a:xfrm>
            <a:off x="443372" y="5013176"/>
            <a:ext cx="11305256"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nn-NO" altLang="nb-NO" sz="4500" b="1" i="1" dirty="0">
                <a:ln w="10160">
                  <a:solidFill>
                    <a:schemeClr val="accent5"/>
                  </a:solidFill>
                  <a:prstDash val="solid"/>
                </a:ln>
                <a:solidFill>
                  <a:srgbClr val="FFFFFF"/>
                </a:solidFill>
                <a:effectLst>
                  <a:outerShdw blurRad="88900" dist="38100" dir="5400000" algn="tl" rotWithShape="0">
                    <a:srgbClr val="000000"/>
                  </a:outerShdw>
                </a:effectLst>
                <a:latin typeface="Maiandra GD" panose="020E0502030308020204" pitchFamily="34" charset="0"/>
              </a:rPr>
              <a:t>Av seg </a:t>
            </a:r>
            <a:r>
              <a:rPr lang="nn-NO" altLang="nb-NO" sz="4500" b="1" i="1" dirty="0" err="1">
                <a:ln w="10160">
                  <a:solidFill>
                    <a:schemeClr val="accent5"/>
                  </a:solidFill>
                  <a:prstDash val="solid"/>
                </a:ln>
                <a:solidFill>
                  <a:srgbClr val="FFFFFF"/>
                </a:solidFill>
                <a:effectLst>
                  <a:outerShdw blurRad="88900" dist="38100" dir="5400000" algn="tl" rotWithShape="0">
                    <a:srgbClr val="000000"/>
                  </a:outerShdw>
                </a:effectLst>
                <a:latin typeface="Maiandra GD" panose="020E0502030308020204" pitchFamily="34" charset="0"/>
              </a:rPr>
              <a:t>selv</a:t>
            </a:r>
            <a:r>
              <a:rPr lang="nn-NO" altLang="nb-NO" sz="4500" b="1" i="1" dirty="0">
                <a:ln w="10160">
                  <a:solidFill>
                    <a:schemeClr val="accent5"/>
                  </a:solidFill>
                  <a:prstDash val="solid"/>
                </a:ln>
                <a:solidFill>
                  <a:srgbClr val="FFFFFF"/>
                </a:solidFill>
                <a:effectLst>
                  <a:outerShdw blurRad="88900" dist="38100" dir="5400000" algn="tl" rotWithShape="0">
                    <a:srgbClr val="000000"/>
                  </a:outerShdw>
                </a:effectLst>
                <a:latin typeface="Maiandra GD" panose="020E0502030308020204" pitchFamily="34" charset="0"/>
              </a:rPr>
              <a:t> </a:t>
            </a:r>
            <a:r>
              <a:rPr lang="nn-NO" altLang="nb-NO" sz="4000" b="1" dirty="0">
                <a:ln w="10160">
                  <a:solidFill>
                    <a:schemeClr val="accent5"/>
                  </a:solidFill>
                  <a:prstDash val="solid"/>
                </a:ln>
                <a:solidFill>
                  <a:srgbClr val="FFFFB7"/>
                </a:solidFill>
                <a:effectLst>
                  <a:outerShdw blurRad="88900" dist="38100" dir="5400000" algn="tl" rotWithShape="0">
                    <a:srgbClr val="000000"/>
                  </a:outerShdw>
                </a:effectLst>
                <a:latin typeface="Maiandra GD" panose="020E0502030308020204" pitchFamily="34" charset="0"/>
              </a:rPr>
              <a:t>gir </a:t>
            </a:r>
            <a:r>
              <a:rPr lang="nn-NO" altLang="nb-NO" sz="4000" b="1" dirty="0" err="1">
                <a:ln w="10160">
                  <a:solidFill>
                    <a:schemeClr val="accent5"/>
                  </a:solidFill>
                  <a:prstDash val="solid"/>
                </a:ln>
                <a:solidFill>
                  <a:srgbClr val="FFFFB7"/>
                </a:solidFill>
                <a:effectLst>
                  <a:outerShdw blurRad="88900" dist="38100" dir="5400000" algn="tl" rotWithShape="0">
                    <a:srgbClr val="000000"/>
                  </a:outerShdw>
                </a:effectLst>
                <a:latin typeface="Maiandra GD" panose="020E0502030308020204" pitchFamily="34" charset="0"/>
              </a:rPr>
              <a:t>jorden</a:t>
            </a:r>
            <a:r>
              <a:rPr lang="nn-NO" altLang="nb-NO" sz="4000" b="1" dirty="0">
                <a:ln w="10160">
                  <a:solidFill>
                    <a:schemeClr val="accent5"/>
                  </a:solidFill>
                  <a:prstDash val="solid"/>
                </a:ln>
                <a:solidFill>
                  <a:srgbClr val="FFFFB7"/>
                </a:solidFill>
                <a:effectLst>
                  <a:outerShdw blurRad="88900" dist="38100" dir="5400000" algn="tl" rotWithShape="0">
                    <a:srgbClr val="000000"/>
                  </a:outerShdw>
                </a:effectLst>
                <a:latin typeface="Maiandra GD" panose="020E0502030308020204" pitchFamily="34" charset="0"/>
              </a:rPr>
              <a:t> grøde: </a:t>
            </a:r>
          </a:p>
          <a:p>
            <a:pPr algn="ctr"/>
            <a:r>
              <a:rPr lang="nn-NO" altLang="nb-NO" sz="4000" b="1" dirty="0">
                <a:ln w="10160">
                  <a:solidFill>
                    <a:schemeClr val="accent5"/>
                  </a:solidFill>
                  <a:prstDash val="solid"/>
                </a:ln>
                <a:solidFill>
                  <a:srgbClr val="FFFFB7"/>
                </a:solidFill>
                <a:effectLst>
                  <a:outerShdw blurRad="88900" dist="38100" dir="5400000" algn="tl" rotWithShape="0">
                    <a:srgbClr val="000000"/>
                  </a:outerShdw>
                </a:effectLst>
                <a:latin typeface="Maiandra GD" panose="020E0502030308020204" pitchFamily="34" charset="0"/>
              </a:rPr>
              <a:t>først strå, så aks og til sist modent korn i akset. </a:t>
            </a:r>
          </a:p>
          <a:p>
            <a:pPr algn="r">
              <a:spcBef>
                <a:spcPts val="300"/>
              </a:spcBef>
            </a:pPr>
            <a:r>
              <a:rPr lang="nn-NO" altLang="nb-NO" sz="2000" dirty="0">
                <a:ln w="10160">
                  <a:solidFill>
                    <a:schemeClr val="accent5"/>
                  </a:solidFill>
                  <a:prstDash val="solid"/>
                </a:ln>
                <a:solidFill>
                  <a:srgbClr val="FFFFFF"/>
                </a:solidFill>
                <a:effectLst>
                  <a:outerShdw blurRad="88900" dist="38100" dir="5400000" algn="tl" rotWithShape="0">
                    <a:srgbClr val="000000"/>
                  </a:outerShdw>
                </a:effectLst>
                <a:latin typeface="Maiandra GD" panose="020E0502030308020204" pitchFamily="34" charset="0"/>
              </a:rPr>
              <a:t>Mark 4, 28</a:t>
            </a:r>
          </a:p>
        </p:txBody>
      </p:sp>
    </p:spTree>
    <p:extLst>
      <p:ext uri="{BB962C8B-B14F-4D97-AF65-F5344CB8AC3E}">
        <p14:creationId xmlns:p14="http://schemas.microsoft.com/office/powerpoint/2010/main" val="485940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6240016" y="2500170"/>
            <a:ext cx="561662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nb-NO" altLang="nb-NO" sz="2800" i="1" dirty="0">
                <a:solidFill>
                  <a:srgbClr val="000000"/>
                </a:solidFill>
                <a:latin typeface="Calibri"/>
              </a:rPr>
              <a:t>Hva er vel Apollos? Og hva er Paulus? </a:t>
            </a:r>
          </a:p>
          <a:p>
            <a:pPr algn="ctr"/>
            <a:r>
              <a:rPr lang="nb-NO" altLang="nb-NO" sz="2800" i="1" dirty="0">
                <a:solidFill>
                  <a:srgbClr val="000000"/>
                </a:solidFill>
                <a:latin typeface="Calibri"/>
              </a:rPr>
              <a:t>Tjenere som hjalp dere til tro! </a:t>
            </a:r>
          </a:p>
          <a:p>
            <a:pPr algn="ctr"/>
            <a:r>
              <a:rPr lang="nb-NO" altLang="nb-NO" sz="2800" i="1" dirty="0">
                <a:solidFill>
                  <a:srgbClr val="000000"/>
                </a:solidFill>
                <a:latin typeface="Calibri"/>
              </a:rPr>
              <a:t>Begge gjorde vi det Herren </a:t>
            </a:r>
          </a:p>
          <a:p>
            <a:pPr algn="ctr"/>
            <a:r>
              <a:rPr lang="nb-NO" altLang="nb-NO" sz="2800" i="1" dirty="0">
                <a:solidFill>
                  <a:srgbClr val="000000"/>
                </a:solidFill>
                <a:latin typeface="Calibri"/>
              </a:rPr>
              <a:t>hadde satt oss til. </a:t>
            </a:r>
          </a:p>
          <a:p>
            <a:pPr algn="ctr"/>
            <a:r>
              <a:rPr lang="nb-NO" altLang="nb-NO" sz="2800" i="1" dirty="0">
                <a:solidFill>
                  <a:srgbClr val="000000"/>
                </a:solidFill>
                <a:latin typeface="Calibri"/>
              </a:rPr>
              <a:t>Jeg plantet, Apollos vannet, </a:t>
            </a:r>
          </a:p>
          <a:p>
            <a:pPr algn="ctr"/>
            <a:r>
              <a:rPr lang="nb-NO" altLang="nb-NO" sz="2800" i="1" dirty="0">
                <a:solidFill>
                  <a:srgbClr val="000000"/>
                </a:solidFill>
                <a:latin typeface="Calibri"/>
              </a:rPr>
              <a:t>men Gud ga vekst. </a:t>
            </a:r>
          </a:p>
          <a:p>
            <a:pPr algn="r"/>
            <a:r>
              <a:rPr lang="nb-NO" altLang="nb-NO" sz="2000" dirty="0">
                <a:solidFill>
                  <a:srgbClr val="000000"/>
                </a:solidFill>
                <a:latin typeface="Calibri"/>
              </a:rPr>
              <a:t>1. Kor. 3, 5-6</a:t>
            </a:r>
          </a:p>
          <a:p>
            <a:pPr algn="ctr"/>
            <a:endParaRPr lang="nb-NO" altLang="nb-NO" sz="800" i="1" dirty="0">
              <a:solidFill>
                <a:srgbClr val="000000"/>
              </a:solidFill>
              <a:latin typeface="Calibri"/>
            </a:endParaRPr>
          </a:p>
        </p:txBody>
      </p:sp>
      <p:sp>
        <p:nvSpPr>
          <p:cNvPr id="7" name="Text Box 21">
            <a:extLst>
              <a:ext uri="{FF2B5EF4-FFF2-40B4-BE49-F238E27FC236}">
                <a16:creationId xmlns:a16="http://schemas.microsoft.com/office/drawing/2014/main" id="{8F563205-03A8-4357-8478-1676DEB8C086}"/>
              </a:ext>
            </a:extLst>
          </p:cNvPr>
          <p:cNvSpPr txBox="1">
            <a:spLocks noChangeArrowheads="1"/>
          </p:cNvSpPr>
          <p:nvPr/>
        </p:nvSpPr>
        <p:spPr bwMode="auto">
          <a:xfrm>
            <a:off x="2999234" y="1188041"/>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Guds medarbeidere</a:t>
            </a:r>
            <a:endParaRPr lang="nb-NO" dirty="0">
              <a:solidFill>
                <a:srgbClr val="000000"/>
              </a:solidFill>
              <a:latin typeface="Calibri"/>
            </a:endParaRPr>
          </a:p>
        </p:txBody>
      </p:sp>
      <p:pic>
        <p:nvPicPr>
          <p:cNvPr id="10" name="Bilde 9" descr="Et bilde som inneholder person, utendørs, tre, gutt&#10;&#10;Automatisk generert beskrivelse">
            <a:extLst>
              <a:ext uri="{FF2B5EF4-FFF2-40B4-BE49-F238E27FC236}">
                <a16:creationId xmlns:a16="http://schemas.microsoft.com/office/drawing/2014/main" id="{FEE88A26-6F0E-45A5-B363-8694190C7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400" y="2780928"/>
            <a:ext cx="6120680" cy="3799356"/>
          </a:xfrm>
          <a:prstGeom prst="ellipse">
            <a:avLst/>
          </a:prstGeom>
          <a:ln w="63500" cap="rnd">
            <a:noFill/>
          </a:ln>
          <a:effectLst>
            <a:outerShdw blurRad="228600" algn="t" rotWithShape="0">
              <a:prstClr val="black">
                <a:alpha val="70000"/>
              </a:prstClr>
            </a:outerShdw>
          </a:effectLst>
          <a:scene3d>
            <a:camera prst="orthographicFront"/>
            <a:lightRig rig="contrasting" dir="t">
              <a:rot lat="0" lon="0" rev="3000000"/>
            </a:lightRig>
          </a:scene3d>
          <a:sp3d contourW="7620">
            <a:bevelT w="95250" h="31750"/>
            <a:contourClr>
              <a:srgbClr val="333333"/>
            </a:contourClr>
          </a:sp3d>
        </p:spPr>
      </p:pic>
      <p:sp>
        <p:nvSpPr>
          <p:cNvPr id="2" name="Rectangle 17">
            <a:extLst>
              <a:ext uri="{FF2B5EF4-FFF2-40B4-BE49-F238E27FC236}">
                <a16:creationId xmlns:a16="http://schemas.microsoft.com/office/drawing/2014/main" id="{3A410E1A-4F48-4C5E-2100-E9FE47022472}"/>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Gartnere i Guds hage</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Tree>
    <p:extLst>
      <p:ext uri="{BB962C8B-B14F-4D97-AF65-F5344CB8AC3E}">
        <p14:creationId xmlns:p14="http://schemas.microsoft.com/office/powerpoint/2010/main" val="3369567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1">
            <a:extLst>
              <a:ext uri="{FF2B5EF4-FFF2-40B4-BE49-F238E27FC236}">
                <a16:creationId xmlns:a16="http://schemas.microsoft.com/office/drawing/2014/main" id="{8F563205-03A8-4357-8478-1676DEB8C086}"/>
              </a:ext>
            </a:extLst>
          </p:cNvPr>
          <p:cNvSpPr txBox="1">
            <a:spLocks noChangeArrowheads="1"/>
          </p:cNvSpPr>
          <p:nvPr/>
        </p:nvSpPr>
        <p:spPr bwMode="auto">
          <a:xfrm>
            <a:off x="2999234" y="1188041"/>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Noe du og menigheten kan hvile i</a:t>
            </a:r>
            <a:endParaRPr lang="nb-NO" dirty="0">
              <a:solidFill>
                <a:srgbClr val="000000"/>
              </a:solidFill>
              <a:latin typeface="Calibri"/>
            </a:endParaRPr>
          </a:p>
        </p:txBody>
      </p:sp>
      <p:sp>
        <p:nvSpPr>
          <p:cNvPr id="2" name="Text Box 21">
            <a:extLst>
              <a:ext uri="{FF2B5EF4-FFF2-40B4-BE49-F238E27FC236}">
                <a16:creationId xmlns:a16="http://schemas.microsoft.com/office/drawing/2014/main" id="{B071D234-3CCA-26C2-3CC1-658F66CD7EBD}"/>
              </a:ext>
            </a:extLst>
          </p:cNvPr>
          <p:cNvSpPr txBox="1">
            <a:spLocks noChangeArrowheads="1"/>
          </p:cNvSpPr>
          <p:nvPr/>
        </p:nvSpPr>
        <p:spPr bwMode="auto">
          <a:xfrm>
            <a:off x="2351584" y="2412177"/>
            <a:ext cx="8928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defRPr/>
            </a:pPr>
            <a:r>
              <a:rPr lang="nb-NO" sz="3200" b="1" dirty="0">
                <a:solidFill>
                  <a:srgbClr val="000000"/>
                </a:solidFill>
                <a:latin typeface="Calibri"/>
              </a:rPr>
              <a:t>Ett prinsipp: </a:t>
            </a:r>
            <a:r>
              <a:rPr lang="nb-NO" sz="3200" i="1" dirty="0">
                <a:solidFill>
                  <a:srgbClr val="000000"/>
                </a:solidFill>
                <a:latin typeface="Calibri"/>
              </a:rPr>
              <a:t>Av seg selv-prinsippet: - Gud gir vekst</a:t>
            </a:r>
          </a:p>
        </p:txBody>
      </p:sp>
      <p:sp>
        <p:nvSpPr>
          <p:cNvPr id="3" name="Rectangle 17">
            <a:extLst>
              <a:ext uri="{FF2B5EF4-FFF2-40B4-BE49-F238E27FC236}">
                <a16:creationId xmlns:a16="http://schemas.microsoft.com/office/drawing/2014/main" id="{2B6DDC9A-67BC-131B-3C57-C4BFE5E3FF87}"/>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Prinsipp og ressurser for vekst</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5" name="TekstSylinder 4">
            <a:extLst>
              <a:ext uri="{FF2B5EF4-FFF2-40B4-BE49-F238E27FC236}">
                <a16:creationId xmlns:a16="http://schemas.microsoft.com/office/drawing/2014/main" id="{F88CD92B-5DA5-2E1F-3EC5-3750E5F7AFAA}"/>
              </a:ext>
            </a:extLst>
          </p:cNvPr>
          <p:cNvSpPr txBox="1"/>
          <p:nvPr/>
        </p:nvSpPr>
        <p:spPr>
          <a:xfrm>
            <a:off x="2351584" y="3546967"/>
            <a:ext cx="8299176" cy="3276282"/>
          </a:xfrm>
          <a:prstGeom prst="rect">
            <a:avLst/>
          </a:prstGeom>
          <a:noFill/>
        </p:spPr>
        <p:txBody>
          <a:bodyPr wrap="square">
            <a:spAutoFit/>
          </a:bodyPr>
          <a:lstStyle/>
          <a:p>
            <a:pPr algn="ctr"/>
            <a:r>
              <a:rPr lang="nb-NO" sz="2600" b="0" i="1" u="none" strike="noStrike" dirty="0">
                <a:solidFill>
                  <a:srgbClr val="006600"/>
                </a:solidFill>
                <a:effectLst/>
                <a:latin typeface="Calibri" panose="020F0502020204030204" pitchFamily="34" charset="0"/>
                <a:cs typeface="Calibri" panose="020F0502020204030204" pitchFamily="34" charset="0"/>
              </a:rPr>
              <a:t>Uansett hvor ille den nåværende situasjonen synes å være, kan menigheten forvente en betydelig økning </a:t>
            </a:r>
          </a:p>
          <a:p>
            <a:pPr algn="ctr"/>
            <a:r>
              <a:rPr lang="nb-NO" sz="2600" b="0" i="1" u="none" strike="noStrike" dirty="0">
                <a:solidFill>
                  <a:srgbClr val="006600"/>
                </a:solidFill>
                <a:effectLst/>
                <a:latin typeface="Calibri" panose="020F0502020204030204" pitchFamily="34" charset="0"/>
                <a:cs typeface="Calibri" panose="020F0502020204030204" pitchFamily="34" charset="0"/>
              </a:rPr>
              <a:t>både i kvalitet og kvantitet. </a:t>
            </a:r>
          </a:p>
          <a:p>
            <a:pPr algn="ctr">
              <a:spcBef>
                <a:spcPts val="1200"/>
              </a:spcBef>
            </a:pPr>
            <a:r>
              <a:rPr lang="nb-NO" sz="2600" b="0" i="1" u="none" strike="noStrike" dirty="0">
                <a:solidFill>
                  <a:srgbClr val="006600"/>
                </a:solidFill>
                <a:effectLst/>
                <a:latin typeface="Calibri" panose="020F0502020204030204" pitchFamily="34" charset="0"/>
                <a:cs typeface="Calibri" panose="020F0502020204030204" pitchFamily="34" charset="0"/>
              </a:rPr>
              <a:t>Det er bare en forutsetning for å starte en slik prosess:</a:t>
            </a:r>
          </a:p>
          <a:p>
            <a:pPr algn="ctr">
              <a:spcBef>
                <a:spcPts val="1200"/>
              </a:spcBef>
            </a:pPr>
            <a:r>
              <a:rPr lang="nb-NO" sz="2600" b="0" i="1" u="none" strike="noStrike" dirty="0">
                <a:solidFill>
                  <a:srgbClr val="006600"/>
                </a:solidFill>
                <a:effectLst/>
                <a:latin typeface="Calibri" panose="020F0502020204030204" pitchFamily="34" charset="0"/>
                <a:cs typeface="Calibri" panose="020F0502020204030204" pitchFamily="34" charset="0"/>
              </a:rPr>
              <a:t>– at det finnes en lengsel etter at Gud </a:t>
            </a:r>
          </a:p>
          <a:p>
            <a:pPr algn="ctr">
              <a:spcBef>
                <a:spcPts val="0"/>
              </a:spcBef>
            </a:pPr>
            <a:r>
              <a:rPr lang="nb-NO" sz="2600" b="0" i="1" u="none" strike="noStrike" dirty="0">
                <a:solidFill>
                  <a:srgbClr val="006600"/>
                </a:solidFill>
                <a:effectLst/>
                <a:latin typeface="Calibri" panose="020F0502020204030204" pitchFamily="34" charset="0"/>
                <a:cs typeface="Calibri" panose="020F0502020204030204" pitchFamily="34" charset="0"/>
              </a:rPr>
              <a:t>skal komme tydeligere til uttrykk i menighetens liv.</a:t>
            </a:r>
            <a:endParaRPr kumimoji="0" lang="nb-NO" sz="2600" b="1" i="1" u="none" strike="noStrike" kern="0" cap="none" spc="0" normalizeH="0" baseline="0" noProof="0" dirty="0">
              <a:ln>
                <a:noFill/>
              </a:ln>
              <a:solidFill>
                <a:srgbClr val="004800"/>
              </a:solidFill>
              <a:effectLst/>
              <a:uLnTx/>
              <a:uFillTx/>
              <a:latin typeface="Calibri" panose="020F0502020204030204" pitchFamily="34" charset="0"/>
              <a:ea typeface="ＭＳ Ｐゴシック"/>
              <a:cs typeface="Calibri" panose="020F0502020204030204" pitchFamily="34" charset="0"/>
            </a:endParaRPr>
          </a:p>
          <a:p>
            <a:pPr marL="0" marR="0" lvl="0" indent="0" algn="r" defTabSz="914400" rtl="0" eaLnBrk="0" fontAlgn="base" latinLnBrk="0" hangingPunct="0">
              <a:lnSpc>
                <a:spcPct val="110000"/>
              </a:lnSpc>
              <a:spcBef>
                <a:spcPts val="1200"/>
              </a:spcBef>
              <a:spcAft>
                <a:spcPct val="0"/>
              </a:spcAft>
              <a:buClrTx/>
              <a:buSzTx/>
              <a:buFontTx/>
              <a:buNone/>
              <a:tabLst/>
              <a:defRPr/>
            </a:pPr>
            <a:r>
              <a:rPr kumimoji="0" lang="nb-NO" sz="2000" b="0" i="0" u="none" strike="noStrike" kern="0" cap="none" spc="0" normalizeH="0" baseline="0" noProof="0" dirty="0">
                <a:ln>
                  <a:noFill/>
                </a:ln>
                <a:solidFill>
                  <a:srgbClr val="004800"/>
                </a:solidFill>
                <a:effectLst/>
                <a:uLnTx/>
                <a:uFillTx/>
                <a:latin typeface="Calibri" panose="020F0502020204030204" pitchFamily="34" charset="0"/>
                <a:ea typeface="ＭＳ Ｐゴシック"/>
                <a:cs typeface="Calibri" panose="020F0502020204030204" pitchFamily="34" charset="0"/>
              </a:rPr>
              <a:t>Christian A. Schwarz</a:t>
            </a:r>
          </a:p>
        </p:txBody>
      </p:sp>
    </p:spTree>
    <p:extLst>
      <p:ext uri="{BB962C8B-B14F-4D97-AF65-F5344CB8AC3E}">
        <p14:creationId xmlns:p14="http://schemas.microsoft.com/office/powerpoint/2010/main" val="228432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1" name="Text Box 7"/>
          <p:cNvSpPr txBox="1">
            <a:spLocks noChangeArrowheads="1"/>
          </p:cNvSpPr>
          <p:nvPr/>
        </p:nvSpPr>
        <p:spPr bwMode="auto">
          <a:xfrm>
            <a:off x="6489688" y="1988840"/>
            <a:ext cx="25094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Engasjert trosliv</a:t>
            </a:r>
          </a:p>
        </p:txBody>
      </p:sp>
      <p:sp>
        <p:nvSpPr>
          <p:cNvPr id="134152" name="Text Box 8"/>
          <p:cNvSpPr txBox="1">
            <a:spLocks noChangeArrowheads="1"/>
          </p:cNvSpPr>
          <p:nvPr/>
        </p:nvSpPr>
        <p:spPr bwMode="auto">
          <a:xfrm>
            <a:off x="6487247" y="4087592"/>
            <a:ext cx="42667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Hensiktsmessige strukturer</a:t>
            </a:r>
          </a:p>
        </p:txBody>
      </p:sp>
      <p:sp>
        <p:nvSpPr>
          <p:cNvPr id="134153" name="Text Box 9"/>
          <p:cNvSpPr txBox="1">
            <a:spLocks noChangeArrowheads="1"/>
          </p:cNvSpPr>
          <p:nvPr/>
        </p:nvSpPr>
        <p:spPr bwMode="auto">
          <a:xfrm>
            <a:off x="6496493" y="4613568"/>
            <a:ext cx="38090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Nådegavebasert tjeneste</a:t>
            </a:r>
          </a:p>
        </p:txBody>
      </p:sp>
      <p:sp>
        <p:nvSpPr>
          <p:cNvPr id="134154" name="Text Box 10"/>
          <p:cNvSpPr txBox="1">
            <a:spLocks noChangeArrowheads="1"/>
          </p:cNvSpPr>
          <p:nvPr/>
        </p:nvSpPr>
        <p:spPr bwMode="auto">
          <a:xfrm>
            <a:off x="6480754" y="3573016"/>
            <a:ext cx="48688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Behovsorientert evangelisering</a:t>
            </a:r>
          </a:p>
        </p:txBody>
      </p:sp>
      <p:sp>
        <p:nvSpPr>
          <p:cNvPr id="134155" name="Text Box 11"/>
          <p:cNvSpPr txBox="1">
            <a:spLocks noChangeArrowheads="1"/>
          </p:cNvSpPr>
          <p:nvPr/>
        </p:nvSpPr>
        <p:spPr bwMode="auto">
          <a:xfrm>
            <a:off x="6505562" y="2507953"/>
            <a:ext cx="26718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Varme relasjoner</a:t>
            </a:r>
          </a:p>
        </p:txBody>
      </p:sp>
      <p:sp>
        <p:nvSpPr>
          <p:cNvPr id="134156" name="Text Box 12"/>
          <p:cNvSpPr txBox="1">
            <a:spLocks noChangeArrowheads="1"/>
          </p:cNvSpPr>
          <p:nvPr/>
        </p:nvSpPr>
        <p:spPr bwMode="auto">
          <a:xfrm>
            <a:off x="6502597" y="5125664"/>
            <a:ext cx="332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Utrustende lederskap</a:t>
            </a:r>
          </a:p>
        </p:txBody>
      </p:sp>
      <p:sp>
        <p:nvSpPr>
          <p:cNvPr id="134157" name="Text Box 13"/>
          <p:cNvSpPr txBox="1">
            <a:spLocks noChangeArrowheads="1"/>
          </p:cNvSpPr>
          <p:nvPr/>
        </p:nvSpPr>
        <p:spPr bwMode="auto">
          <a:xfrm>
            <a:off x="6505562" y="5627864"/>
            <a:ext cx="3976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Inspirerende gudstjeneste</a:t>
            </a:r>
          </a:p>
        </p:txBody>
      </p:sp>
      <p:sp>
        <p:nvSpPr>
          <p:cNvPr id="134158" name="Text Box 14"/>
          <p:cNvSpPr txBox="1">
            <a:spLocks noChangeArrowheads="1"/>
          </p:cNvSpPr>
          <p:nvPr/>
        </p:nvSpPr>
        <p:spPr bwMode="auto">
          <a:xfrm>
            <a:off x="6487247" y="3068960"/>
            <a:ext cx="2728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0000"/>
                </a:solidFill>
                <a:latin typeface="Calibri" pitchFamily="34" charset="0"/>
              </a:rPr>
              <a:t>Livsnære grupper</a:t>
            </a:r>
          </a:p>
        </p:txBody>
      </p:sp>
      <p:sp>
        <p:nvSpPr>
          <p:cNvPr id="134159" name="Text Box 15"/>
          <p:cNvSpPr txBox="1">
            <a:spLocks noChangeArrowheads="1"/>
          </p:cNvSpPr>
          <p:nvPr/>
        </p:nvSpPr>
        <p:spPr bwMode="auto">
          <a:xfrm>
            <a:off x="4365955" y="1988840"/>
            <a:ext cx="20935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elsker Gud</a:t>
            </a:r>
          </a:p>
        </p:txBody>
      </p:sp>
      <p:sp>
        <p:nvSpPr>
          <p:cNvPr id="134160" name="Text Box 16"/>
          <p:cNvSpPr txBox="1">
            <a:spLocks noChangeArrowheads="1"/>
          </p:cNvSpPr>
          <p:nvPr/>
        </p:nvSpPr>
        <p:spPr bwMode="auto">
          <a:xfrm>
            <a:off x="3617832" y="2507953"/>
            <a:ext cx="28225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elsker vår neste</a:t>
            </a:r>
          </a:p>
        </p:txBody>
      </p:sp>
      <p:sp>
        <p:nvSpPr>
          <p:cNvPr id="134161" name="Text Box 17"/>
          <p:cNvSpPr txBox="1">
            <a:spLocks noChangeArrowheads="1"/>
          </p:cNvSpPr>
          <p:nvPr/>
        </p:nvSpPr>
        <p:spPr bwMode="auto">
          <a:xfrm>
            <a:off x="3824379" y="3049796"/>
            <a:ext cx="2606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lever sammen</a:t>
            </a:r>
          </a:p>
        </p:txBody>
      </p:sp>
      <p:sp>
        <p:nvSpPr>
          <p:cNvPr id="134162" name="Text Box 18"/>
          <p:cNvSpPr txBox="1">
            <a:spLocks noChangeArrowheads="1"/>
          </p:cNvSpPr>
          <p:nvPr/>
        </p:nvSpPr>
        <p:spPr bwMode="auto">
          <a:xfrm>
            <a:off x="2463348" y="5642084"/>
            <a:ext cx="39622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feirer Gud og inspireres</a:t>
            </a:r>
          </a:p>
        </p:txBody>
      </p:sp>
      <p:sp>
        <p:nvSpPr>
          <p:cNvPr id="134163" name="Text Box 19"/>
          <p:cNvSpPr txBox="1">
            <a:spLocks noChangeArrowheads="1"/>
          </p:cNvSpPr>
          <p:nvPr/>
        </p:nvSpPr>
        <p:spPr bwMode="auto">
          <a:xfrm>
            <a:off x="3400540" y="5102798"/>
            <a:ext cx="30044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leder og utruster</a:t>
            </a:r>
          </a:p>
        </p:txBody>
      </p:sp>
      <p:sp>
        <p:nvSpPr>
          <p:cNvPr id="134164" name="Text Box 20"/>
          <p:cNvSpPr txBox="1">
            <a:spLocks noChangeArrowheads="1"/>
          </p:cNvSpPr>
          <p:nvPr/>
        </p:nvSpPr>
        <p:spPr bwMode="auto">
          <a:xfrm>
            <a:off x="3343093" y="4087592"/>
            <a:ext cx="30876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forvalter effektivt</a:t>
            </a:r>
          </a:p>
        </p:txBody>
      </p:sp>
      <p:sp>
        <p:nvSpPr>
          <p:cNvPr id="134165" name="Text Box 21"/>
          <p:cNvSpPr txBox="1">
            <a:spLocks noChangeArrowheads="1"/>
          </p:cNvSpPr>
          <p:nvPr/>
        </p:nvSpPr>
        <p:spPr bwMode="auto">
          <a:xfrm>
            <a:off x="2933286" y="3560659"/>
            <a:ext cx="35071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møter andres behov</a:t>
            </a:r>
          </a:p>
        </p:txBody>
      </p:sp>
      <p:sp>
        <p:nvSpPr>
          <p:cNvPr id="134166" name="Text Box 22"/>
          <p:cNvSpPr txBox="1">
            <a:spLocks noChangeArrowheads="1"/>
          </p:cNvSpPr>
          <p:nvPr/>
        </p:nvSpPr>
        <p:spPr bwMode="auto">
          <a:xfrm>
            <a:off x="3794542" y="4604975"/>
            <a:ext cx="26223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2800" dirty="0">
                <a:solidFill>
                  <a:srgbClr val="0033CC"/>
                </a:solidFill>
                <a:latin typeface="Calibri" pitchFamily="34" charset="0"/>
              </a:rPr>
              <a:t>Vi bruker gavene</a:t>
            </a:r>
          </a:p>
        </p:txBody>
      </p:sp>
      <p:sp>
        <p:nvSpPr>
          <p:cNvPr id="19" name="Text Box 21">
            <a:extLst>
              <a:ext uri="{FF2B5EF4-FFF2-40B4-BE49-F238E27FC236}">
                <a16:creationId xmlns:a16="http://schemas.microsoft.com/office/drawing/2014/main" id="{ABAC0D7B-CCF8-4D03-9A02-ECDAF6B0F993}"/>
              </a:ext>
            </a:extLst>
          </p:cNvPr>
          <p:cNvSpPr txBox="1">
            <a:spLocks noChangeArrowheads="1"/>
          </p:cNvSpPr>
          <p:nvPr/>
        </p:nvSpPr>
        <p:spPr bwMode="auto">
          <a:xfrm>
            <a:off x="3143237" y="1132100"/>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Kvalitet på alle områder</a:t>
            </a:r>
          </a:p>
        </p:txBody>
      </p:sp>
      <p:sp>
        <p:nvSpPr>
          <p:cNvPr id="2" name="Rectangle 17">
            <a:extLst>
              <a:ext uri="{FF2B5EF4-FFF2-40B4-BE49-F238E27FC236}">
                <a16:creationId xmlns:a16="http://schemas.microsoft.com/office/drawing/2014/main" id="{270A7CD9-2014-18C7-9012-F4E5FD38C627}"/>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Åtte kjennetegn på sunnhet</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Tree>
    <p:extLst>
      <p:ext uri="{BB962C8B-B14F-4D97-AF65-F5344CB8AC3E}">
        <p14:creationId xmlns:p14="http://schemas.microsoft.com/office/powerpoint/2010/main" val="23565765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159"/>
                                        </p:tgtEl>
                                        <p:attrNameLst>
                                          <p:attrName>style.visibility</p:attrName>
                                        </p:attrNameLst>
                                      </p:cBhvr>
                                      <p:to>
                                        <p:strVal val="visible"/>
                                      </p:to>
                                    </p:set>
                                    <p:animEffect transition="in" filter="fade">
                                      <p:cBhvr>
                                        <p:cTn id="7" dur="500"/>
                                        <p:tgtEl>
                                          <p:spTgt spid="1341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4160"/>
                                        </p:tgtEl>
                                        <p:attrNameLst>
                                          <p:attrName>style.visibility</p:attrName>
                                        </p:attrNameLst>
                                      </p:cBhvr>
                                      <p:to>
                                        <p:strVal val="visible"/>
                                      </p:to>
                                    </p:set>
                                    <p:animEffect transition="in" filter="fade">
                                      <p:cBhvr>
                                        <p:cTn id="11" dur="500"/>
                                        <p:tgtEl>
                                          <p:spTgt spid="1341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4151"/>
                                        </p:tgtEl>
                                        <p:attrNameLst>
                                          <p:attrName>style.visibility</p:attrName>
                                        </p:attrNameLst>
                                      </p:cBhvr>
                                      <p:to>
                                        <p:strVal val="visible"/>
                                      </p:to>
                                    </p:set>
                                    <p:animEffect transition="in" filter="fade">
                                      <p:cBhvr>
                                        <p:cTn id="16" dur="500"/>
                                        <p:tgtEl>
                                          <p:spTgt spid="1341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4155"/>
                                        </p:tgtEl>
                                        <p:attrNameLst>
                                          <p:attrName>style.visibility</p:attrName>
                                        </p:attrNameLst>
                                      </p:cBhvr>
                                      <p:to>
                                        <p:strVal val="visible"/>
                                      </p:to>
                                    </p:set>
                                    <p:animEffect transition="in" filter="fade">
                                      <p:cBhvr>
                                        <p:cTn id="19" dur="500"/>
                                        <p:tgtEl>
                                          <p:spTgt spid="1341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4161"/>
                                        </p:tgtEl>
                                        <p:attrNameLst>
                                          <p:attrName>style.visibility</p:attrName>
                                        </p:attrNameLst>
                                      </p:cBhvr>
                                      <p:to>
                                        <p:strVal val="visible"/>
                                      </p:to>
                                    </p:set>
                                    <p:animEffect transition="in" filter="fade">
                                      <p:cBhvr>
                                        <p:cTn id="24" dur="500"/>
                                        <p:tgtEl>
                                          <p:spTgt spid="13416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34165"/>
                                        </p:tgtEl>
                                        <p:attrNameLst>
                                          <p:attrName>style.visibility</p:attrName>
                                        </p:attrNameLst>
                                      </p:cBhvr>
                                      <p:to>
                                        <p:strVal val="visible"/>
                                      </p:to>
                                    </p:set>
                                    <p:animEffect transition="in" filter="fade">
                                      <p:cBhvr>
                                        <p:cTn id="28" dur="500"/>
                                        <p:tgtEl>
                                          <p:spTgt spid="1341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4154"/>
                                        </p:tgtEl>
                                        <p:attrNameLst>
                                          <p:attrName>style.visibility</p:attrName>
                                        </p:attrNameLst>
                                      </p:cBhvr>
                                      <p:to>
                                        <p:strVal val="visible"/>
                                      </p:to>
                                    </p:set>
                                    <p:animEffect transition="in" filter="fade">
                                      <p:cBhvr>
                                        <p:cTn id="33" dur="500"/>
                                        <p:tgtEl>
                                          <p:spTgt spid="1341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4158"/>
                                        </p:tgtEl>
                                        <p:attrNameLst>
                                          <p:attrName>style.visibility</p:attrName>
                                        </p:attrNameLst>
                                      </p:cBhvr>
                                      <p:to>
                                        <p:strVal val="visible"/>
                                      </p:to>
                                    </p:set>
                                    <p:animEffect transition="in" filter="fade">
                                      <p:cBhvr>
                                        <p:cTn id="36" dur="500"/>
                                        <p:tgtEl>
                                          <p:spTgt spid="1341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4164"/>
                                        </p:tgtEl>
                                        <p:attrNameLst>
                                          <p:attrName>style.visibility</p:attrName>
                                        </p:attrNameLst>
                                      </p:cBhvr>
                                      <p:to>
                                        <p:strVal val="visible"/>
                                      </p:to>
                                    </p:set>
                                    <p:animEffect transition="in" filter="fade">
                                      <p:cBhvr>
                                        <p:cTn id="41" dur="500"/>
                                        <p:tgtEl>
                                          <p:spTgt spid="134164"/>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4166"/>
                                        </p:tgtEl>
                                        <p:attrNameLst>
                                          <p:attrName>style.visibility</p:attrName>
                                        </p:attrNameLst>
                                      </p:cBhvr>
                                      <p:to>
                                        <p:strVal val="visible"/>
                                      </p:to>
                                    </p:set>
                                    <p:animEffect transition="in" filter="fade">
                                      <p:cBhvr>
                                        <p:cTn id="45" dur="500"/>
                                        <p:tgtEl>
                                          <p:spTgt spid="13416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4152"/>
                                        </p:tgtEl>
                                        <p:attrNameLst>
                                          <p:attrName>style.visibility</p:attrName>
                                        </p:attrNameLst>
                                      </p:cBhvr>
                                      <p:to>
                                        <p:strVal val="visible"/>
                                      </p:to>
                                    </p:set>
                                    <p:animEffect transition="in" filter="fade">
                                      <p:cBhvr>
                                        <p:cTn id="50" dur="500"/>
                                        <p:tgtEl>
                                          <p:spTgt spid="1341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4153"/>
                                        </p:tgtEl>
                                        <p:attrNameLst>
                                          <p:attrName>style.visibility</p:attrName>
                                        </p:attrNameLst>
                                      </p:cBhvr>
                                      <p:to>
                                        <p:strVal val="visible"/>
                                      </p:to>
                                    </p:set>
                                    <p:animEffect transition="in" filter="fade">
                                      <p:cBhvr>
                                        <p:cTn id="53" dur="500"/>
                                        <p:tgtEl>
                                          <p:spTgt spid="13415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4163"/>
                                        </p:tgtEl>
                                        <p:attrNameLst>
                                          <p:attrName>style.visibility</p:attrName>
                                        </p:attrNameLst>
                                      </p:cBhvr>
                                      <p:to>
                                        <p:strVal val="visible"/>
                                      </p:to>
                                    </p:set>
                                    <p:animEffect transition="in" filter="fade">
                                      <p:cBhvr>
                                        <p:cTn id="58" dur="500"/>
                                        <p:tgtEl>
                                          <p:spTgt spid="13416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4162"/>
                                        </p:tgtEl>
                                        <p:attrNameLst>
                                          <p:attrName>style.visibility</p:attrName>
                                        </p:attrNameLst>
                                      </p:cBhvr>
                                      <p:to>
                                        <p:strVal val="visible"/>
                                      </p:to>
                                    </p:set>
                                    <p:animEffect transition="in" filter="fade">
                                      <p:cBhvr>
                                        <p:cTn id="62" dur="500"/>
                                        <p:tgtEl>
                                          <p:spTgt spid="13416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4156"/>
                                        </p:tgtEl>
                                        <p:attrNameLst>
                                          <p:attrName>style.visibility</p:attrName>
                                        </p:attrNameLst>
                                      </p:cBhvr>
                                      <p:to>
                                        <p:strVal val="visible"/>
                                      </p:to>
                                    </p:set>
                                    <p:animEffect transition="in" filter="fade">
                                      <p:cBhvr>
                                        <p:cTn id="67" dur="500"/>
                                        <p:tgtEl>
                                          <p:spTgt spid="13415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4157"/>
                                        </p:tgtEl>
                                        <p:attrNameLst>
                                          <p:attrName>style.visibility</p:attrName>
                                        </p:attrNameLst>
                                      </p:cBhvr>
                                      <p:to>
                                        <p:strVal val="visible"/>
                                      </p:to>
                                    </p:set>
                                    <p:animEffect transition="in" filter="fade">
                                      <p:cBhvr>
                                        <p:cTn id="70" dur="500"/>
                                        <p:tgtEl>
                                          <p:spTgt spid="13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p:bldP spid="134152" grpId="0"/>
      <p:bldP spid="134153" grpId="0"/>
      <p:bldP spid="134154" grpId="0"/>
      <p:bldP spid="134155" grpId="0"/>
      <p:bldP spid="134156" grpId="0"/>
      <p:bldP spid="134157" grpId="0"/>
      <p:bldP spid="134158" grpId="0"/>
      <p:bldP spid="134159" grpId="0"/>
      <p:bldP spid="134160" grpId="0"/>
      <p:bldP spid="134161" grpId="0"/>
      <p:bldP spid="134162" grpId="0"/>
      <p:bldP spid="134163" grpId="0"/>
      <p:bldP spid="134164" grpId="0"/>
      <p:bldP spid="134165" grpId="0"/>
      <p:bldP spid="1341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14556BB1-B904-52AB-356E-60D613AD93B6}"/>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Seks vekstkrefter (av seg selv)</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3" name="Text Box 21">
            <a:extLst>
              <a:ext uri="{FF2B5EF4-FFF2-40B4-BE49-F238E27FC236}">
                <a16:creationId xmlns:a16="http://schemas.microsoft.com/office/drawing/2014/main" id="{E45F7F79-04B0-2F46-7F58-EB62623B9E7B}"/>
              </a:ext>
            </a:extLst>
          </p:cNvPr>
          <p:cNvSpPr txBox="1">
            <a:spLocks noChangeArrowheads="1"/>
          </p:cNvSpPr>
          <p:nvPr/>
        </p:nvSpPr>
        <p:spPr bwMode="auto">
          <a:xfrm>
            <a:off x="2927648" y="1132100"/>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Som bidrar til sunnhet og forhøyet kvalitet</a:t>
            </a:r>
          </a:p>
        </p:txBody>
      </p:sp>
      <p:pic>
        <p:nvPicPr>
          <p:cNvPr id="6" name="Bilde 5">
            <a:extLst>
              <a:ext uri="{FF2B5EF4-FFF2-40B4-BE49-F238E27FC236}">
                <a16:creationId xmlns:a16="http://schemas.microsoft.com/office/drawing/2014/main" id="{1B33DCA2-9BC5-307F-22ED-3EB7FE29655F}"/>
              </a:ext>
            </a:extLst>
          </p:cNvPr>
          <p:cNvPicPr>
            <a:picLocks noChangeAspect="1"/>
          </p:cNvPicPr>
          <p:nvPr/>
        </p:nvPicPr>
        <p:blipFill>
          <a:blip r:embed="rId3"/>
          <a:stretch>
            <a:fillRect/>
          </a:stretch>
        </p:blipFill>
        <p:spPr>
          <a:xfrm>
            <a:off x="1919536" y="2060848"/>
            <a:ext cx="9449692" cy="4632718"/>
          </a:xfrm>
          <a:prstGeom prst="rect">
            <a:avLst/>
          </a:prstGeom>
        </p:spPr>
      </p:pic>
      <p:sp>
        <p:nvSpPr>
          <p:cNvPr id="7" name="Rektangel 6">
            <a:extLst>
              <a:ext uri="{FF2B5EF4-FFF2-40B4-BE49-F238E27FC236}">
                <a16:creationId xmlns:a16="http://schemas.microsoft.com/office/drawing/2014/main" id="{C9A975B9-7A0B-26E3-EDA7-C1D3C05B2DE3}"/>
              </a:ext>
            </a:extLst>
          </p:cNvPr>
          <p:cNvSpPr/>
          <p:nvPr/>
        </p:nvSpPr>
        <p:spPr bwMode="auto">
          <a:xfrm>
            <a:off x="5087888" y="2109410"/>
            <a:ext cx="3024336" cy="18722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ktangel 7">
            <a:extLst>
              <a:ext uri="{FF2B5EF4-FFF2-40B4-BE49-F238E27FC236}">
                <a16:creationId xmlns:a16="http://schemas.microsoft.com/office/drawing/2014/main" id="{2727FCEA-E6F0-2898-B551-815280EB3861}"/>
              </a:ext>
            </a:extLst>
          </p:cNvPr>
          <p:cNvSpPr/>
          <p:nvPr/>
        </p:nvSpPr>
        <p:spPr bwMode="auto">
          <a:xfrm>
            <a:off x="8256240" y="2097687"/>
            <a:ext cx="3024336" cy="18722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ktangel 8">
            <a:extLst>
              <a:ext uri="{FF2B5EF4-FFF2-40B4-BE49-F238E27FC236}">
                <a16:creationId xmlns:a16="http://schemas.microsoft.com/office/drawing/2014/main" id="{8F529AB7-96ED-7E9D-14D6-D7FEC366DEDD}"/>
              </a:ext>
            </a:extLst>
          </p:cNvPr>
          <p:cNvSpPr/>
          <p:nvPr/>
        </p:nvSpPr>
        <p:spPr bwMode="auto">
          <a:xfrm>
            <a:off x="1919536" y="4676582"/>
            <a:ext cx="3168352" cy="2016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ktangel 9">
            <a:extLst>
              <a:ext uri="{FF2B5EF4-FFF2-40B4-BE49-F238E27FC236}">
                <a16:creationId xmlns:a16="http://schemas.microsoft.com/office/drawing/2014/main" id="{D56F517B-12C8-DD5E-BE02-F115D80F6714}"/>
              </a:ext>
            </a:extLst>
          </p:cNvPr>
          <p:cNvSpPr/>
          <p:nvPr/>
        </p:nvSpPr>
        <p:spPr bwMode="auto">
          <a:xfrm>
            <a:off x="5087888" y="4664858"/>
            <a:ext cx="3024336" cy="202870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ektangel 10">
            <a:extLst>
              <a:ext uri="{FF2B5EF4-FFF2-40B4-BE49-F238E27FC236}">
                <a16:creationId xmlns:a16="http://schemas.microsoft.com/office/drawing/2014/main" id="{21106FB4-1DDD-E90D-E180-5C699E2CE681}"/>
              </a:ext>
            </a:extLst>
          </p:cNvPr>
          <p:cNvSpPr/>
          <p:nvPr/>
        </p:nvSpPr>
        <p:spPr bwMode="auto">
          <a:xfrm>
            <a:off x="8184232" y="4676581"/>
            <a:ext cx="3184996" cy="20169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ktangel 11">
            <a:extLst>
              <a:ext uri="{FF2B5EF4-FFF2-40B4-BE49-F238E27FC236}">
                <a16:creationId xmlns:a16="http://schemas.microsoft.com/office/drawing/2014/main" id="{3810CAF2-5812-09A0-6AAC-652FBC4551CA}"/>
              </a:ext>
            </a:extLst>
          </p:cNvPr>
          <p:cNvSpPr/>
          <p:nvPr/>
        </p:nvSpPr>
        <p:spPr bwMode="auto">
          <a:xfrm>
            <a:off x="1974900" y="2107717"/>
            <a:ext cx="3024336" cy="18722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031577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439982A1-FAED-36B2-4B0B-05E22980E8D1}"/>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lvl="0" eaLnBrk="1" hangingPunct="1">
              <a:defRPr/>
            </a:pPr>
            <a:r>
              <a:rPr lang="nb-NO" sz="4000" kern="0" dirty="0">
                <a:solidFill>
                  <a:srgbClr val="006000"/>
                </a:solidFill>
                <a:latin typeface="Georgia" charset="0"/>
                <a:ea typeface="ＭＳ Ｐゴシック" charset="0"/>
                <a:cs typeface="ＭＳ Ｐゴシック" charset="0"/>
              </a:rPr>
              <a:t>Tre farger (det trinitariske)</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5" name="Text Box 21">
            <a:extLst>
              <a:ext uri="{FF2B5EF4-FFF2-40B4-BE49-F238E27FC236}">
                <a16:creationId xmlns:a16="http://schemas.microsoft.com/office/drawing/2014/main" id="{8416BFCE-B41C-F2B1-14B8-B125058F52E6}"/>
              </a:ext>
            </a:extLst>
          </p:cNvPr>
          <p:cNvSpPr txBox="1">
            <a:spLocks noChangeArrowheads="1"/>
          </p:cNvSpPr>
          <p:nvPr/>
        </p:nvSpPr>
        <p:spPr bwMode="auto">
          <a:xfrm>
            <a:off x="1991544" y="1132100"/>
            <a:ext cx="93610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Et tredimensjonalt perspektiv på menigheten</a:t>
            </a:r>
          </a:p>
        </p:txBody>
      </p:sp>
      <p:pic>
        <p:nvPicPr>
          <p:cNvPr id="2" name="Bilde 1">
            <a:extLst>
              <a:ext uri="{FF2B5EF4-FFF2-40B4-BE49-F238E27FC236}">
                <a16:creationId xmlns:a16="http://schemas.microsoft.com/office/drawing/2014/main" id="{2A5F3F92-326C-51D5-48D9-D79698EEB8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6930" y="4489530"/>
            <a:ext cx="2160230" cy="2287302"/>
          </a:xfrm>
          <a:prstGeom prst="rect">
            <a:avLst/>
          </a:prstGeom>
        </p:spPr>
      </p:pic>
      <p:pic>
        <p:nvPicPr>
          <p:cNvPr id="6" name="Bilde 5" descr="Et bilde som inneholder toalettmappe, kosmetisk&#10;&#10;Automatisk generert beskrivelse">
            <a:extLst>
              <a:ext uri="{FF2B5EF4-FFF2-40B4-BE49-F238E27FC236}">
                <a16:creationId xmlns:a16="http://schemas.microsoft.com/office/drawing/2014/main" id="{FC8DB3DC-9B96-81EF-5D30-5B92323598F4}"/>
              </a:ext>
            </a:extLst>
          </p:cNvPr>
          <p:cNvPicPr>
            <a:picLocks noChangeAspect="1"/>
          </p:cNvPicPr>
          <p:nvPr/>
        </p:nvPicPr>
        <p:blipFill>
          <a:blip r:embed="rId4"/>
          <a:stretch>
            <a:fillRect/>
          </a:stretch>
        </p:blipFill>
        <p:spPr>
          <a:xfrm>
            <a:off x="3900296" y="1916832"/>
            <a:ext cx="4860000" cy="4860000"/>
          </a:xfrm>
          <a:prstGeom prst="rect">
            <a:avLst/>
          </a:prstGeom>
        </p:spPr>
      </p:pic>
    </p:spTree>
    <p:extLst>
      <p:ext uri="{BB962C8B-B14F-4D97-AF65-F5344CB8AC3E}">
        <p14:creationId xmlns:p14="http://schemas.microsoft.com/office/powerpoint/2010/main" val="351067383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1">
            <a:extLst>
              <a:ext uri="{FF2B5EF4-FFF2-40B4-BE49-F238E27FC236}">
                <a16:creationId xmlns:a16="http://schemas.microsoft.com/office/drawing/2014/main" id="{8F563205-03A8-4357-8478-1676DEB8C086}"/>
              </a:ext>
            </a:extLst>
          </p:cNvPr>
          <p:cNvSpPr txBox="1">
            <a:spLocks noChangeArrowheads="1"/>
          </p:cNvSpPr>
          <p:nvPr/>
        </p:nvSpPr>
        <p:spPr bwMode="auto">
          <a:xfrm>
            <a:off x="2999234" y="1188041"/>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Noe du og menigheten kan hvile i</a:t>
            </a:r>
            <a:endParaRPr lang="nb-NO" dirty="0">
              <a:solidFill>
                <a:srgbClr val="000000"/>
              </a:solidFill>
              <a:latin typeface="Calibri"/>
            </a:endParaRPr>
          </a:p>
        </p:txBody>
      </p:sp>
      <p:sp>
        <p:nvSpPr>
          <p:cNvPr id="2" name="Text Box 21">
            <a:extLst>
              <a:ext uri="{FF2B5EF4-FFF2-40B4-BE49-F238E27FC236}">
                <a16:creationId xmlns:a16="http://schemas.microsoft.com/office/drawing/2014/main" id="{B071D234-3CCA-26C2-3CC1-658F66CD7EBD}"/>
              </a:ext>
            </a:extLst>
          </p:cNvPr>
          <p:cNvSpPr txBox="1">
            <a:spLocks noChangeArrowheads="1"/>
          </p:cNvSpPr>
          <p:nvPr/>
        </p:nvSpPr>
        <p:spPr bwMode="auto">
          <a:xfrm>
            <a:off x="2351584" y="2348880"/>
            <a:ext cx="892899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defRPr/>
            </a:pPr>
            <a:r>
              <a:rPr lang="nb-NO" sz="3200" b="1" dirty="0">
                <a:solidFill>
                  <a:srgbClr val="000000"/>
                </a:solidFill>
                <a:latin typeface="Calibri"/>
              </a:rPr>
              <a:t>Ett prinsipp: </a:t>
            </a:r>
            <a:r>
              <a:rPr lang="nb-NO" sz="3200" i="1" dirty="0">
                <a:solidFill>
                  <a:srgbClr val="000000"/>
                </a:solidFill>
                <a:latin typeface="Calibri"/>
              </a:rPr>
              <a:t>Av seg selv-prinsippet: Gud gir vekst</a:t>
            </a:r>
          </a:p>
          <a:p>
            <a:pPr marL="457200" indent="-457200">
              <a:buFontTx/>
              <a:buChar char="-"/>
              <a:defRPr/>
            </a:pPr>
            <a:r>
              <a:rPr lang="nb-NO" sz="2800" dirty="0">
                <a:solidFill>
                  <a:srgbClr val="000000"/>
                </a:solidFill>
                <a:latin typeface="Calibri"/>
              </a:rPr>
              <a:t>Åtte kjennetegn på sunnhet</a:t>
            </a:r>
          </a:p>
          <a:p>
            <a:pPr marL="457200" indent="-457200">
              <a:spcAft>
                <a:spcPts val="0"/>
              </a:spcAft>
              <a:buFontTx/>
              <a:buChar char="-"/>
              <a:defRPr/>
            </a:pPr>
            <a:r>
              <a:rPr lang="nb-NO" sz="2800" dirty="0">
                <a:solidFill>
                  <a:srgbClr val="000000"/>
                </a:solidFill>
                <a:latin typeface="Calibri"/>
              </a:rPr>
              <a:t>Seks vekstkrefter</a:t>
            </a:r>
          </a:p>
          <a:p>
            <a:pPr marL="457200" indent="-457200">
              <a:spcAft>
                <a:spcPts val="1200"/>
              </a:spcAft>
              <a:buFontTx/>
              <a:buChar char="-"/>
              <a:defRPr/>
            </a:pPr>
            <a:r>
              <a:rPr lang="nb-NO" sz="2800" dirty="0">
                <a:solidFill>
                  <a:srgbClr val="000000"/>
                </a:solidFill>
                <a:latin typeface="Calibri"/>
              </a:rPr>
              <a:t>Tre farger</a:t>
            </a:r>
          </a:p>
          <a:p>
            <a:pPr marL="0" indent="0">
              <a:defRPr/>
            </a:pPr>
            <a:r>
              <a:rPr lang="nb-NO" sz="3200" b="1" dirty="0">
                <a:solidFill>
                  <a:srgbClr val="000000"/>
                </a:solidFill>
                <a:latin typeface="Calibri"/>
              </a:rPr>
              <a:t>Tre ressurser:</a:t>
            </a:r>
          </a:p>
        </p:txBody>
      </p:sp>
      <p:sp>
        <p:nvSpPr>
          <p:cNvPr id="3" name="Rectangle 17">
            <a:extLst>
              <a:ext uri="{FF2B5EF4-FFF2-40B4-BE49-F238E27FC236}">
                <a16:creationId xmlns:a16="http://schemas.microsoft.com/office/drawing/2014/main" id="{2B6DDC9A-67BC-131B-3C57-C4BFE5E3FF87}"/>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Prinsipp og ressurser for vekst</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Tree>
    <p:extLst>
      <p:ext uri="{BB962C8B-B14F-4D97-AF65-F5344CB8AC3E}">
        <p14:creationId xmlns:p14="http://schemas.microsoft.com/office/powerpoint/2010/main" val="3544033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descr="Et bilde som inneholder mat&#10;&#10;Beskrivelse som er generert med høy visshet">
            <a:extLst>
              <a:ext uri="{FF2B5EF4-FFF2-40B4-BE49-F238E27FC236}">
                <a16:creationId xmlns:a16="http://schemas.microsoft.com/office/drawing/2014/main" id="{A0BD89E0-0A67-4012-83C0-59FEE4B3C1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19472"/>
            <a:ext cx="12192000" cy="7970766"/>
          </a:xfrm>
          <a:prstGeom prst="rect">
            <a:avLst/>
          </a:prstGeom>
        </p:spPr>
      </p:pic>
      <p:sp>
        <p:nvSpPr>
          <p:cNvPr id="6" name="WordArt 54">
            <a:extLst>
              <a:ext uri="{FF2B5EF4-FFF2-40B4-BE49-F238E27FC236}">
                <a16:creationId xmlns:a16="http://schemas.microsoft.com/office/drawing/2014/main" id="{FF589A97-0561-4D59-908E-0A7FE0BE7BD0}"/>
              </a:ext>
            </a:extLst>
          </p:cNvPr>
          <p:cNvSpPr>
            <a:spLocks noChangeArrowheads="1" noChangeShapeType="1" noTextEdit="1"/>
          </p:cNvSpPr>
          <p:nvPr/>
        </p:nvSpPr>
        <p:spPr bwMode="auto">
          <a:xfrm>
            <a:off x="7320136" y="4509120"/>
            <a:ext cx="4392488" cy="50405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88"/>
              </a:avLst>
            </a:prstTxWarp>
            <a:scene3d>
              <a:camera prst="orthographicFront"/>
              <a:lightRig rig="soft" dir="t">
                <a:rot lat="0" lon="0" rev="10800000"/>
              </a:lightRig>
            </a:scene3d>
            <a:sp3d>
              <a:bevelT w="27940" h="12700"/>
              <a:contourClr>
                <a:srgbClr val="DDDDDD"/>
              </a:contourClr>
            </a:sp3d>
          </a:bodyPr>
          <a:lstStyle/>
          <a:p>
            <a:pPr algn="ctr" eaLnBrk="1" hangingPunct="1">
              <a:defRPr/>
            </a:pPr>
            <a:r>
              <a:rPr lang="en-US" sz="3600" b="1" i="1" kern="10" spc="150" dirty="0">
                <a:ln w="11430"/>
                <a:solidFill>
                  <a:srgbClr val="CCFF66"/>
                </a:solidFill>
                <a:effectLst>
                  <a:outerShdw blurRad="25400" algn="tl" rotWithShape="0">
                    <a:srgbClr val="FFFFFF">
                      <a:alpha val="43000"/>
                    </a:srgbClr>
                  </a:outerShdw>
                </a:effectLst>
                <a:latin typeface="Maiandra GD"/>
                <a:ea typeface="+mn-ea"/>
                <a:cs typeface="+mn-cs"/>
              </a:rPr>
              <a:t>«</a:t>
            </a:r>
            <a:r>
              <a:rPr lang="en-US" sz="3600" b="1" i="1" kern="10" spc="150" dirty="0" err="1">
                <a:ln w="11430"/>
                <a:solidFill>
                  <a:srgbClr val="CCFF66"/>
                </a:solidFill>
                <a:effectLst>
                  <a:outerShdw blurRad="25400" algn="tl" rotWithShape="0">
                    <a:srgbClr val="FFFFFF">
                      <a:alpha val="43000"/>
                    </a:srgbClr>
                  </a:outerShdw>
                </a:effectLst>
                <a:latin typeface="Maiandra GD"/>
                <a:ea typeface="+mn-ea"/>
                <a:cs typeface="+mn-cs"/>
              </a:rPr>
              <a:t>Flere</a:t>
            </a:r>
            <a:r>
              <a:rPr lang="en-US" sz="3600" b="1" i="1" kern="10" spc="150" dirty="0">
                <a:ln w="11430"/>
                <a:solidFill>
                  <a:srgbClr val="CCFF66"/>
                </a:solidFill>
                <a:effectLst>
                  <a:outerShdw blurRad="25400" algn="tl" rotWithShape="0">
                    <a:srgbClr val="FFFFFF">
                      <a:alpha val="43000"/>
                    </a:srgbClr>
                  </a:outerShdw>
                </a:effectLst>
                <a:latin typeface="Maiandra GD"/>
                <a:ea typeface="+mn-ea"/>
                <a:cs typeface="+mn-cs"/>
              </a:rPr>
              <a:t> </a:t>
            </a:r>
            <a:r>
              <a:rPr lang="en-US" sz="3600" b="1" i="1" kern="10" spc="150" dirty="0" err="1">
                <a:ln w="11430"/>
                <a:solidFill>
                  <a:srgbClr val="CCFF66"/>
                </a:solidFill>
                <a:effectLst>
                  <a:outerShdw blurRad="25400" algn="tl" rotWithShape="0">
                    <a:srgbClr val="FFFFFF">
                      <a:alpha val="43000"/>
                    </a:srgbClr>
                  </a:outerShdw>
                </a:effectLst>
                <a:latin typeface="Maiandra GD"/>
                <a:ea typeface="+mn-ea"/>
                <a:cs typeface="+mn-cs"/>
              </a:rPr>
              <a:t>sunnere</a:t>
            </a:r>
            <a:r>
              <a:rPr lang="en-US" sz="3600" b="1" i="1" kern="10" spc="150" dirty="0">
                <a:ln w="11430"/>
                <a:solidFill>
                  <a:srgbClr val="CCFF66"/>
                </a:solidFill>
                <a:effectLst>
                  <a:outerShdw blurRad="25400" algn="tl" rotWithShape="0">
                    <a:srgbClr val="FFFFFF">
                      <a:alpha val="43000"/>
                    </a:srgbClr>
                  </a:outerShdw>
                </a:effectLst>
                <a:latin typeface="Maiandra GD"/>
                <a:ea typeface="+mn-ea"/>
                <a:cs typeface="+mn-cs"/>
              </a:rPr>
              <a:t> </a:t>
            </a:r>
            <a:r>
              <a:rPr lang="en-US" sz="3600" b="1" i="1" kern="10" spc="150" dirty="0" err="1">
                <a:ln w="11430"/>
                <a:solidFill>
                  <a:srgbClr val="CCFF66"/>
                </a:solidFill>
                <a:effectLst>
                  <a:outerShdw blurRad="25400" algn="tl" rotWithShape="0">
                    <a:srgbClr val="FFFFFF">
                      <a:alpha val="43000"/>
                    </a:srgbClr>
                  </a:outerShdw>
                </a:effectLst>
                <a:latin typeface="Maiandra GD"/>
                <a:ea typeface="+mn-ea"/>
                <a:cs typeface="+mn-cs"/>
              </a:rPr>
              <a:t>menigheter</a:t>
            </a:r>
            <a:r>
              <a:rPr lang="en-US" sz="3600" b="1" i="1" kern="10" spc="150" dirty="0">
                <a:ln w="11430"/>
                <a:solidFill>
                  <a:srgbClr val="CCFF66"/>
                </a:solidFill>
                <a:effectLst>
                  <a:outerShdw blurRad="25400" algn="tl" rotWithShape="0">
                    <a:srgbClr val="FFFFFF">
                      <a:alpha val="43000"/>
                    </a:srgbClr>
                  </a:outerShdw>
                </a:effectLst>
                <a:latin typeface="Maiandra GD"/>
                <a:ea typeface="+mn-ea"/>
                <a:cs typeface="+mn-cs"/>
              </a:rPr>
              <a:t>»</a:t>
            </a:r>
          </a:p>
        </p:txBody>
      </p:sp>
      <p:sp>
        <p:nvSpPr>
          <p:cNvPr id="5" name="WordArt 54">
            <a:extLst>
              <a:ext uri="{FF2B5EF4-FFF2-40B4-BE49-F238E27FC236}">
                <a16:creationId xmlns:a16="http://schemas.microsoft.com/office/drawing/2014/main" id="{25DECDF7-6472-438C-B018-72079C33F037}"/>
              </a:ext>
            </a:extLst>
          </p:cNvPr>
          <p:cNvSpPr>
            <a:spLocks noChangeArrowheads="1" noChangeShapeType="1" noTextEdit="1"/>
          </p:cNvSpPr>
          <p:nvPr/>
        </p:nvSpPr>
        <p:spPr bwMode="auto">
          <a:xfrm>
            <a:off x="4151784" y="-27384"/>
            <a:ext cx="7776864" cy="86409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88"/>
              </a:avLst>
            </a:prstTxWarp>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3600" b="1" i="1" u="none" strike="noStrike" kern="10" cap="small" spc="150" normalizeH="0" baseline="0" noProof="0" dirty="0">
                <a:ln w="11430"/>
                <a:solidFill>
                  <a:srgbClr val="37612E"/>
                </a:solidFill>
                <a:effectLst>
                  <a:innerShdw blurRad="114300">
                    <a:prstClr val="black"/>
                  </a:innerShdw>
                </a:effectLst>
                <a:uLnTx/>
                <a:uFillTx/>
                <a:latin typeface="Maiandra GD"/>
                <a:ea typeface="+mn-ea"/>
                <a:cs typeface="+mn-cs"/>
              </a:rPr>
              <a:t>Naturlig menighetsutvikling</a:t>
            </a:r>
          </a:p>
        </p:txBody>
      </p:sp>
      <p:sp>
        <p:nvSpPr>
          <p:cNvPr id="7" name="WordArt 54">
            <a:extLst>
              <a:ext uri="{FF2B5EF4-FFF2-40B4-BE49-F238E27FC236}">
                <a16:creationId xmlns:a16="http://schemas.microsoft.com/office/drawing/2014/main" id="{14E52959-1052-4C6C-A7FA-B990BA30ACDD}"/>
              </a:ext>
            </a:extLst>
          </p:cNvPr>
          <p:cNvSpPr>
            <a:spLocks noChangeArrowheads="1" noChangeShapeType="1" noTextEdit="1"/>
          </p:cNvSpPr>
          <p:nvPr/>
        </p:nvSpPr>
        <p:spPr bwMode="auto">
          <a:xfrm>
            <a:off x="263352" y="6381328"/>
            <a:ext cx="11665296" cy="3600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588"/>
              </a:avLst>
            </a:prstTxWarp>
            <a:scene3d>
              <a:camera prst="orthographicFront"/>
              <a:lightRig rig="soft" dir="t">
                <a:rot lat="0" lon="0" rev="10800000"/>
              </a:lightRig>
            </a:scene3d>
            <a:sp3d>
              <a:bevelT w="27940" h="12700"/>
              <a:contourClr>
                <a:srgbClr val="DDDDDD"/>
              </a:contourClr>
            </a:sp3d>
          </a:bodyPr>
          <a:lstStyle/>
          <a:p>
            <a:pPr algn="ctr" eaLnBrk="1" hangingPunct="1">
              <a:defRPr/>
            </a:pPr>
            <a:r>
              <a:rPr lang="nb-NO" sz="3600" b="1" kern="10" spc="150" dirty="0">
                <a:ln w="11430"/>
                <a:solidFill>
                  <a:schemeClr val="bg1"/>
                </a:solidFill>
                <a:effectLst>
                  <a:outerShdw blurRad="25400" algn="tl" rotWithShape="0">
                    <a:srgbClr val="FFFFFF">
                      <a:alpha val="43000"/>
                    </a:srgbClr>
                  </a:outerShdw>
                </a:effectLst>
                <a:latin typeface="Maiandra GD"/>
                <a:ea typeface="+mn-ea"/>
                <a:cs typeface="+mn-cs"/>
              </a:rPr>
              <a:t>Utrustende – Livsnært – Frigjørende – Overkommelig – Tjenende – Tverrkirkelig</a:t>
            </a:r>
          </a:p>
        </p:txBody>
      </p:sp>
      <p:sp>
        <p:nvSpPr>
          <p:cNvPr id="2" name="Tekstboks 2">
            <a:extLst>
              <a:ext uri="{FF2B5EF4-FFF2-40B4-BE49-F238E27FC236}">
                <a16:creationId xmlns:a16="http://schemas.microsoft.com/office/drawing/2014/main" id="{8BEB8487-CCED-39B6-15A4-B2E966916AFC}"/>
              </a:ext>
            </a:extLst>
          </p:cNvPr>
          <p:cNvSpPr txBox="1"/>
          <p:nvPr/>
        </p:nvSpPr>
        <p:spPr>
          <a:xfrm rot="374940">
            <a:off x="8198074" y="1025961"/>
            <a:ext cx="3635932" cy="1922834"/>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nb-NO" sz="11500" dirty="0">
                <a:ln w="9525" cap="flat" cmpd="sng" algn="ctr">
                  <a:noFill/>
                  <a:prstDash val="solid"/>
                  <a:round/>
                </a:ln>
                <a:solidFill>
                  <a:srgbClr val="004800"/>
                </a:solidFill>
                <a:effectLst>
                  <a:outerShdw blurRad="50800" dist="50800" dir="5400000" sx="102000" sy="102000" algn="ctr" rotWithShape="0">
                    <a:schemeClr val="bg1"/>
                  </a:outerShdw>
                </a:effectLst>
                <a:latin typeface="Sylfaen" panose="010A0502050306030303" pitchFamily="18" charset="0"/>
                <a:ea typeface="Calibri" panose="020F0502020204030204" pitchFamily="34" charset="0"/>
                <a:cs typeface="Times New Roman" panose="02020603050405020304" pitchFamily="18" charset="0"/>
              </a:rPr>
              <a:t>25 år!</a:t>
            </a:r>
            <a:endParaRPr lang="nb-NO" sz="2800" dirty="0">
              <a:solidFill>
                <a:srgbClr val="004800"/>
              </a:solidFill>
              <a:effectLst>
                <a:outerShdw blurRad="50800" dist="50800" dir="5400000" algn="ctr" rotWithShape="0">
                  <a:schemeClr val="bg1"/>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28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4E4F71C-24DA-49A3-98AE-6994415056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106">
            <a:off x="5274989" y="2201639"/>
            <a:ext cx="6181965" cy="421170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e 2">
            <a:extLst>
              <a:ext uri="{FF2B5EF4-FFF2-40B4-BE49-F238E27FC236}">
                <a16:creationId xmlns:a16="http://schemas.microsoft.com/office/drawing/2014/main" id="{5C7A7EA5-EA36-4CE3-B3F4-44EFC7D3E4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9456" y="2420888"/>
            <a:ext cx="3486338" cy="3472907"/>
          </a:xfrm>
          <a:prstGeom prst="rect">
            <a:avLst/>
          </a:prstGeom>
        </p:spPr>
      </p:pic>
      <p:sp>
        <p:nvSpPr>
          <p:cNvPr id="4" name="Rectangle 17">
            <a:extLst>
              <a:ext uri="{FF2B5EF4-FFF2-40B4-BE49-F238E27FC236}">
                <a16:creationId xmlns:a16="http://schemas.microsoft.com/office/drawing/2014/main" id="{439982A1-FAED-36B2-4B0B-05E22980E8D1}"/>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b="1" kern="0" dirty="0">
                <a:solidFill>
                  <a:srgbClr val="006000"/>
                </a:solidFill>
                <a:latin typeface="Georgia" charset="0"/>
                <a:ea typeface="ＭＳ Ｐゴシック" charset="0"/>
                <a:cs typeface="ＭＳ Ｐゴシック" charset="0"/>
                <a:sym typeface="Wingdings" panose="05000000000000000000" pitchFamily="2" charset="2"/>
              </a:rPr>
              <a:t></a:t>
            </a:r>
            <a:r>
              <a:rPr lang="nb-NO" sz="4000" kern="0" dirty="0">
                <a:solidFill>
                  <a:srgbClr val="006000"/>
                </a:solidFill>
                <a:latin typeface="Georgia" charset="0"/>
                <a:ea typeface="ＭＳ Ｐゴシック" charset="0"/>
                <a:cs typeface="ＭＳ Ｐゴシック" charset="0"/>
              </a:rPr>
              <a:t> Menighetsprofilen</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5" name="Text Box 21">
            <a:extLst>
              <a:ext uri="{FF2B5EF4-FFF2-40B4-BE49-F238E27FC236}">
                <a16:creationId xmlns:a16="http://schemas.microsoft.com/office/drawing/2014/main" id="{8416BFCE-B41C-F2B1-14B8-B125058F52E6}"/>
              </a:ext>
            </a:extLst>
          </p:cNvPr>
          <p:cNvSpPr txBox="1">
            <a:spLocks noChangeArrowheads="1"/>
          </p:cNvSpPr>
          <p:nvPr/>
        </p:nvSpPr>
        <p:spPr bwMode="auto">
          <a:xfrm>
            <a:off x="2927648" y="1132100"/>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Et verktøy for å finne utgangspunktet</a:t>
            </a:r>
          </a:p>
        </p:txBody>
      </p:sp>
    </p:spTree>
    <p:extLst>
      <p:ext uri="{BB962C8B-B14F-4D97-AF65-F5344CB8AC3E}">
        <p14:creationId xmlns:p14="http://schemas.microsoft.com/office/powerpoint/2010/main" val="2620181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439982A1-FAED-36B2-4B0B-05E22980E8D1}"/>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lvl="0" eaLnBrk="1" hangingPunct="1">
              <a:defRPr/>
            </a:pPr>
            <a:r>
              <a:rPr lang="nb-NO" sz="4000" b="1" kern="0" dirty="0">
                <a:solidFill>
                  <a:srgbClr val="006000"/>
                </a:solidFill>
                <a:latin typeface="Georgia" charset="0"/>
                <a:ea typeface="ＭＳ Ｐゴシック" charset="0"/>
                <a:cs typeface="ＭＳ Ｐゴシック" charset="0"/>
                <a:sym typeface="Wingdings" panose="05000000000000000000" pitchFamily="2" charset="2"/>
              </a:rPr>
              <a:t> </a:t>
            </a:r>
            <a:r>
              <a:rPr lang="nb-NO" sz="4000" kern="0" dirty="0">
                <a:solidFill>
                  <a:srgbClr val="006000"/>
                </a:solidFill>
                <a:latin typeface="Georgia" charset="0"/>
                <a:ea typeface="ＭＳ Ｐゴシック" charset="0"/>
                <a:cs typeface="ＭＳ Ｐゴシック" charset="0"/>
              </a:rPr>
              <a:t>NaMu-prosessen</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5" name="Text Box 21">
            <a:extLst>
              <a:ext uri="{FF2B5EF4-FFF2-40B4-BE49-F238E27FC236}">
                <a16:creationId xmlns:a16="http://schemas.microsoft.com/office/drawing/2014/main" id="{8416BFCE-B41C-F2B1-14B8-B125058F52E6}"/>
              </a:ext>
            </a:extLst>
          </p:cNvPr>
          <p:cNvSpPr txBox="1">
            <a:spLocks noChangeArrowheads="1"/>
          </p:cNvSpPr>
          <p:nvPr/>
        </p:nvSpPr>
        <p:spPr bwMode="auto">
          <a:xfrm>
            <a:off x="2927648" y="1132100"/>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Et prosessverktøy som går og går</a:t>
            </a:r>
          </a:p>
        </p:txBody>
      </p:sp>
      <p:pic>
        <p:nvPicPr>
          <p:cNvPr id="7" name="Bilde 6" descr="Et bilde som inneholder tekst, elektronikk&#10;&#10;Automatisk generert beskrivelse">
            <a:extLst>
              <a:ext uri="{FF2B5EF4-FFF2-40B4-BE49-F238E27FC236}">
                <a16:creationId xmlns:a16="http://schemas.microsoft.com/office/drawing/2014/main" id="{F9964488-79DD-263E-90AC-DF7C2C6E939B}"/>
              </a:ext>
            </a:extLst>
          </p:cNvPr>
          <p:cNvPicPr>
            <a:picLocks noChangeAspect="1"/>
          </p:cNvPicPr>
          <p:nvPr/>
        </p:nvPicPr>
        <p:blipFill>
          <a:blip r:embed="rId3"/>
          <a:stretch>
            <a:fillRect/>
          </a:stretch>
        </p:blipFill>
        <p:spPr>
          <a:xfrm>
            <a:off x="2279576" y="1916832"/>
            <a:ext cx="5040560" cy="4824536"/>
          </a:xfrm>
          <a:prstGeom prst="rect">
            <a:avLst/>
          </a:prstGeom>
        </p:spPr>
      </p:pic>
      <p:pic>
        <p:nvPicPr>
          <p:cNvPr id="3" name="Bilde 2">
            <a:extLst>
              <a:ext uri="{FF2B5EF4-FFF2-40B4-BE49-F238E27FC236}">
                <a16:creationId xmlns:a16="http://schemas.microsoft.com/office/drawing/2014/main" id="{9F71BE80-9979-D922-A9DC-08D4DBE081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6204" y="4581128"/>
            <a:ext cx="2567608" cy="1836204"/>
          </a:xfrm>
          <a:prstGeom prst="rect">
            <a:avLst/>
          </a:prstGeom>
        </p:spPr>
      </p:pic>
      <p:pic>
        <p:nvPicPr>
          <p:cNvPr id="6" name="Bilde 5">
            <a:extLst>
              <a:ext uri="{FF2B5EF4-FFF2-40B4-BE49-F238E27FC236}">
                <a16:creationId xmlns:a16="http://schemas.microsoft.com/office/drawing/2014/main" id="{062441C7-C374-8851-D688-AA1917327C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6160" y="2310004"/>
            <a:ext cx="3523985" cy="2019096"/>
          </a:xfrm>
          <a:prstGeom prst="rect">
            <a:avLst/>
          </a:prstGeom>
        </p:spPr>
      </p:pic>
    </p:spTree>
    <p:extLst>
      <p:ext uri="{BB962C8B-B14F-4D97-AF65-F5344CB8AC3E}">
        <p14:creationId xmlns:p14="http://schemas.microsoft.com/office/powerpoint/2010/main" val="20659918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439982A1-FAED-36B2-4B0B-05E22980E8D1}"/>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lvl="0" eaLnBrk="1" hangingPunct="1">
              <a:defRPr/>
            </a:pPr>
            <a:r>
              <a:rPr lang="nb-NO" sz="4000" b="1" kern="0" dirty="0">
                <a:solidFill>
                  <a:srgbClr val="006000"/>
                </a:solidFill>
                <a:latin typeface="Georgia" charset="0"/>
                <a:ea typeface="ＭＳ Ｐゴシック" charset="0"/>
                <a:cs typeface="ＭＳ Ｐゴシック" charset="0"/>
                <a:sym typeface="Wingdings" panose="05000000000000000000" pitchFamily="2" charset="2"/>
              </a:rPr>
              <a:t> </a:t>
            </a:r>
            <a:r>
              <a:rPr lang="nb-NO" sz="4000" kern="0" dirty="0">
                <a:solidFill>
                  <a:srgbClr val="006000"/>
                </a:solidFill>
                <a:latin typeface="Georgia" charset="0"/>
                <a:ea typeface="ＭＳ Ｐゴシック" charset="0"/>
                <a:cs typeface="ＭＳ Ｐゴシック" charset="0"/>
              </a:rPr>
              <a:t>Menighetsveiledning</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5" name="Text Box 21">
            <a:extLst>
              <a:ext uri="{FF2B5EF4-FFF2-40B4-BE49-F238E27FC236}">
                <a16:creationId xmlns:a16="http://schemas.microsoft.com/office/drawing/2014/main" id="{8416BFCE-B41C-F2B1-14B8-B125058F52E6}"/>
              </a:ext>
            </a:extLst>
          </p:cNvPr>
          <p:cNvSpPr txBox="1">
            <a:spLocks noChangeArrowheads="1"/>
          </p:cNvSpPr>
          <p:nvPr/>
        </p:nvSpPr>
        <p:spPr bwMode="auto">
          <a:xfrm>
            <a:off x="2423592" y="1132100"/>
            <a:ext cx="9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Et </a:t>
            </a:r>
            <a:r>
              <a:rPr lang="nb-NO" sz="3200" i="1" dirty="0" err="1">
                <a:solidFill>
                  <a:srgbClr val="000000"/>
                </a:solidFill>
                <a:latin typeface="Calibri"/>
              </a:rPr>
              <a:t>utenfrablikk</a:t>
            </a:r>
            <a:r>
              <a:rPr lang="nb-NO" sz="3200" i="1" dirty="0">
                <a:solidFill>
                  <a:srgbClr val="000000"/>
                </a:solidFill>
                <a:latin typeface="Calibri"/>
              </a:rPr>
              <a:t> og en ressurs i motgang og medgang</a:t>
            </a:r>
          </a:p>
        </p:txBody>
      </p:sp>
      <p:pic>
        <p:nvPicPr>
          <p:cNvPr id="3" name="Bilde 2" descr="Et bilde som inneholder person, himmel, utendørs, stående&#10;&#10;Automatisk generert beskrivelse">
            <a:extLst>
              <a:ext uri="{FF2B5EF4-FFF2-40B4-BE49-F238E27FC236}">
                <a16:creationId xmlns:a16="http://schemas.microsoft.com/office/drawing/2014/main" id="{B3172D6E-3478-6C4C-DEA3-75BE1D8DB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3329" y="1988840"/>
            <a:ext cx="9541526" cy="4416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290159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1">
            <a:extLst>
              <a:ext uri="{FF2B5EF4-FFF2-40B4-BE49-F238E27FC236}">
                <a16:creationId xmlns:a16="http://schemas.microsoft.com/office/drawing/2014/main" id="{8F563205-03A8-4357-8478-1676DEB8C086}"/>
              </a:ext>
            </a:extLst>
          </p:cNvPr>
          <p:cNvSpPr txBox="1">
            <a:spLocks noChangeArrowheads="1"/>
          </p:cNvSpPr>
          <p:nvPr/>
        </p:nvSpPr>
        <p:spPr bwMode="auto">
          <a:xfrm>
            <a:off x="2999234" y="1188041"/>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Noe du og menigheten kan hvile i</a:t>
            </a:r>
            <a:endParaRPr lang="nb-NO" dirty="0">
              <a:solidFill>
                <a:srgbClr val="000000"/>
              </a:solidFill>
              <a:latin typeface="Calibri"/>
            </a:endParaRPr>
          </a:p>
        </p:txBody>
      </p:sp>
      <p:sp>
        <p:nvSpPr>
          <p:cNvPr id="2" name="Text Box 21">
            <a:extLst>
              <a:ext uri="{FF2B5EF4-FFF2-40B4-BE49-F238E27FC236}">
                <a16:creationId xmlns:a16="http://schemas.microsoft.com/office/drawing/2014/main" id="{B071D234-3CCA-26C2-3CC1-658F66CD7EBD}"/>
              </a:ext>
            </a:extLst>
          </p:cNvPr>
          <p:cNvSpPr txBox="1">
            <a:spLocks noChangeArrowheads="1"/>
          </p:cNvSpPr>
          <p:nvPr/>
        </p:nvSpPr>
        <p:spPr bwMode="auto">
          <a:xfrm>
            <a:off x="2351584" y="2348880"/>
            <a:ext cx="943304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defRPr/>
            </a:pPr>
            <a:r>
              <a:rPr lang="nb-NO" sz="3200" b="1" dirty="0">
                <a:solidFill>
                  <a:srgbClr val="000000"/>
                </a:solidFill>
                <a:latin typeface="Calibri"/>
              </a:rPr>
              <a:t>Ett prinsipp: </a:t>
            </a:r>
            <a:r>
              <a:rPr lang="nb-NO" sz="3200" i="1" dirty="0">
                <a:solidFill>
                  <a:srgbClr val="000000"/>
                </a:solidFill>
                <a:latin typeface="Calibri"/>
              </a:rPr>
              <a:t>Av seg selv-prinsippet: Gud gir vekst</a:t>
            </a:r>
          </a:p>
          <a:p>
            <a:pPr marL="457200" indent="-457200">
              <a:buFontTx/>
              <a:buChar char="-"/>
              <a:defRPr/>
            </a:pPr>
            <a:r>
              <a:rPr lang="nb-NO" sz="2800" dirty="0">
                <a:solidFill>
                  <a:srgbClr val="000000"/>
                </a:solidFill>
                <a:latin typeface="Calibri"/>
              </a:rPr>
              <a:t>Åtte kjennetegn på sunnhet</a:t>
            </a:r>
          </a:p>
          <a:p>
            <a:pPr marL="457200" indent="-457200">
              <a:spcAft>
                <a:spcPts val="0"/>
              </a:spcAft>
              <a:buFontTx/>
              <a:buChar char="-"/>
              <a:defRPr/>
            </a:pPr>
            <a:r>
              <a:rPr lang="nb-NO" sz="2800" dirty="0">
                <a:solidFill>
                  <a:srgbClr val="000000"/>
                </a:solidFill>
                <a:latin typeface="Calibri"/>
              </a:rPr>
              <a:t>Seks vekstkrefter</a:t>
            </a:r>
          </a:p>
          <a:p>
            <a:pPr marL="457200" indent="-457200">
              <a:spcAft>
                <a:spcPts val="1200"/>
              </a:spcAft>
              <a:buFontTx/>
              <a:buChar char="-"/>
              <a:defRPr/>
            </a:pPr>
            <a:r>
              <a:rPr lang="nb-NO" sz="2800" dirty="0">
                <a:solidFill>
                  <a:srgbClr val="000000"/>
                </a:solidFill>
                <a:latin typeface="Calibri"/>
              </a:rPr>
              <a:t>Tre farger</a:t>
            </a:r>
          </a:p>
          <a:p>
            <a:pPr marL="0" indent="0">
              <a:defRPr/>
            </a:pPr>
            <a:r>
              <a:rPr lang="nb-NO" sz="3200" b="1" dirty="0">
                <a:solidFill>
                  <a:srgbClr val="000000"/>
                </a:solidFill>
                <a:latin typeface="Calibri"/>
              </a:rPr>
              <a:t>Fire ressurser:</a:t>
            </a:r>
          </a:p>
          <a:p>
            <a:pPr marL="457200" indent="-457200">
              <a:buFontTx/>
              <a:buChar char="-"/>
              <a:defRPr/>
            </a:pPr>
            <a:r>
              <a:rPr lang="nb-NO" sz="2800" dirty="0">
                <a:solidFill>
                  <a:srgbClr val="000000"/>
                </a:solidFill>
                <a:latin typeface="Calibri"/>
              </a:rPr>
              <a:t>Menighetsprofilen (lokal undersøkelse ca. annethvert år) </a:t>
            </a:r>
          </a:p>
          <a:p>
            <a:pPr marL="457200" indent="-457200">
              <a:spcAft>
                <a:spcPts val="0"/>
              </a:spcAft>
              <a:buFontTx/>
              <a:buChar char="-"/>
              <a:defRPr/>
            </a:pPr>
            <a:r>
              <a:rPr lang="nb-NO" sz="2800" dirty="0">
                <a:solidFill>
                  <a:srgbClr val="000000"/>
                </a:solidFill>
                <a:latin typeface="Calibri"/>
              </a:rPr>
              <a:t>NaMu-syklusen (utviklingsprosess over ca. to år om gangen)</a:t>
            </a:r>
          </a:p>
          <a:p>
            <a:pPr marL="457200" indent="-457200">
              <a:spcAft>
                <a:spcPts val="0"/>
              </a:spcAft>
              <a:buFontTx/>
              <a:buChar char="-"/>
              <a:defRPr/>
            </a:pPr>
            <a:r>
              <a:rPr lang="nb-NO" sz="2800" dirty="0">
                <a:solidFill>
                  <a:srgbClr val="000000"/>
                </a:solidFill>
                <a:latin typeface="Calibri"/>
              </a:rPr>
              <a:t>Menighetsveiledning (følger menigheten over tid)</a:t>
            </a:r>
          </a:p>
        </p:txBody>
      </p:sp>
      <p:sp>
        <p:nvSpPr>
          <p:cNvPr id="3" name="Rectangle 17">
            <a:extLst>
              <a:ext uri="{FF2B5EF4-FFF2-40B4-BE49-F238E27FC236}">
                <a16:creationId xmlns:a16="http://schemas.microsoft.com/office/drawing/2014/main" id="{2B6DDC9A-67BC-131B-3C57-C4BFE5E3FF87}"/>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Prinsipp og ressurser for vekst</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Tree>
    <p:extLst>
      <p:ext uri="{BB962C8B-B14F-4D97-AF65-F5344CB8AC3E}">
        <p14:creationId xmlns:p14="http://schemas.microsoft.com/office/powerpoint/2010/main" val="426291936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A31F157C-C853-C60C-B493-0C9DD316286F}"/>
              </a:ext>
            </a:extLst>
          </p:cNvPr>
          <p:cNvSpPr txBox="1">
            <a:spLocks noChangeArrowheads="1"/>
          </p:cNvSpPr>
          <p:nvPr/>
        </p:nvSpPr>
        <p:spPr bwMode="auto">
          <a:xfrm>
            <a:off x="2423592"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R</a:t>
            </a:r>
            <a:r>
              <a:rPr kumimoji="0" lang="nb-NO" sz="4000" b="0" i="0" u="none" strike="noStrike" kern="0" cap="none" spc="0" normalizeH="0" baseline="0" noProof="0" dirty="0" err="1">
                <a:ln>
                  <a:noFill/>
                </a:ln>
                <a:solidFill>
                  <a:srgbClr val="006000"/>
                </a:solidFill>
                <a:effectLst/>
                <a:uLnTx/>
                <a:uFillTx/>
                <a:latin typeface="Georgia" charset="0"/>
                <a:ea typeface="ＭＳ Ｐゴシック" charset="0"/>
                <a:cs typeface="ＭＳ Ｐゴシック" charset="0"/>
              </a:rPr>
              <a:t>efleksjon</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
        <p:nvSpPr>
          <p:cNvPr id="4" name="Text Box 21"/>
          <p:cNvSpPr txBox="1">
            <a:spLocks noChangeArrowheads="1"/>
          </p:cNvSpPr>
          <p:nvPr/>
        </p:nvSpPr>
        <p:spPr bwMode="auto">
          <a:xfrm>
            <a:off x="2927648" y="1131288"/>
            <a:ext cx="73452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0" fontAlgn="base" latinLnBrk="0" hangingPunct="0">
              <a:lnSpc>
                <a:spcPct val="100000"/>
              </a:lnSpc>
              <a:spcBef>
                <a:spcPct val="0"/>
              </a:spcBef>
              <a:spcAft>
                <a:spcPct val="0"/>
              </a:spcAft>
              <a:buClrTx/>
              <a:buSzTx/>
              <a:buFontTx/>
              <a:buNone/>
              <a:tabLst/>
              <a:defRPr/>
            </a:pPr>
            <a:r>
              <a:rPr kumimoji="0" lang="nb-NO" sz="3600" b="0" i="1" u="none" strike="noStrike" kern="1200" cap="none" spc="0" normalizeH="0" baseline="0" noProof="0" dirty="0">
                <a:ln>
                  <a:noFill/>
                </a:ln>
                <a:solidFill>
                  <a:srgbClr val="000000"/>
                </a:solidFill>
                <a:effectLst/>
                <a:uLnTx/>
                <a:uFillTx/>
                <a:latin typeface="Calibri"/>
                <a:ea typeface="ＭＳ Ｐゴシック" charset="0"/>
              </a:rPr>
              <a:t>Snakk sammen</a:t>
            </a:r>
            <a:endParaRPr kumimoji="0" lang="nb-NO" sz="2800" b="0" i="0" u="none" strike="noStrike" kern="1200" cap="none" spc="0" normalizeH="0" baseline="0" noProof="0" dirty="0">
              <a:ln>
                <a:noFill/>
              </a:ln>
              <a:solidFill>
                <a:srgbClr val="000000"/>
              </a:solidFill>
              <a:effectLst/>
              <a:uLnTx/>
              <a:uFillTx/>
              <a:latin typeface="Calibri"/>
              <a:ea typeface="ＭＳ Ｐゴシック" charset="0"/>
            </a:endParaRPr>
          </a:p>
        </p:txBody>
      </p:sp>
      <p:sp>
        <p:nvSpPr>
          <p:cNvPr id="8" name="Rektangel 7">
            <a:extLst>
              <a:ext uri="{FF2B5EF4-FFF2-40B4-BE49-F238E27FC236}">
                <a16:creationId xmlns:a16="http://schemas.microsoft.com/office/drawing/2014/main" id="{7063ECA5-5098-EA7B-D928-6C52A3F2DE4E}"/>
              </a:ext>
            </a:extLst>
          </p:cNvPr>
          <p:cNvSpPr/>
          <p:nvPr/>
        </p:nvSpPr>
        <p:spPr>
          <a:xfrm>
            <a:off x="3863752" y="2606483"/>
            <a:ext cx="5652120" cy="1830629"/>
          </a:xfrm>
          <a:prstGeom prst="rect">
            <a:avLst/>
          </a:prstGeom>
        </p:spPr>
        <p:txBody>
          <a:bodyPr wrap="square">
            <a:spAutoFit/>
          </a:bodyPr>
          <a:lstStyle/>
          <a:p>
            <a:pPr marL="457200" marR="0" lvl="0" indent="-457200" algn="l" defTabSz="914400" rtl="0" eaLnBrk="0" fontAlgn="base" latinLnBrk="0" hangingPunct="0">
              <a:lnSpc>
                <a:spcPct val="110000"/>
              </a:lnSpc>
              <a:spcBef>
                <a:spcPct val="0"/>
              </a:spcBef>
              <a:spcAft>
                <a:spcPts val="1200"/>
              </a:spcAft>
              <a:buClrTx/>
              <a:buSzPct val="75000"/>
              <a:buFontTx/>
              <a:buBlip>
                <a:blip r:embed="rId3"/>
              </a:buBlip>
              <a:tabLst/>
              <a:defRPr/>
            </a:pPr>
            <a:r>
              <a:rPr kumimoji="0" lang="nb-NO" sz="2800" b="0" i="0" u="none" strike="noStrike" kern="1200" cap="none" spc="0" normalizeH="0" baseline="0" noProof="0" dirty="0">
                <a:ln>
                  <a:noFill/>
                </a:ln>
                <a:solidFill>
                  <a:srgbClr val="000000"/>
                </a:solidFill>
                <a:effectLst/>
                <a:uLnTx/>
                <a:uFillTx/>
                <a:latin typeface="Calibri"/>
                <a:ea typeface="ＭＳ Ｐゴシック" charset="0"/>
              </a:rPr>
              <a:t>Hva ble viktig for deg/dere?</a:t>
            </a:r>
          </a:p>
          <a:p>
            <a:pPr marL="457200" marR="0" lvl="0" indent="-457200" algn="l" defTabSz="914400" rtl="0" eaLnBrk="0" fontAlgn="base" latinLnBrk="0" hangingPunct="0">
              <a:lnSpc>
                <a:spcPct val="110000"/>
              </a:lnSpc>
              <a:spcBef>
                <a:spcPct val="0"/>
              </a:spcBef>
              <a:spcAft>
                <a:spcPts val="1200"/>
              </a:spcAft>
              <a:buClrTx/>
              <a:buSzPct val="75000"/>
              <a:buFontTx/>
              <a:buBlip>
                <a:blip r:embed="rId3"/>
              </a:buBlip>
              <a:tabLst/>
              <a:defRPr/>
            </a:pPr>
            <a:r>
              <a:rPr lang="nb-NO" sz="2800" dirty="0">
                <a:solidFill>
                  <a:srgbClr val="000000"/>
                </a:solidFill>
                <a:latin typeface="Calibri"/>
              </a:rPr>
              <a:t>Hva var mest overraskende?</a:t>
            </a:r>
            <a:endParaRPr kumimoji="0" lang="nb-NO" sz="2800" b="0" i="0" u="none" strike="noStrike" kern="1200" cap="none" spc="0" normalizeH="0" baseline="0" noProof="0" dirty="0">
              <a:ln>
                <a:noFill/>
              </a:ln>
              <a:solidFill>
                <a:srgbClr val="000000"/>
              </a:solidFill>
              <a:effectLst/>
              <a:uLnTx/>
              <a:uFillTx/>
              <a:latin typeface="Calibri"/>
              <a:ea typeface="ＭＳ Ｐゴシック" charset="0"/>
            </a:endParaRPr>
          </a:p>
          <a:p>
            <a:pPr marL="457200" marR="0" lvl="0" indent="-457200" algn="l" defTabSz="914400" rtl="0" eaLnBrk="0" fontAlgn="base" latinLnBrk="0" hangingPunct="0">
              <a:lnSpc>
                <a:spcPct val="120000"/>
              </a:lnSpc>
              <a:spcBef>
                <a:spcPct val="0"/>
              </a:spcBef>
              <a:spcAft>
                <a:spcPct val="0"/>
              </a:spcAft>
              <a:buClrTx/>
              <a:buSzPct val="75000"/>
              <a:buFontTx/>
              <a:buBlip>
                <a:blip r:embed="rId3"/>
              </a:buBlip>
              <a:tabLst/>
              <a:defRPr/>
            </a:pPr>
            <a:r>
              <a:rPr kumimoji="0" lang="nb-NO" sz="2800" b="0" i="0" u="none" strike="noStrike" kern="1200" cap="none" spc="0" normalizeH="0" baseline="0" noProof="0" dirty="0">
                <a:ln>
                  <a:noFill/>
                </a:ln>
                <a:solidFill>
                  <a:srgbClr val="000000"/>
                </a:solidFill>
                <a:effectLst/>
                <a:uLnTx/>
                <a:uFillTx/>
                <a:latin typeface="Calibri"/>
                <a:ea typeface="ＭＳ Ｐゴシック" charset="0"/>
              </a:rPr>
              <a:t>Hva tar du med deg videre?</a:t>
            </a:r>
          </a:p>
        </p:txBody>
      </p:sp>
    </p:spTree>
    <p:extLst>
      <p:ext uri="{BB962C8B-B14F-4D97-AF65-F5344CB8AC3E}">
        <p14:creationId xmlns:p14="http://schemas.microsoft.com/office/powerpoint/2010/main" val="7849336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36602D"/>
            </a:gs>
            <a:gs pos="50000">
              <a:srgbClr val="A2CF99"/>
            </a:gs>
            <a:gs pos="100000">
              <a:schemeClr val="bg1"/>
            </a:gs>
          </a:gsLst>
          <a:lin ang="5400000" scaled="0"/>
        </a:gradFill>
        <a:effectLst/>
      </p:bgPr>
    </p:bg>
    <p:spTree>
      <p:nvGrpSpPr>
        <p:cNvPr id="1" name=""/>
        <p:cNvGrpSpPr/>
        <p:nvPr/>
      </p:nvGrpSpPr>
      <p:grpSpPr>
        <a:xfrm>
          <a:off x="0" y="0"/>
          <a:ext cx="0" cy="0"/>
          <a:chOff x="0" y="0"/>
          <a:chExt cx="0" cy="0"/>
        </a:xfrm>
      </p:grpSpPr>
      <p:sp>
        <p:nvSpPr>
          <p:cNvPr id="14" name="Rektangel 13"/>
          <p:cNvSpPr/>
          <p:nvPr/>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3" name="Rektangel 2"/>
          <p:cNvSpPr/>
          <p:nvPr/>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8" name="Rektangel 7"/>
          <p:cNvSpPr/>
          <p:nvPr/>
        </p:nvSpPr>
        <p:spPr>
          <a:xfrm>
            <a:off x="1936695" y="1988840"/>
            <a:ext cx="8712968" cy="1323439"/>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8000" b="0" i="0" u="none" strike="noStrike" kern="1200" cap="small"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Hva ser vi?</a:t>
            </a:r>
          </a:p>
        </p:txBody>
      </p:sp>
      <p:sp>
        <p:nvSpPr>
          <p:cNvPr id="10" name="Freeform 10"/>
          <p:cNvSpPr>
            <a:spLocks/>
          </p:cNvSpPr>
          <p:nvPr/>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
        <p:nvSpPr>
          <p:cNvPr id="11" name="Freeform 8"/>
          <p:cNvSpPr>
            <a:spLocks/>
          </p:cNvSpPr>
          <p:nvPr/>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pic>
        <p:nvPicPr>
          <p:cNvPr id="12" name="Picture 11" descr="Trinity-Logo-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ssholder for innhold 2">
            <a:extLst>
              <a:ext uri="{FF2B5EF4-FFF2-40B4-BE49-F238E27FC236}">
                <a16:creationId xmlns:a16="http://schemas.microsoft.com/office/drawing/2014/main" id="{B641B1B7-C4F3-4B43-8F3F-94DC61D22AAB}"/>
              </a:ext>
            </a:extLst>
          </p:cNvPr>
          <p:cNvSpPr txBox="1">
            <a:spLocks/>
          </p:cNvSpPr>
          <p:nvPr/>
        </p:nvSpPr>
        <p:spPr bwMode="auto">
          <a:xfrm>
            <a:off x="1415480" y="3284984"/>
            <a:ext cx="10330388" cy="8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a:t>
            </a:r>
            <a:r>
              <a:rPr lang="nb-NO" sz="4500" b="1" i="1" kern="0" dirty="0">
                <a:solidFill>
                  <a:srgbClr val="004800"/>
                </a:solidFill>
                <a:latin typeface="Trebuchet MS" panose="020B0603020202020204" pitchFamily="34" charset="0"/>
                <a:ea typeface="ＭＳ Ｐゴシック"/>
                <a:cs typeface="Calibri" panose="020F0502020204030204" pitchFamily="34" charset="0"/>
              </a:rPr>
              <a:t>Kan vi se noen </a:t>
            </a: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kjennetegn</a:t>
            </a:r>
            <a:r>
              <a:rPr kumimoji="0" lang="nb-NO" sz="4500" b="1" i="1" u="none" strike="noStrike" kern="0" cap="none" spc="0" normalizeH="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på tvers av de ulike</a:t>
            </a: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a:t>
            </a:r>
            <a:r>
              <a:rPr kumimoji="0" lang="nb-NO" sz="4500" b="1" i="1" u="none" strike="noStrike" kern="0" cap="none" spc="0" normalizeH="0" baseline="0" noProof="0" dirty="0" err="1">
                <a:ln>
                  <a:noFill/>
                </a:ln>
                <a:solidFill>
                  <a:srgbClr val="004800"/>
                </a:solidFill>
                <a:effectLst/>
                <a:uLnTx/>
                <a:uFillTx/>
                <a:latin typeface="Trebuchet MS" panose="020B0603020202020204" pitchFamily="34" charset="0"/>
                <a:ea typeface="ＭＳ Ｐゴシック"/>
                <a:cs typeface="Calibri" panose="020F0502020204030204" pitchFamily="34" charset="0"/>
              </a:rPr>
              <a:t>Imf</a:t>
            </a: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forsamlingene?</a:t>
            </a: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3801901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591937-2631-DE87-6D02-9281F2043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2968" y="0"/>
            <a:ext cx="9806064" cy="6858000"/>
          </a:xfrm>
          <a:prstGeom prst="rect">
            <a:avLst/>
          </a:prstGeom>
        </p:spPr>
      </p:pic>
    </p:spTree>
    <p:extLst>
      <p:ext uri="{BB962C8B-B14F-4D97-AF65-F5344CB8AC3E}">
        <p14:creationId xmlns:p14="http://schemas.microsoft.com/office/powerpoint/2010/main" val="406205137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4062D4C-C0C2-742D-1E12-29BB5CF7D9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5672" y="0"/>
            <a:ext cx="9800656" cy="6858000"/>
          </a:xfrm>
          <a:prstGeom prst="rect">
            <a:avLst/>
          </a:prstGeom>
        </p:spPr>
      </p:pic>
    </p:spTree>
    <p:extLst>
      <p:ext uri="{BB962C8B-B14F-4D97-AF65-F5344CB8AC3E}">
        <p14:creationId xmlns:p14="http://schemas.microsoft.com/office/powerpoint/2010/main" val="362946633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BAF999E-7053-4343-F8B7-02875C7E2680}"/>
              </a:ext>
            </a:extLst>
          </p:cNvPr>
          <p:cNvPicPr>
            <a:picLocks noChangeAspect="1"/>
          </p:cNvPicPr>
          <p:nvPr/>
        </p:nvPicPr>
        <p:blipFill>
          <a:blip r:embed="rId2"/>
          <a:stretch>
            <a:fillRect/>
          </a:stretch>
        </p:blipFill>
        <p:spPr>
          <a:xfrm>
            <a:off x="1199456" y="58378"/>
            <a:ext cx="9793088" cy="6827006"/>
          </a:xfrm>
          <a:prstGeom prst="rect">
            <a:avLst/>
          </a:prstGeom>
        </p:spPr>
      </p:pic>
    </p:spTree>
    <p:extLst>
      <p:ext uri="{BB962C8B-B14F-4D97-AF65-F5344CB8AC3E}">
        <p14:creationId xmlns:p14="http://schemas.microsoft.com/office/powerpoint/2010/main" val="85356094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EB04CC3-7B5D-E86A-47F7-EDB8139A7CB3}"/>
              </a:ext>
            </a:extLst>
          </p:cNvPr>
          <p:cNvPicPr>
            <a:picLocks noChangeAspect="1"/>
          </p:cNvPicPr>
          <p:nvPr/>
        </p:nvPicPr>
        <p:blipFill>
          <a:blip r:embed="rId3"/>
          <a:stretch>
            <a:fillRect/>
          </a:stretch>
        </p:blipFill>
        <p:spPr>
          <a:xfrm>
            <a:off x="1127448" y="-28811"/>
            <a:ext cx="9895706" cy="6886811"/>
          </a:xfrm>
          <a:prstGeom prst="rect">
            <a:avLst/>
          </a:prstGeom>
        </p:spPr>
      </p:pic>
    </p:spTree>
    <p:extLst>
      <p:ext uri="{BB962C8B-B14F-4D97-AF65-F5344CB8AC3E}">
        <p14:creationId xmlns:p14="http://schemas.microsoft.com/office/powerpoint/2010/main" val="36355162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2063552" y="1844824"/>
            <a:ext cx="9361040" cy="4891467"/>
          </a:xfrm>
          <a:prstGeom prst="rect">
            <a:avLst/>
          </a:prstGeom>
        </p:spPr>
        <p:txBody>
          <a:bodyPr wrap="square">
            <a:spAutoFit/>
          </a:bodyPr>
          <a:lstStyle/>
          <a:p>
            <a:pPr marL="457200" indent="-457200">
              <a:lnSpc>
                <a:spcPct val="120000"/>
              </a:lnSpc>
              <a:buSzPct val="75000"/>
              <a:buBlip>
                <a:blip r:embed="rId3"/>
              </a:buBlip>
            </a:pPr>
            <a:r>
              <a:rPr lang="nb-NO" sz="2800" dirty="0">
                <a:solidFill>
                  <a:srgbClr val="000000"/>
                </a:solidFill>
                <a:latin typeface="Calibri"/>
              </a:rPr>
              <a:t>Universelle og bibelske prinsipper for vekst</a:t>
            </a:r>
          </a:p>
          <a:p>
            <a:pPr marL="457200" indent="-457200">
              <a:lnSpc>
                <a:spcPct val="120000"/>
              </a:lnSpc>
              <a:buSzPct val="75000"/>
              <a:buBlip>
                <a:blip r:embed="rId3"/>
              </a:buBlip>
            </a:pPr>
            <a:r>
              <a:rPr lang="nb-NO" sz="2800" dirty="0">
                <a:solidFill>
                  <a:srgbClr val="000000"/>
                </a:solidFill>
                <a:latin typeface="Calibri"/>
              </a:rPr>
              <a:t>Benyttet av over 70 000 menigheter i 70 land</a:t>
            </a:r>
          </a:p>
          <a:p>
            <a:pPr marL="457200" indent="-457200">
              <a:lnSpc>
                <a:spcPct val="120000"/>
              </a:lnSpc>
              <a:buSzPct val="75000"/>
              <a:buBlip>
                <a:blip r:embed="rId3"/>
              </a:buBlip>
            </a:pPr>
            <a:r>
              <a:rPr lang="nb-NO" sz="2800" dirty="0">
                <a:solidFill>
                  <a:srgbClr val="000000"/>
                </a:solidFill>
                <a:latin typeface="Calibri"/>
              </a:rPr>
              <a:t>Tilbyr veiledning og ulike redskaper til lokale menigheter</a:t>
            </a:r>
          </a:p>
          <a:p>
            <a:pPr marL="457200" indent="-457200">
              <a:lnSpc>
                <a:spcPct val="110000"/>
              </a:lnSpc>
              <a:buSzPct val="75000"/>
              <a:buBlip>
                <a:blip r:embed="rId3"/>
              </a:buBlip>
            </a:pPr>
            <a:r>
              <a:rPr lang="nb-NO" sz="2800" dirty="0">
                <a:solidFill>
                  <a:srgbClr val="000000"/>
                </a:solidFill>
                <a:latin typeface="Calibri"/>
              </a:rPr>
              <a:t>25 år i Norge - Nå gjennom foreningen NaMu Norge</a:t>
            </a:r>
          </a:p>
          <a:p>
            <a:pPr marL="914400" lvl="1" indent="-457200">
              <a:lnSpc>
                <a:spcPct val="110000"/>
              </a:lnSpc>
              <a:buSzPct val="75000"/>
              <a:buBlip>
                <a:blip r:embed="rId3"/>
              </a:buBlip>
            </a:pPr>
            <a:r>
              <a:rPr lang="nb-NO" dirty="0">
                <a:solidFill>
                  <a:srgbClr val="000000"/>
                </a:solidFill>
                <a:latin typeface="Calibri"/>
              </a:rPr>
              <a:t>30 aktive veiledere fra 12 ulike kirkesamfunn/organisasjoner</a:t>
            </a:r>
          </a:p>
          <a:p>
            <a:pPr marL="914400" lvl="1" indent="-457200">
              <a:lnSpc>
                <a:spcPct val="110000"/>
              </a:lnSpc>
              <a:buSzPct val="75000"/>
              <a:buBlip>
                <a:blip r:embed="rId3"/>
              </a:buBlip>
            </a:pPr>
            <a:r>
              <a:rPr lang="nb-NO" dirty="0">
                <a:solidFill>
                  <a:srgbClr val="000000"/>
                </a:solidFill>
                <a:latin typeface="Calibri"/>
              </a:rPr>
              <a:t>450 menigheter har gjennomført minst en menighetsundersøkelse</a:t>
            </a:r>
          </a:p>
          <a:p>
            <a:pPr marL="914400" lvl="1" indent="-457200">
              <a:lnSpc>
                <a:spcPct val="110000"/>
              </a:lnSpc>
              <a:spcAft>
                <a:spcPts val="0"/>
              </a:spcAft>
              <a:buSzPct val="75000"/>
              <a:buBlip>
                <a:blip r:embed="rId3"/>
              </a:buBlip>
            </a:pPr>
            <a:r>
              <a:rPr lang="nb-NO" dirty="0">
                <a:solidFill>
                  <a:srgbClr val="000000"/>
                </a:solidFill>
                <a:latin typeface="Calibri"/>
              </a:rPr>
              <a:t>K-vekst forlag - bl.a. </a:t>
            </a:r>
            <a:r>
              <a:rPr lang="nb-NO" dirty="0" err="1">
                <a:solidFill>
                  <a:srgbClr val="000000"/>
                </a:solidFill>
                <a:latin typeface="Calibri"/>
              </a:rPr>
              <a:t>ABC-en</a:t>
            </a:r>
            <a:r>
              <a:rPr lang="nb-NO" dirty="0">
                <a:solidFill>
                  <a:srgbClr val="000000"/>
                </a:solidFill>
                <a:latin typeface="Calibri"/>
              </a:rPr>
              <a:t> som er trykket i 25 000 eks.</a:t>
            </a:r>
          </a:p>
          <a:p>
            <a:pPr marL="457200" indent="-457200">
              <a:lnSpc>
                <a:spcPct val="120000"/>
              </a:lnSpc>
              <a:buSzPct val="75000"/>
              <a:buBlip>
                <a:blip r:embed="rId3"/>
              </a:buBlip>
            </a:pPr>
            <a:r>
              <a:rPr lang="nb-NO" sz="2800" dirty="0">
                <a:solidFill>
                  <a:srgbClr val="000000"/>
                </a:solidFill>
                <a:latin typeface="Calibri"/>
              </a:rPr>
              <a:t>Gir ledere og medarbeidere mer tro og mer ro</a:t>
            </a:r>
          </a:p>
          <a:p>
            <a:pPr marL="457200" indent="-457200">
              <a:lnSpc>
                <a:spcPct val="120000"/>
              </a:lnSpc>
              <a:buSzPct val="75000"/>
              <a:buBlip>
                <a:blip r:embed="rId3"/>
              </a:buBlip>
            </a:pPr>
            <a:r>
              <a:rPr lang="nb-NO" sz="2800" dirty="0">
                <a:solidFill>
                  <a:srgbClr val="000000"/>
                </a:solidFill>
                <a:latin typeface="Calibri"/>
              </a:rPr>
              <a:t>Ønsker å utfordre, inspirere og balansere</a:t>
            </a:r>
          </a:p>
          <a:p>
            <a:pPr marL="457200" indent="-457200">
              <a:lnSpc>
                <a:spcPct val="120000"/>
              </a:lnSpc>
              <a:buSzPct val="75000"/>
              <a:buBlip>
                <a:blip r:embed="rId3"/>
              </a:buBlip>
            </a:pPr>
            <a:r>
              <a:rPr lang="nb-NO" sz="2800" dirty="0">
                <a:solidFill>
                  <a:srgbClr val="000000"/>
                </a:solidFill>
                <a:latin typeface="Calibri"/>
              </a:rPr>
              <a:t>Er med å preger språk, agenda og tankesett</a:t>
            </a:r>
          </a:p>
        </p:txBody>
      </p:sp>
      <p:sp>
        <p:nvSpPr>
          <p:cNvPr id="9" name="Text Box 21">
            <a:extLst>
              <a:ext uri="{FF2B5EF4-FFF2-40B4-BE49-F238E27FC236}">
                <a16:creationId xmlns:a16="http://schemas.microsoft.com/office/drawing/2014/main" id="{48CCF781-A6D4-4451-A939-C1CCA2496BF8}"/>
              </a:ext>
            </a:extLst>
          </p:cNvPr>
          <p:cNvSpPr txBox="1">
            <a:spLocks noChangeArrowheads="1"/>
          </p:cNvSpPr>
          <p:nvPr/>
        </p:nvSpPr>
        <p:spPr bwMode="auto">
          <a:xfrm>
            <a:off x="2855640" y="1116033"/>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algn="ctr">
              <a:defRPr/>
            </a:pPr>
            <a:r>
              <a:rPr lang="nb-NO" sz="3200" i="1" dirty="0">
                <a:solidFill>
                  <a:srgbClr val="000000"/>
                </a:solidFill>
                <a:latin typeface="Calibri"/>
              </a:rPr>
              <a:t>«Flere sunnere menigheter»</a:t>
            </a:r>
            <a:endParaRPr lang="nb-NO" dirty="0">
              <a:solidFill>
                <a:srgbClr val="000000"/>
              </a:solidFill>
              <a:latin typeface="Calibri"/>
            </a:endParaRPr>
          </a:p>
        </p:txBody>
      </p:sp>
      <p:sp>
        <p:nvSpPr>
          <p:cNvPr id="3" name="Rectangle 17">
            <a:extLst>
              <a:ext uri="{FF2B5EF4-FFF2-40B4-BE49-F238E27FC236}">
                <a16:creationId xmlns:a16="http://schemas.microsoft.com/office/drawing/2014/main" id="{E3C280AD-7C50-E393-6FDB-528924FFD639}"/>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Naturlig menighetsutvikling</a:t>
            </a:r>
          </a:p>
        </p:txBody>
      </p:sp>
    </p:spTree>
    <p:extLst>
      <p:ext uri="{BB962C8B-B14F-4D97-AF65-F5344CB8AC3E}">
        <p14:creationId xmlns:p14="http://schemas.microsoft.com/office/powerpoint/2010/main" val="7082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A0B27DC-6C1A-CDED-2777-FD509F509935}"/>
              </a:ext>
            </a:extLst>
          </p:cNvPr>
          <p:cNvPicPr>
            <a:picLocks noChangeAspect="1"/>
          </p:cNvPicPr>
          <p:nvPr/>
        </p:nvPicPr>
        <p:blipFill>
          <a:blip r:embed="rId2"/>
          <a:stretch>
            <a:fillRect/>
          </a:stretch>
        </p:blipFill>
        <p:spPr>
          <a:xfrm>
            <a:off x="1199456" y="27107"/>
            <a:ext cx="9832105" cy="6830893"/>
          </a:xfrm>
          <a:prstGeom prst="rect">
            <a:avLst/>
          </a:prstGeom>
        </p:spPr>
      </p:pic>
    </p:spTree>
    <p:extLst>
      <p:ext uri="{BB962C8B-B14F-4D97-AF65-F5344CB8AC3E}">
        <p14:creationId xmlns:p14="http://schemas.microsoft.com/office/powerpoint/2010/main" val="356312994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rgbClr val="36602D"/>
            </a:gs>
            <a:gs pos="50000">
              <a:srgbClr val="A2CF99"/>
            </a:gs>
            <a:gs pos="100000">
              <a:schemeClr val="bg1"/>
            </a:gs>
          </a:gsLst>
          <a:lin ang="5400000" scaled="0"/>
        </a:gradFill>
        <a:effectLst/>
      </p:bgPr>
    </p:bg>
    <p:spTree>
      <p:nvGrpSpPr>
        <p:cNvPr id="1" name=""/>
        <p:cNvGrpSpPr/>
        <p:nvPr/>
      </p:nvGrpSpPr>
      <p:grpSpPr>
        <a:xfrm>
          <a:off x="0" y="0"/>
          <a:ext cx="0" cy="0"/>
          <a:chOff x="0" y="0"/>
          <a:chExt cx="0" cy="0"/>
        </a:xfrm>
      </p:grpSpPr>
      <p:sp>
        <p:nvSpPr>
          <p:cNvPr id="14" name="Rektangel 13"/>
          <p:cNvSpPr/>
          <p:nvPr/>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3" name="Rektangel 2"/>
          <p:cNvSpPr/>
          <p:nvPr/>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8" name="Rektangel 7"/>
          <p:cNvSpPr/>
          <p:nvPr/>
        </p:nvSpPr>
        <p:spPr>
          <a:xfrm>
            <a:off x="1936695" y="1988840"/>
            <a:ext cx="8712968" cy="1323439"/>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8000" b="0" i="0" u="none" strike="noStrike" kern="1200" cap="small"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Hvordan?</a:t>
            </a:r>
          </a:p>
        </p:txBody>
      </p:sp>
      <p:sp>
        <p:nvSpPr>
          <p:cNvPr id="10" name="Freeform 10"/>
          <p:cNvSpPr>
            <a:spLocks/>
          </p:cNvSpPr>
          <p:nvPr/>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
        <p:nvSpPr>
          <p:cNvPr id="11" name="Freeform 8"/>
          <p:cNvSpPr>
            <a:spLocks/>
          </p:cNvSpPr>
          <p:nvPr/>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pic>
        <p:nvPicPr>
          <p:cNvPr id="12" name="Picture 11" descr="Trinity-Logo-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ssholder for innhold 2">
            <a:extLst>
              <a:ext uri="{FF2B5EF4-FFF2-40B4-BE49-F238E27FC236}">
                <a16:creationId xmlns:a16="http://schemas.microsoft.com/office/drawing/2014/main" id="{B641B1B7-C4F3-4B43-8F3F-94DC61D22AAB}"/>
              </a:ext>
            </a:extLst>
          </p:cNvPr>
          <p:cNvSpPr txBox="1">
            <a:spLocks/>
          </p:cNvSpPr>
          <p:nvPr/>
        </p:nvSpPr>
        <p:spPr bwMode="auto">
          <a:xfrm>
            <a:off x="1415480" y="3284984"/>
            <a:ext cx="10330388" cy="8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defTabSz="914400" rtl="0" eaLnBrk="0" fontAlgn="base" latinLnBrk="0" hangingPunct="0">
              <a:lnSpc>
                <a:spcPct val="110000"/>
              </a:lnSpc>
              <a:spcBef>
                <a:spcPts val="0"/>
              </a:spcBef>
              <a:spcAft>
                <a:spcPct val="0"/>
              </a:spcAft>
              <a:buClrTx/>
              <a:buSzTx/>
              <a:buFontTx/>
              <a:buNone/>
              <a:tabLst/>
              <a:defRPr/>
            </a:pP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Hva gjør forsamlingen,</a:t>
            </a:r>
            <a:r>
              <a:rPr kumimoji="0" lang="nb-NO" sz="4500" b="1" i="1" u="none" strike="noStrike" kern="0" cap="none" spc="0" normalizeH="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og hvordan jobber en med dette lokalt?</a:t>
            </a: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565864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9005" y="2294361"/>
            <a:ext cx="3795267" cy="367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2" name="Rectangle 8"/>
          <p:cNvSpPr>
            <a:spLocks noChangeArrowheads="1"/>
          </p:cNvSpPr>
          <p:nvPr/>
        </p:nvSpPr>
        <p:spPr bwMode="auto">
          <a:xfrm>
            <a:off x="4901406" y="1412305"/>
            <a:ext cx="3498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Gjennomføre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undersøkelsen</a:t>
            </a:r>
          </a:p>
        </p:txBody>
      </p:sp>
      <p:sp>
        <p:nvSpPr>
          <p:cNvPr id="93193" name="Rectangle 9"/>
          <p:cNvSpPr>
            <a:spLocks noChangeArrowheads="1"/>
          </p:cNvSpPr>
          <p:nvPr/>
        </p:nvSpPr>
        <p:spPr bwMode="auto">
          <a:xfrm>
            <a:off x="9018587" y="2761582"/>
            <a:ext cx="1685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Tolke profilen</a:t>
            </a:r>
          </a:p>
        </p:txBody>
      </p:sp>
      <p:sp>
        <p:nvSpPr>
          <p:cNvPr id="93194" name="Rectangle 10"/>
          <p:cNvSpPr>
            <a:spLocks noChangeArrowheads="1"/>
          </p:cNvSpPr>
          <p:nvPr/>
        </p:nvSpPr>
        <p:spPr bwMode="auto">
          <a:xfrm>
            <a:off x="8020099" y="4849814"/>
            <a:ext cx="369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n-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Lage tiltaksplan</a:t>
            </a:r>
            <a:endPar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endParaRPr>
          </a:p>
        </p:txBody>
      </p:sp>
      <p:sp>
        <p:nvSpPr>
          <p:cNvPr id="93195" name="Rectangle 11"/>
          <p:cNvSpPr>
            <a:spLocks noChangeArrowheads="1"/>
          </p:cNvSpPr>
          <p:nvPr/>
        </p:nvSpPr>
        <p:spPr bwMode="auto">
          <a:xfrm>
            <a:off x="3719736" y="6056461"/>
            <a:ext cx="5891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n-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Gjennomføre tiltaksplanen</a:t>
            </a:r>
            <a:endPar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endParaRPr>
          </a:p>
        </p:txBody>
      </p:sp>
      <p:sp>
        <p:nvSpPr>
          <p:cNvPr id="93196" name="Rectangle 12"/>
          <p:cNvSpPr>
            <a:spLocks noChangeArrowheads="1"/>
          </p:cNvSpPr>
          <p:nvPr/>
        </p:nvSpPr>
        <p:spPr bwMode="auto">
          <a:xfrm>
            <a:off x="2545507" y="4545014"/>
            <a:ext cx="2016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n-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Å ta imot </a:t>
            </a:r>
            <a:r>
              <a:rPr kumimoji="0" lang="nn-NO" altLang="nb-NO" sz="2000" b="1" i="0" u="none" strike="noStrike" kern="1200" cap="none" spc="0" normalizeH="0" baseline="0" noProof="0" dirty="0" err="1">
                <a:ln>
                  <a:noFill/>
                </a:ln>
                <a:solidFill>
                  <a:srgbClr val="000000"/>
                </a:solidFill>
                <a:effectLst/>
                <a:uLnTx/>
                <a:uFillTx/>
                <a:latin typeface="Calibri" pitchFamily="34" charset="0"/>
                <a:ea typeface="ＭＳ Ｐゴシック" charset="0"/>
              </a:rPr>
              <a:t>fra</a:t>
            </a:r>
            <a:r>
              <a:rPr kumimoji="0" lang="nn-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 Gud og </a:t>
            </a:r>
            <a:r>
              <a:rPr kumimoji="0" lang="nn-NO" altLang="nb-NO" sz="2000" b="1" i="0" u="none" strike="noStrike" kern="1200" cap="none" spc="0" normalizeH="0" baseline="0" noProof="0" dirty="0" err="1">
                <a:ln>
                  <a:noFill/>
                </a:ln>
                <a:solidFill>
                  <a:srgbClr val="000000"/>
                </a:solidFill>
                <a:effectLst/>
                <a:uLnTx/>
                <a:uFillTx/>
                <a:latin typeface="Calibri" pitchFamily="34" charset="0"/>
                <a:ea typeface="ＭＳ Ｐゴシック" charset="0"/>
              </a:rPr>
              <a:t>mennesker</a:t>
            </a:r>
            <a:endPar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endParaRPr>
          </a:p>
        </p:txBody>
      </p:sp>
      <p:sp>
        <p:nvSpPr>
          <p:cNvPr id="93197" name="Rectangle 13"/>
          <p:cNvSpPr>
            <a:spLocks noChangeArrowheads="1"/>
          </p:cNvSpPr>
          <p:nvPr/>
        </p:nvSpPr>
        <p:spPr bwMode="auto">
          <a:xfrm>
            <a:off x="1919536" y="2600798"/>
            <a:ext cx="3498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Forberede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2000" b="1" i="0" u="none" strike="noStrike" kern="1200" cap="none" spc="0" normalizeH="0" baseline="0" noProof="0" dirty="0">
                <a:ln>
                  <a:noFill/>
                </a:ln>
                <a:solidFill>
                  <a:srgbClr val="000000"/>
                </a:solidFill>
                <a:effectLst/>
                <a:uLnTx/>
                <a:uFillTx/>
                <a:latin typeface="Calibri" pitchFamily="34" charset="0"/>
                <a:ea typeface="ＭＳ Ｐゴシック" charset="0"/>
              </a:rPr>
              <a:t>undersøkelsen</a:t>
            </a:r>
          </a:p>
        </p:txBody>
      </p:sp>
      <p:sp>
        <p:nvSpPr>
          <p:cNvPr id="2" name="Rectangle 17">
            <a:extLst>
              <a:ext uri="{FF2B5EF4-FFF2-40B4-BE49-F238E27FC236}">
                <a16:creationId xmlns:a16="http://schemas.microsoft.com/office/drawing/2014/main" id="{778535AC-5AC8-4C74-EC1A-0806D3805059}"/>
              </a:ext>
            </a:extLst>
          </p:cNvPr>
          <p:cNvSpPr txBox="1">
            <a:spLocks noChangeArrowheads="1"/>
          </p:cNvSpPr>
          <p:nvPr/>
        </p:nvSpPr>
        <p:spPr bwMode="auto">
          <a:xfrm>
            <a:off x="2423592"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NaMu-syklusen</a:t>
            </a:r>
          </a:p>
        </p:txBody>
      </p:sp>
    </p:spTree>
    <p:extLst>
      <p:ext uri="{BB962C8B-B14F-4D97-AF65-F5344CB8AC3E}">
        <p14:creationId xmlns:p14="http://schemas.microsoft.com/office/powerpoint/2010/main" val="2547699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93191"/>
                                        </p:tgtEl>
                                        <p:attrNameLst>
                                          <p:attrName>style.visibility</p:attrName>
                                        </p:attrNameLst>
                                      </p:cBhvr>
                                      <p:to>
                                        <p:strVal val="visible"/>
                                      </p:to>
                                    </p:set>
                                    <p:anim calcmode="lin" valueType="num">
                                      <p:cBhvr>
                                        <p:cTn id="7" dur="500" decel="50000" fill="hold">
                                          <p:stCondLst>
                                            <p:cond delay="0"/>
                                          </p:stCondLst>
                                        </p:cTn>
                                        <p:tgtEl>
                                          <p:spTgt spid="9319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319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3191"/>
                                        </p:tgtEl>
                                        <p:attrNameLst>
                                          <p:attrName>ppt_w</p:attrName>
                                        </p:attrNameLst>
                                      </p:cBhvr>
                                      <p:tavLst>
                                        <p:tav tm="0">
                                          <p:val>
                                            <p:strVal val="#ppt_w*.05"/>
                                          </p:val>
                                        </p:tav>
                                        <p:tav tm="100000">
                                          <p:val>
                                            <p:strVal val="#ppt_w"/>
                                          </p:val>
                                        </p:tav>
                                      </p:tavLst>
                                    </p:anim>
                                    <p:anim calcmode="lin" valueType="num">
                                      <p:cBhvr>
                                        <p:cTn id="10" dur="1000" fill="hold"/>
                                        <p:tgtEl>
                                          <p:spTgt spid="9319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319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319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319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319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3197"/>
                                        </p:tgtEl>
                                        <p:attrNameLst>
                                          <p:attrName>style.visibility</p:attrName>
                                        </p:attrNameLst>
                                      </p:cBhvr>
                                      <p:to>
                                        <p:strVal val="visible"/>
                                      </p:to>
                                    </p:set>
                                    <p:animEffect transition="in" filter="fade">
                                      <p:cBhvr>
                                        <p:cTn id="19" dur="2000"/>
                                        <p:tgtEl>
                                          <p:spTgt spid="931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3192"/>
                                        </p:tgtEl>
                                        <p:attrNameLst>
                                          <p:attrName>style.visibility</p:attrName>
                                        </p:attrNameLst>
                                      </p:cBhvr>
                                      <p:to>
                                        <p:strVal val="visible"/>
                                      </p:to>
                                    </p:set>
                                    <p:animEffect transition="in" filter="fade">
                                      <p:cBhvr>
                                        <p:cTn id="24" dur="2000"/>
                                        <p:tgtEl>
                                          <p:spTgt spid="931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3193"/>
                                        </p:tgtEl>
                                        <p:attrNameLst>
                                          <p:attrName>style.visibility</p:attrName>
                                        </p:attrNameLst>
                                      </p:cBhvr>
                                      <p:to>
                                        <p:strVal val="visible"/>
                                      </p:to>
                                    </p:set>
                                    <p:animEffect transition="in" filter="fade">
                                      <p:cBhvr>
                                        <p:cTn id="29" dur="2000"/>
                                        <p:tgtEl>
                                          <p:spTgt spid="9319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194"/>
                                        </p:tgtEl>
                                        <p:attrNameLst>
                                          <p:attrName>style.visibility</p:attrName>
                                        </p:attrNameLst>
                                      </p:cBhvr>
                                      <p:to>
                                        <p:strVal val="visible"/>
                                      </p:to>
                                    </p:set>
                                    <p:animEffect transition="in" filter="fade">
                                      <p:cBhvr>
                                        <p:cTn id="34" dur="2000"/>
                                        <p:tgtEl>
                                          <p:spTgt spid="931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3195"/>
                                        </p:tgtEl>
                                        <p:attrNameLst>
                                          <p:attrName>style.visibility</p:attrName>
                                        </p:attrNameLst>
                                      </p:cBhvr>
                                      <p:to>
                                        <p:strVal val="visible"/>
                                      </p:to>
                                    </p:set>
                                    <p:animEffect transition="in" filter="fade">
                                      <p:cBhvr>
                                        <p:cTn id="39" dur="2000"/>
                                        <p:tgtEl>
                                          <p:spTgt spid="9319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3196"/>
                                        </p:tgtEl>
                                        <p:attrNameLst>
                                          <p:attrName>style.visibility</p:attrName>
                                        </p:attrNameLst>
                                      </p:cBhvr>
                                      <p:to>
                                        <p:strVal val="visible"/>
                                      </p:to>
                                    </p:set>
                                    <p:animEffect transition="in" filter="fade">
                                      <p:cBhvr>
                                        <p:cTn id="44" dur="2000"/>
                                        <p:tgtEl>
                                          <p:spTgt spid="9319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4000" fill="hold"/>
                                        <p:tgtEl>
                                          <p:spTgt spid="931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utoUpdateAnimBg="0"/>
      <p:bldP spid="93193" grpId="0" autoUpdateAnimBg="0"/>
      <p:bldP spid="93194" grpId="0" autoUpdateAnimBg="0"/>
      <p:bldP spid="93195" grpId="0" autoUpdateAnimBg="0"/>
      <p:bldP spid="93196" grpId="0" autoUpdateAnimBg="0"/>
      <p:bldP spid="9319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36602D"/>
            </a:gs>
            <a:gs pos="50000">
              <a:srgbClr val="A2CF99"/>
            </a:gs>
            <a:gs pos="100000">
              <a:schemeClr val="bg1"/>
            </a:gs>
          </a:gsLst>
          <a:lin ang="5400000" scaled="0"/>
        </a:gradFill>
        <a:effectLst/>
      </p:bgPr>
    </p:bg>
    <p:spTree>
      <p:nvGrpSpPr>
        <p:cNvPr id="1" name=""/>
        <p:cNvGrpSpPr/>
        <p:nvPr/>
      </p:nvGrpSpPr>
      <p:grpSpPr>
        <a:xfrm>
          <a:off x="0" y="0"/>
          <a:ext cx="0" cy="0"/>
          <a:chOff x="0" y="0"/>
          <a:chExt cx="0" cy="0"/>
        </a:xfrm>
      </p:grpSpPr>
      <p:sp>
        <p:nvSpPr>
          <p:cNvPr id="14" name="Rektangel 13"/>
          <p:cNvSpPr/>
          <p:nvPr/>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3" name="Rektangel 2"/>
          <p:cNvSpPr/>
          <p:nvPr/>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8" name="Rektangel 7"/>
          <p:cNvSpPr/>
          <p:nvPr/>
        </p:nvSpPr>
        <p:spPr>
          <a:xfrm>
            <a:off x="1936695" y="1988840"/>
            <a:ext cx="8712968" cy="1323439"/>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8000" b="0" i="0" u="none" strike="noStrike" kern="1200" cap="small"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Hvilke?</a:t>
            </a:r>
          </a:p>
        </p:txBody>
      </p:sp>
      <p:sp>
        <p:nvSpPr>
          <p:cNvPr id="10" name="Freeform 10"/>
          <p:cNvSpPr>
            <a:spLocks/>
          </p:cNvSpPr>
          <p:nvPr/>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
        <p:nvSpPr>
          <p:cNvPr id="11" name="Freeform 8"/>
          <p:cNvSpPr>
            <a:spLocks/>
          </p:cNvSpPr>
          <p:nvPr/>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pic>
        <p:nvPicPr>
          <p:cNvPr id="12" name="Picture 11" descr="Trinity-Logo-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ssholder for innhold 2">
            <a:extLst>
              <a:ext uri="{FF2B5EF4-FFF2-40B4-BE49-F238E27FC236}">
                <a16:creationId xmlns:a16="http://schemas.microsoft.com/office/drawing/2014/main" id="{B641B1B7-C4F3-4B43-8F3F-94DC61D22AAB}"/>
              </a:ext>
            </a:extLst>
          </p:cNvPr>
          <p:cNvSpPr txBox="1">
            <a:spLocks/>
          </p:cNvSpPr>
          <p:nvPr/>
        </p:nvSpPr>
        <p:spPr bwMode="auto">
          <a:xfrm>
            <a:off x="983432" y="3284984"/>
            <a:ext cx="10585176" cy="8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Erfaringer med hva som fremmer og hemmer vekst i forsamlingene</a:t>
            </a: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312348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4F65E659-8806-B5EF-DDF6-FADB19BEF121}"/>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Faktorer som hemmer veksten  </a:t>
            </a:r>
          </a:p>
        </p:txBody>
      </p:sp>
      <p:sp>
        <p:nvSpPr>
          <p:cNvPr id="3" name="Text Box 9"/>
          <p:cNvSpPr txBox="1">
            <a:spLocks noChangeArrowheads="1"/>
          </p:cNvSpPr>
          <p:nvPr/>
        </p:nvSpPr>
        <p:spPr bwMode="auto">
          <a:xfrm>
            <a:off x="2495600" y="1844643"/>
            <a:ext cx="8172400" cy="229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08038" indent="-263525">
              <a:defRPr>
                <a:solidFill>
                  <a:schemeClr val="tx1"/>
                </a:solidFill>
                <a:latin typeface="Arial" charset="0"/>
              </a:defRPr>
            </a:lvl2pPr>
            <a:lvl3pPr marL="2155825">
              <a:defRPr>
                <a:solidFill>
                  <a:schemeClr val="tx1"/>
                </a:solidFill>
                <a:latin typeface="Arial" charset="0"/>
              </a:defRPr>
            </a:lvl3pPr>
            <a:lvl4pPr marL="2335213">
              <a:defRPr>
                <a:solidFill>
                  <a:schemeClr val="tx1"/>
                </a:solidFill>
                <a:latin typeface="Arial" charset="0"/>
              </a:defRPr>
            </a:lvl4pPr>
            <a:lvl5pPr marL="2514600">
              <a:defRPr>
                <a:solidFill>
                  <a:schemeClr val="tx1"/>
                </a:solidFill>
                <a:latin typeface="Arial" charset="0"/>
              </a:defRPr>
            </a:lvl5pPr>
            <a:lvl6pPr marL="2971800" fontAlgn="base">
              <a:spcBef>
                <a:spcPct val="0"/>
              </a:spcBef>
              <a:spcAft>
                <a:spcPct val="0"/>
              </a:spcAft>
              <a:defRPr>
                <a:solidFill>
                  <a:schemeClr val="tx1"/>
                </a:solidFill>
                <a:latin typeface="Arial" charset="0"/>
              </a:defRPr>
            </a:lvl6pPr>
            <a:lvl7pPr marL="3429000" fontAlgn="base">
              <a:spcBef>
                <a:spcPct val="0"/>
              </a:spcBef>
              <a:spcAft>
                <a:spcPct val="0"/>
              </a:spcAft>
              <a:defRPr>
                <a:solidFill>
                  <a:schemeClr val="tx1"/>
                </a:solidFill>
                <a:latin typeface="Arial" charset="0"/>
              </a:defRPr>
            </a:lvl7pPr>
            <a:lvl8pPr marL="3886200" fontAlgn="base">
              <a:spcBef>
                <a:spcPct val="0"/>
              </a:spcBef>
              <a:spcAft>
                <a:spcPct val="0"/>
              </a:spcAft>
              <a:defRPr>
                <a:solidFill>
                  <a:schemeClr val="tx1"/>
                </a:solidFill>
                <a:latin typeface="Arial" charset="0"/>
              </a:defRPr>
            </a:lvl8pPr>
            <a:lvl9pPr marL="4343400" fontAlgn="base">
              <a:spcBef>
                <a:spcPct val="0"/>
              </a:spcBef>
              <a:spcAft>
                <a:spcPct val="0"/>
              </a:spcAft>
              <a:defRPr>
                <a:solidFill>
                  <a:schemeClr val="tx1"/>
                </a:solidFill>
                <a:latin typeface="Arial" charset="0"/>
              </a:defRPr>
            </a:lvl9pPr>
          </a:lstStyle>
          <a:p>
            <a:pPr marL="365125" marR="0" lvl="0" indent="-365125" algn="l" defTabSz="914400" rtl="0" eaLnBrk="0" fontAlgn="base" latinLnBrk="0" hangingPunct="0">
              <a:lnSpc>
                <a:spcPct val="90000"/>
              </a:lnSpc>
              <a:spcBef>
                <a:spcPct val="200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Manglende enhet og perspektiv </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Ulik forståelse og målsetting</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Manglende visjon og fremtidstro</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Lemmene opererer på egenhånd</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Lærevegring og fastlåste tankemønster</a:t>
            </a:r>
          </a:p>
        </p:txBody>
      </p:sp>
      <p:sp>
        <p:nvSpPr>
          <p:cNvPr id="5" name="Text Box 21">
            <a:extLst>
              <a:ext uri="{FF2B5EF4-FFF2-40B4-BE49-F238E27FC236}">
                <a16:creationId xmlns:a16="http://schemas.microsoft.com/office/drawing/2014/main" id="{D03C0E40-5B36-D8B8-06E2-33BDC172EFFE}"/>
              </a:ext>
            </a:extLst>
          </p:cNvPr>
          <p:cNvSpPr txBox="1">
            <a:spLocks noChangeArrowheads="1"/>
          </p:cNvSpPr>
          <p:nvPr/>
        </p:nvSpPr>
        <p:spPr bwMode="auto">
          <a:xfrm>
            <a:off x="2999234" y="1124744"/>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0" fontAlgn="base" latinLnBrk="0" hangingPunct="0">
              <a:lnSpc>
                <a:spcPct val="100000"/>
              </a:lnSpc>
              <a:spcBef>
                <a:spcPct val="0"/>
              </a:spcBef>
              <a:spcAft>
                <a:spcPct val="0"/>
              </a:spcAft>
              <a:buClrTx/>
              <a:buSzTx/>
              <a:buFontTx/>
              <a:buNone/>
              <a:tabLst/>
              <a:defRPr/>
            </a:pPr>
            <a:r>
              <a:rPr kumimoji="0" lang="nb-NO" sz="3200" b="0" i="1" u="none" strike="noStrike" kern="1200" cap="none" spc="0" normalizeH="0" baseline="0" noProof="0" dirty="0">
                <a:ln>
                  <a:noFill/>
                </a:ln>
                <a:solidFill>
                  <a:srgbClr val="000000"/>
                </a:solidFill>
                <a:effectLst/>
                <a:uLnTx/>
                <a:uFillTx/>
                <a:latin typeface="Calibri"/>
                <a:ea typeface="ＭＳ Ｐゴシック" charset="0"/>
              </a:rPr>
              <a:t>Motvind og motkrefter</a:t>
            </a:r>
            <a:endParaRPr kumimoji="0" lang="nb-NO" sz="2400" b="0" i="0" u="none" strike="noStrike" kern="1200" cap="none" spc="0" normalizeH="0" baseline="0" noProof="0" dirty="0">
              <a:ln>
                <a:noFill/>
              </a:ln>
              <a:solidFill>
                <a:srgbClr val="000000"/>
              </a:solidFill>
              <a:effectLst/>
              <a:uLnTx/>
              <a:uFillTx/>
              <a:latin typeface="Calibri"/>
              <a:ea typeface="ＭＳ Ｐゴシック" charset="0"/>
            </a:endParaRPr>
          </a:p>
        </p:txBody>
      </p:sp>
      <p:sp>
        <p:nvSpPr>
          <p:cNvPr id="2" name="Rectangle 17">
            <a:extLst>
              <a:ext uri="{FF2B5EF4-FFF2-40B4-BE49-F238E27FC236}">
                <a16:creationId xmlns:a16="http://schemas.microsoft.com/office/drawing/2014/main" id="{EA3A94B5-7928-80D9-3C50-7C11BAB4B137}"/>
              </a:ext>
            </a:extLst>
          </p:cNvPr>
          <p:cNvSpPr txBox="1">
            <a:spLocks noChangeArrowheads="1"/>
          </p:cNvSpPr>
          <p:nvPr/>
        </p:nvSpPr>
        <p:spPr bwMode="auto">
          <a:xfrm>
            <a:off x="10668000" y="6073104"/>
            <a:ext cx="1656184" cy="79208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1 av 2</a:t>
            </a:r>
          </a:p>
        </p:txBody>
      </p:sp>
      <p:pic>
        <p:nvPicPr>
          <p:cNvPr id="4" name="Picture 12" descr="Kaffekroken - strukturforenkling 1 av 4">
            <a:extLst>
              <a:ext uri="{FF2B5EF4-FFF2-40B4-BE49-F238E27FC236}">
                <a16:creationId xmlns:a16="http://schemas.microsoft.com/office/drawing/2014/main" id="{CA9B5A91-6717-78CD-48DD-96FBB2A36F4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9576" y="4149079"/>
            <a:ext cx="3095625" cy="2538412"/>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7" name="Picture 16" descr="Kaffekroken - strukturforenkling 2 av 4">
            <a:extLst>
              <a:ext uri="{FF2B5EF4-FFF2-40B4-BE49-F238E27FC236}">
                <a16:creationId xmlns:a16="http://schemas.microsoft.com/office/drawing/2014/main" id="{2B133D18-3B3F-A6C2-E275-46E909CB422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2701" y="4160954"/>
            <a:ext cx="1598613" cy="25193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Kaffekroken - strukturforenkling 3 av 4">
            <a:extLst>
              <a:ext uri="{FF2B5EF4-FFF2-40B4-BE49-F238E27FC236}">
                <a16:creationId xmlns:a16="http://schemas.microsoft.com/office/drawing/2014/main" id="{9C7B8209-5837-D6FD-C8F8-FED198BB03E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02634" y="4164285"/>
            <a:ext cx="14605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Kaffekroken - strukturforenkling 4 av 4">
            <a:extLst>
              <a:ext uri="{FF2B5EF4-FFF2-40B4-BE49-F238E27FC236}">
                <a16:creationId xmlns:a16="http://schemas.microsoft.com/office/drawing/2014/main" id="{E8C06E61-F471-B4F4-F280-3E16371E933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25625" y="4005064"/>
            <a:ext cx="2378075" cy="270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27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4F65E659-8806-B5EF-DDF6-FADB19BEF121}"/>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Faktorer som hemmer veksten  </a:t>
            </a:r>
          </a:p>
        </p:txBody>
      </p:sp>
      <p:sp>
        <p:nvSpPr>
          <p:cNvPr id="3" name="Text Box 9"/>
          <p:cNvSpPr txBox="1">
            <a:spLocks noChangeArrowheads="1"/>
          </p:cNvSpPr>
          <p:nvPr/>
        </p:nvSpPr>
        <p:spPr bwMode="auto">
          <a:xfrm>
            <a:off x="2495600" y="1844643"/>
            <a:ext cx="8172400" cy="489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08038" indent="-263525">
              <a:defRPr>
                <a:solidFill>
                  <a:schemeClr val="tx1"/>
                </a:solidFill>
                <a:latin typeface="Arial" charset="0"/>
              </a:defRPr>
            </a:lvl2pPr>
            <a:lvl3pPr marL="2155825">
              <a:defRPr>
                <a:solidFill>
                  <a:schemeClr val="tx1"/>
                </a:solidFill>
                <a:latin typeface="Arial" charset="0"/>
              </a:defRPr>
            </a:lvl3pPr>
            <a:lvl4pPr marL="2335213">
              <a:defRPr>
                <a:solidFill>
                  <a:schemeClr val="tx1"/>
                </a:solidFill>
                <a:latin typeface="Arial" charset="0"/>
              </a:defRPr>
            </a:lvl4pPr>
            <a:lvl5pPr marL="2514600">
              <a:defRPr>
                <a:solidFill>
                  <a:schemeClr val="tx1"/>
                </a:solidFill>
                <a:latin typeface="Arial" charset="0"/>
              </a:defRPr>
            </a:lvl5pPr>
            <a:lvl6pPr marL="2971800" fontAlgn="base">
              <a:spcBef>
                <a:spcPct val="0"/>
              </a:spcBef>
              <a:spcAft>
                <a:spcPct val="0"/>
              </a:spcAft>
              <a:defRPr>
                <a:solidFill>
                  <a:schemeClr val="tx1"/>
                </a:solidFill>
                <a:latin typeface="Arial" charset="0"/>
              </a:defRPr>
            </a:lvl6pPr>
            <a:lvl7pPr marL="3429000" fontAlgn="base">
              <a:spcBef>
                <a:spcPct val="0"/>
              </a:spcBef>
              <a:spcAft>
                <a:spcPct val="0"/>
              </a:spcAft>
              <a:defRPr>
                <a:solidFill>
                  <a:schemeClr val="tx1"/>
                </a:solidFill>
                <a:latin typeface="Arial" charset="0"/>
              </a:defRPr>
            </a:lvl7pPr>
            <a:lvl8pPr marL="3886200" fontAlgn="base">
              <a:spcBef>
                <a:spcPct val="0"/>
              </a:spcBef>
              <a:spcAft>
                <a:spcPct val="0"/>
              </a:spcAft>
              <a:defRPr>
                <a:solidFill>
                  <a:schemeClr val="tx1"/>
                </a:solidFill>
                <a:latin typeface="Arial" charset="0"/>
              </a:defRPr>
            </a:lvl8pPr>
            <a:lvl9pPr marL="4343400" fontAlgn="base">
              <a:spcBef>
                <a:spcPct val="0"/>
              </a:spcBef>
              <a:spcAft>
                <a:spcPct val="0"/>
              </a:spcAft>
              <a:defRPr>
                <a:solidFill>
                  <a:schemeClr val="tx1"/>
                </a:solidFill>
                <a:latin typeface="Arial" charset="0"/>
              </a:defRPr>
            </a:lvl9pPr>
          </a:lstStyle>
          <a:p>
            <a:pPr marL="365125" marR="0" lvl="0" indent="-365125" algn="l" defTabSz="914400" rtl="0" eaLnBrk="0" fontAlgn="base" latinLnBrk="0" hangingPunct="0">
              <a:lnSpc>
                <a:spcPct val="90000"/>
              </a:lnSpc>
              <a:spcBef>
                <a:spcPct val="200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Manglende enhet og perspektiv </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Ulik forståelse og målsetting</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Manglende visjon og fremtidstro</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Lemmene opererer på egenhånd</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Lærevegring og fastlåste tankemønster </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Enda mer av det som ikke fungerer</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Dette kan vi / dette fikser vi bedre enn de fleste (hovmod)</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Manglende endringskompetanse</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Ustabilt lederskap eller manglende forankring</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NaMu forsvant med presten... eller til fordel for ...</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Lederskapet står ikke sammen om satsingen</a:t>
            </a:r>
          </a:p>
        </p:txBody>
      </p:sp>
      <p:sp>
        <p:nvSpPr>
          <p:cNvPr id="5" name="Text Box 21">
            <a:extLst>
              <a:ext uri="{FF2B5EF4-FFF2-40B4-BE49-F238E27FC236}">
                <a16:creationId xmlns:a16="http://schemas.microsoft.com/office/drawing/2014/main" id="{D03C0E40-5B36-D8B8-06E2-33BDC172EFFE}"/>
              </a:ext>
            </a:extLst>
          </p:cNvPr>
          <p:cNvSpPr txBox="1">
            <a:spLocks noChangeArrowheads="1"/>
          </p:cNvSpPr>
          <p:nvPr/>
        </p:nvSpPr>
        <p:spPr bwMode="auto">
          <a:xfrm>
            <a:off x="2999234" y="1124744"/>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0" fontAlgn="base" latinLnBrk="0" hangingPunct="0">
              <a:lnSpc>
                <a:spcPct val="100000"/>
              </a:lnSpc>
              <a:spcBef>
                <a:spcPct val="0"/>
              </a:spcBef>
              <a:spcAft>
                <a:spcPct val="0"/>
              </a:spcAft>
              <a:buClrTx/>
              <a:buSzTx/>
              <a:buFontTx/>
              <a:buNone/>
              <a:tabLst/>
              <a:defRPr/>
            </a:pPr>
            <a:r>
              <a:rPr kumimoji="0" lang="nb-NO" sz="3200" b="0" i="1" u="none" strike="noStrike" kern="1200" cap="none" spc="0" normalizeH="0" baseline="0" noProof="0" dirty="0">
                <a:ln>
                  <a:noFill/>
                </a:ln>
                <a:solidFill>
                  <a:srgbClr val="000000"/>
                </a:solidFill>
                <a:effectLst/>
                <a:uLnTx/>
                <a:uFillTx/>
                <a:latin typeface="Calibri"/>
                <a:ea typeface="ＭＳ Ｐゴシック" charset="0"/>
              </a:rPr>
              <a:t>Motvind og motkrefter</a:t>
            </a:r>
            <a:endParaRPr kumimoji="0" lang="nb-NO" sz="2400" b="0" i="0" u="none" strike="noStrike" kern="1200" cap="none" spc="0" normalizeH="0" baseline="0" noProof="0" dirty="0">
              <a:ln>
                <a:noFill/>
              </a:ln>
              <a:solidFill>
                <a:srgbClr val="000000"/>
              </a:solidFill>
              <a:effectLst/>
              <a:uLnTx/>
              <a:uFillTx/>
              <a:latin typeface="Calibri"/>
              <a:ea typeface="ＭＳ Ｐゴシック" charset="0"/>
            </a:endParaRPr>
          </a:p>
        </p:txBody>
      </p:sp>
      <p:sp>
        <p:nvSpPr>
          <p:cNvPr id="2" name="Rectangle 17">
            <a:extLst>
              <a:ext uri="{FF2B5EF4-FFF2-40B4-BE49-F238E27FC236}">
                <a16:creationId xmlns:a16="http://schemas.microsoft.com/office/drawing/2014/main" id="{EA3A94B5-7928-80D9-3C50-7C11BAB4B137}"/>
              </a:ext>
            </a:extLst>
          </p:cNvPr>
          <p:cNvSpPr txBox="1">
            <a:spLocks noChangeArrowheads="1"/>
          </p:cNvSpPr>
          <p:nvPr/>
        </p:nvSpPr>
        <p:spPr bwMode="auto">
          <a:xfrm>
            <a:off x="10668000" y="6073104"/>
            <a:ext cx="1656184" cy="79208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1 av 2</a:t>
            </a:r>
          </a:p>
        </p:txBody>
      </p:sp>
    </p:spTree>
    <p:extLst>
      <p:ext uri="{BB962C8B-B14F-4D97-AF65-F5344CB8AC3E}">
        <p14:creationId xmlns:p14="http://schemas.microsoft.com/office/powerpoint/2010/main" val="41861283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1000"/>
                                        <p:tgtEl>
                                          <p:spTgt spid="3">
                                            <p:txEl>
                                              <p:pRg st="8" end="8"/>
                                            </p:txEl>
                                          </p:spTgt>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1000"/>
                                        <p:tgtEl>
                                          <p:spTgt spid="3">
                                            <p:txEl>
                                              <p:pRg st="9" end="9"/>
                                            </p:txEl>
                                          </p:spTgt>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351584" y="1916832"/>
            <a:ext cx="93610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08038" indent="-263525">
              <a:defRPr>
                <a:solidFill>
                  <a:schemeClr val="tx1"/>
                </a:solidFill>
                <a:latin typeface="Arial" charset="0"/>
              </a:defRPr>
            </a:lvl2pPr>
            <a:lvl3pPr marL="2155825">
              <a:defRPr>
                <a:solidFill>
                  <a:schemeClr val="tx1"/>
                </a:solidFill>
                <a:latin typeface="Arial" charset="0"/>
              </a:defRPr>
            </a:lvl3pPr>
            <a:lvl4pPr marL="2335213">
              <a:defRPr>
                <a:solidFill>
                  <a:schemeClr val="tx1"/>
                </a:solidFill>
                <a:latin typeface="Arial" charset="0"/>
              </a:defRPr>
            </a:lvl4pPr>
            <a:lvl5pPr marL="2514600">
              <a:defRPr>
                <a:solidFill>
                  <a:schemeClr val="tx1"/>
                </a:solidFill>
                <a:latin typeface="Arial" charset="0"/>
              </a:defRPr>
            </a:lvl5pPr>
            <a:lvl6pPr marL="2971800" fontAlgn="base">
              <a:spcBef>
                <a:spcPct val="0"/>
              </a:spcBef>
              <a:spcAft>
                <a:spcPct val="0"/>
              </a:spcAft>
              <a:defRPr>
                <a:solidFill>
                  <a:schemeClr val="tx1"/>
                </a:solidFill>
                <a:latin typeface="Arial" charset="0"/>
              </a:defRPr>
            </a:lvl6pPr>
            <a:lvl7pPr marL="3429000" fontAlgn="base">
              <a:spcBef>
                <a:spcPct val="0"/>
              </a:spcBef>
              <a:spcAft>
                <a:spcPct val="0"/>
              </a:spcAft>
              <a:defRPr>
                <a:solidFill>
                  <a:schemeClr val="tx1"/>
                </a:solidFill>
                <a:latin typeface="Arial" charset="0"/>
              </a:defRPr>
            </a:lvl7pPr>
            <a:lvl8pPr marL="3886200" fontAlgn="base">
              <a:spcBef>
                <a:spcPct val="0"/>
              </a:spcBef>
              <a:spcAft>
                <a:spcPct val="0"/>
              </a:spcAft>
              <a:defRPr>
                <a:solidFill>
                  <a:schemeClr val="tx1"/>
                </a:solidFill>
                <a:latin typeface="Arial" charset="0"/>
              </a:defRPr>
            </a:lvl8pPr>
            <a:lvl9pPr marL="4343400" fontAlgn="base">
              <a:spcBef>
                <a:spcPct val="0"/>
              </a:spcBef>
              <a:spcAft>
                <a:spcPct val="0"/>
              </a:spcAft>
              <a:defRPr>
                <a:solidFill>
                  <a:schemeClr val="tx1"/>
                </a:solidFill>
                <a:latin typeface="Arial" charset="0"/>
              </a:defRPr>
            </a:lvl9pPr>
          </a:lstStyle>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Har ikke tid eller er for utålmodig</a:t>
            </a:r>
          </a:p>
        </p:txBody>
      </p:sp>
      <p:sp>
        <p:nvSpPr>
          <p:cNvPr id="2" name="Rectangle 17">
            <a:extLst>
              <a:ext uri="{FF2B5EF4-FFF2-40B4-BE49-F238E27FC236}">
                <a16:creationId xmlns:a16="http://schemas.microsoft.com/office/drawing/2014/main" id="{1FAF77AC-8362-62DC-663A-946F2B6E151E}"/>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Faktorer som hemmer veksten</a:t>
            </a:r>
          </a:p>
        </p:txBody>
      </p:sp>
      <p:sp>
        <p:nvSpPr>
          <p:cNvPr id="4" name="Text Box 21">
            <a:extLst>
              <a:ext uri="{FF2B5EF4-FFF2-40B4-BE49-F238E27FC236}">
                <a16:creationId xmlns:a16="http://schemas.microsoft.com/office/drawing/2014/main" id="{40FE4548-7384-BDC3-1661-BD3B3984F623}"/>
              </a:ext>
            </a:extLst>
          </p:cNvPr>
          <p:cNvSpPr txBox="1">
            <a:spLocks noChangeArrowheads="1"/>
          </p:cNvSpPr>
          <p:nvPr/>
        </p:nvSpPr>
        <p:spPr bwMode="auto">
          <a:xfrm>
            <a:off x="2999234" y="1124744"/>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0" fontAlgn="base" latinLnBrk="0" hangingPunct="0">
              <a:lnSpc>
                <a:spcPct val="100000"/>
              </a:lnSpc>
              <a:spcBef>
                <a:spcPct val="0"/>
              </a:spcBef>
              <a:spcAft>
                <a:spcPct val="0"/>
              </a:spcAft>
              <a:buClrTx/>
              <a:buSzTx/>
              <a:buFontTx/>
              <a:buNone/>
              <a:tabLst/>
              <a:defRPr/>
            </a:pPr>
            <a:r>
              <a:rPr kumimoji="0" lang="nb-NO" sz="3200" b="0" i="1" u="none" strike="noStrike" kern="1200" cap="none" spc="0" normalizeH="0" baseline="0" noProof="0" dirty="0">
                <a:ln>
                  <a:noFill/>
                </a:ln>
                <a:solidFill>
                  <a:srgbClr val="000000"/>
                </a:solidFill>
                <a:effectLst/>
                <a:uLnTx/>
                <a:uFillTx/>
                <a:latin typeface="Calibri"/>
                <a:ea typeface="ＭＳ Ｐゴシック" charset="0"/>
              </a:rPr>
              <a:t>Motvind og motkrefter</a:t>
            </a:r>
            <a:endParaRPr kumimoji="0" lang="nb-NO" sz="2400" b="0" i="0" u="none" strike="noStrike" kern="1200" cap="none" spc="0" normalizeH="0" baseline="0" noProof="0" dirty="0">
              <a:ln>
                <a:noFill/>
              </a:ln>
              <a:solidFill>
                <a:srgbClr val="000000"/>
              </a:solidFill>
              <a:effectLst/>
              <a:uLnTx/>
              <a:uFillTx/>
              <a:latin typeface="Calibri"/>
              <a:ea typeface="ＭＳ Ｐゴシック" charset="0"/>
            </a:endParaRPr>
          </a:p>
        </p:txBody>
      </p:sp>
      <p:sp>
        <p:nvSpPr>
          <p:cNvPr id="5" name="Rectangle 17">
            <a:extLst>
              <a:ext uri="{FF2B5EF4-FFF2-40B4-BE49-F238E27FC236}">
                <a16:creationId xmlns:a16="http://schemas.microsoft.com/office/drawing/2014/main" id="{87B06756-85F3-7E7D-7CA0-792D43D0E3BA}"/>
              </a:ext>
            </a:extLst>
          </p:cNvPr>
          <p:cNvSpPr txBox="1">
            <a:spLocks noChangeArrowheads="1"/>
          </p:cNvSpPr>
          <p:nvPr/>
        </p:nvSpPr>
        <p:spPr bwMode="auto">
          <a:xfrm>
            <a:off x="10668000" y="6073104"/>
            <a:ext cx="1656184" cy="79208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2 av 2</a:t>
            </a:r>
          </a:p>
        </p:txBody>
      </p:sp>
      <p:pic>
        <p:nvPicPr>
          <p:cNvPr id="6" name="Plassholder for innhold 3" descr="Vogna.png">
            <a:extLst>
              <a:ext uri="{FF2B5EF4-FFF2-40B4-BE49-F238E27FC236}">
                <a16:creationId xmlns:a16="http://schemas.microsoft.com/office/drawing/2014/main" id="{21C81E01-D672-D8E4-C171-D9F3F1003E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6000"/>
                    </a14:imgEffect>
                  </a14:imgLayer>
                </a14:imgProps>
              </a:ext>
              <a:ext uri="{28A0092B-C50C-407E-A947-70E740481C1C}">
                <a14:useLocalDpi xmlns:a14="http://schemas.microsoft.com/office/drawing/2010/main"/>
              </a:ext>
            </a:extLst>
          </a:blip>
          <a:srcRect t="-8878" b="-8878"/>
          <a:stretch>
            <a:fillRect/>
          </a:stretch>
        </p:blipFill>
        <p:spPr>
          <a:xfrm>
            <a:off x="3359696" y="2621578"/>
            <a:ext cx="6264696" cy="3892906"/>
          </a:xfrm>
          <a:prstGeom prst="rect">
            <a:avLst/>
          </a:prstGeom>
        </p:spPr>
      </p:pic>
    </p:spTree>
    <p:extLst>
      <p:ext uri="{BB962C8B-B14F-4D97-AF65-F5344CB8AC3E}">
        <p14:creationId xmlns:p14="http://schemas.microsoft.com/office/powerpoint/2010/main" val="4964100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351584" y="1916832"/>
            <a:ext cx="9361040" cy="4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08038" indent="-263525">
              <a:defRPr>
                <a:solidFill>
                  <a:schemeClr val="tx1"/>
                </a:solidFill>
                <a:latin typeface="Arial" charset="0"/>
              </a:defRPr>
            </a:lvl2pPr>
            <a:lvl3pPr marL="2155825">
              <a:defRPr>
                <a:solidFill>
                  <a:schemeClr val="tx1"/>
                </a:solidFill>
                <a:latin typeface="Arial" charset="0"/>
              </a:defRPr>
            </a:lvl3pPr>
            <a:lvl4pPr marL="2335213">
              <a:defRPr>
                <a:solidFill>
                  <a:schemeClr val="tx1"/>
                </a:solidFill>
                <a:latin typeface="Arial" charset="0"/>
              </a:defRPr>
            </a:lvl4pPr>
            <a:lvl5pPr marL="2514600">
              <a:defRPr>
                <a:solidFill>
                  <a:schemeClr val="tx1"/>
                </a:solidFill>
                <a:latin typeface="Arial" charset="0"/>
              </a:defRPr>
            </a:lvl5pPr>
            <a:lvl6pPr marL="2971800" fontAlgn="base">
              <a:spcBef>
                <a:spcPct val="0"/>
              </a:spcBef>
              <a:spcAft>
                <a:spcPct val="0"/>
              </a:spcAft>
              <a:defRPr>
                <a:solidFill>
                  <a:schemeClr val="tx1"/>
                </a:solidFill>
                <a:latin typeface="Arial" charset="0"/>
              </a:defRPr>
            </a:lvl6pPr>
            <a:lvl7pPr marL="3429000" fontAlgn="base">
              <a:spcBef>
                <a:spcPct val="0"/>
              </a:spcBef>
              <a:spcAft>
                <a:spcPct val="0"/>
              </a:spcAft>
              <a:defRPr>
                <a:solidFill>
                  <a:schemeClr val="tx1"/>
                </a:solidFill>
                <a:latin typeface="Arial" charset="0"/>
              </a:defRPr>
            </a:lvl7pPr>
            <a:lvl8pPr marL="3886200" fontAlgn="base">
              <a:spcBef>
                <a:spcPct val="0"/>
              </a:spcBef>
              <a:spcAft>
                <a:spcPct val="0"/>
              </a:spcAft>
              <a:defRPr>
                <a:solidFill>
                  <a:schemeClr val="tx1"/>
                </a:solidFill>
                <a:latin typeface="Arial" charset="0"/>
              </a:defRPr>
            </a:lvl8pPr>
            <a:lvl9pPr marL="4343400" fontAlgn="base">
              <a:spcBef>
                <a:spcPct val="0"/>
              </a:spcBef>
              <a:spcAft>
                <a:spcPct val="0"/>
              </a:spcAft>
              <a:defRPr>
                <a:solidFill>
                  <a:schemeClr val="tx1"/>
                </a:solidFill>
                <a:latin typeface="Arial" charset="0"/>
              </a:defRPr>
            </a:lvl9pPr>
          </a:lstStyle>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Har ikke tid eller er for utålmodig</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Kommer ikke ut av hamsterhjulet (hverdagen/aktivitet)</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Forventning om kjappe resultat. Ting Tar Tid. Ulike årstider</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Konseptshopping: Hva er i skuddet akkurat nå?</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Ekklesiologi, tradisjoner, kirkestruktur og kultur</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Stor avstand mellom dagens kirke og utgangspunktet</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Ulik tilsynspraksis, organisering, teologi og kultur</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Liten tro på menighetsutvikling og tilgjengelige verktøy</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Venter på at tiden er moden, vekkelse, at det kommer til nye …</a:t>
            </a:r>
          </a:p>
          <a:p>
            <a:pPr marL="808038" marR="0" lvl="1" indent="-263525" algn="l" defTabSz="914400" rtl="0" eaLnBrk="0" fontAlgn="base" latinLnBrk="0" hangingPunct="0">
              <a:lnSpc>
                <a:spcPct val="90000"/>
              </a:lnSpc>
              <a:spcBef>
                <a:spcPct val="200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Dårlige erfaringer: Vi har prøvd …</a:t>
            </a:r>
          </a:p>
        </p:txBody>
      </p:sp>
      <p:sp>
        <p:nvSpPr>
          <p:cNvPr id="2" name="Rectangle 17">
            <a:extLst>
              <a:ext uri="{FF2B5EF4-FFF2-40B4-BE49-F238E27FC236}">
                <a16:creationId xmlns:a16="http://schemas.microsoft.com/office/drawing/2014/main" id="{1FAF77AC-8362-62DC-663A-946F2B6E151E}"/>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Faktorer som hemmer veksten</a:t>
            </a:r>
          </a:p>
        </p:txBody>
      </p:sp>
      <p:sp>
        <p:nvSpPr>
          <p:cNvPr id="4" name="Text Box 21">
            <a:extLst>
              <a:ext uri="{FF2B5EF4-FFF2-40B4-BE49-F238E27FC236}">
                <a16:creationId xmlns:a16="http://schemas.microsoft.com/office/drawing/2014/main" id="{40FE4548-7384-BDC3-1661-BD3B3984F623}"/>
              </a:ext>
            </a:extLst>
          </p:cNvPr>
          <p:cNvSpPr txBox="1">
            <a:spLocks noChangeArrowheads="1"/>
          </p:cNvSpPr>
          <p:nvPr/>
        </p:nvSpPr>
        <p:spPr bwMode="auto">
          <a:xfrm>
            <a:off x="2999234" y="1124744"/>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0" fontAlgn="base" latinLnBrk="0" hangingPunct="0">
              <a:lnSpc>
                <a:spcPct val="100000"/>
              </a:lnSpc>
              <a:spcBef>
                <a:spcPct val="0"/>
              </a:spcBef>
              <a:spcAft>
                <a:spcPct val="0"/>
              </a:spcAft>
              <a:buClrTx/>
              <a:buSzTx/>
              <a:buFontTx/>
              <a:buNone/>
              <a:tabLst/>
              <a:defRPr/>
            </a:pPr>
            <a:r>
              <a:rPr kumimoji="0" lang="nb-NO" sz="3200" b="0" i="1" u="none" strike="noStrike" kern="1200" cap="none" spc="0" normalizeH="0" baseline="0" noProof="0" dirty="0">
                <a:ln>
                  <a:noFill/>
                </a:ln>
                <a:solidFill>
                  <a:srgbClr val="000000"/>
                </a:solidFill>
                <a:effectLst/>
                <a:uLnTx/>
                <a:uFillTx/>
                <a:latin typeface="Calibri"/>
                <a:ea typeface="ＭＳ Ｐゴシック" charset="0"/>
              </a:rPr>
              <a:t>Motvind og motkrefter</a:t>
            </a:r>
            <a:endParaRPr kumimoji="0" lang="nb-NO" sz="2400" b="0" i="0" u="none" strike="noStrike" kern="1200" cap="none" spc="0" normalizeH="0" baseline="0" noProof="0" dirty="0">
              <a:ln>
                <a:noFill/>
              </a:ln>
              <a:solidFill>
                <a:srgbClr val="000000"/>
              </a:solidFill>
              <a:effectLst/>
              <a:uLnTx/>
              <a:uFillTx/>
              <a:latin typeface="Calibri"/>
              <a:ea typeface="ＭＳ Ｐゴシック" charset="0"/>
            </a:endParaRPr>
          </a:p>
        </p:txBody>
      </p:sp>
      <p:sp>
        <p:nvSpPr>
          <p:cNvPr id="5" name="Rectangle 17">
            <a:extLst>
              <a:ext uri="{FF2B5EF4-FFF2-40B4-BE49-F238E27FC236}">
                <a16:creationId xmlns:a16="http://schemas.microsoft.com/office/drawing/2014/main" id="{87B06756-85F3-7E7D-7CA0-792D43D0E3BA}"/>
              </a:ext>
            </a:extLst>
          </p:cNvPr>
          <p:cNvSpPr txBox="1">
            <a:spLocks noChangeArrowheads="1"/>
          </p:cNvSpPr>
          <p:nvPr/>
        </p:nvSpPr>
        <p:spPr bwMode="auto">
          <a:xfrm>
            <a:off x="10668000" y="6073104"/>
            <a:ext cx="1656184" cy="79208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2 av 2</a:t>
            </a:r>
          </a:p>
        </p:txBody>
      </p:sp>
    </p:spTree>
    <p:extLst>
      <p:ext uri="{BB962C8B-B14F-4D97-AF65-F5344CB8AC3E}">
        <p14:creationId xmlns:p14="http://schemas.microsoft.com/office/powerpoint/2010/main" val="1541776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childTnLst>
                          </p:cTn>
                        </p:par>
                        <p:par>
                          <p:cTn id="30" fill="hold">
                            <p:stCondLst>
                              <p:cond delay="1000"/>
                            </p:stCondLst>
                            <p:childTnLst>
                              <p:par>
                                <p:cTn id="31" presetID="10" presetClass="entr" presetSubtype="0" fill="hold" nodeType="afterEffect">
                                  <p:stCondLst>
                                    <p:cond delay="100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Text Box 8"/>
          <p:cNvSpPr txBox="1">
            <a:spLocks noChangeArrowheads="1"/>
          </p:cNvSpPr>
          <p:nvPr/>
        </p:nvSpPr>
        <p:spPr bwMode="auto">
          <a:xfrm>
            <a:off x="3288654" y="1988840"/>
            <a:ext cx="6623770" cy="413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08038" indent="-263525">
              <a:defRPr>
                <a:solidFill>
                  <a:schemeClr val="tx1"/>
                </a:solidFill>
                <a:latin typeface="Arial" charset="0"/>
              </a:defRPr>
            </a:lvl2pPr>
            <a:lvl3pPr marL="2155825">
              <a:defRPr>
                <a:solidFill>
                  <a:schemeClr val="tx1"/>
                </a:solidFill>
                <a:latin typeface="Arial" charset="0"/>
              </a:defRPr>
            </a:lvl3pPr>
            <a:lvl4pPr marL="2335213">
              <a:defRPr>
                <a:solidFill>
                  <a:schemeClr val="tx1"/>
                </a:solidFill>
                <a:latin typeface="Arial" charset="0"/>
              </a:defRPr>
            </a:lvl4pPr>
            <a:lvl5pPr marL="2514600">
              <a:defRPr>
                <a:solidFill>
                  <a:schemeClr val="tx1"/>
                </a:solidFill>
                <a:latin typeface="Arial" charset="0"/>
              </a:defRPr>
            </a:lvl5pPr>
            <a:lvl6pPr marL="2971800" fontAlgn="base">
              <a:spcBef>
                <a:spcPct val="0"/>
              </a:spcBef>
              <a:spcAft>
                <a:spcPct val="0"/>
              </a:spcAft>
              <a:defRPr>
                <a:solidFill>
                  <a:schemeClr val="tx1"/>
                </a:solidFill>
                <a:latin typeface="Arial" charset="0"/>
              </a:defRPr>
            </a:lvl6pPr>
            <a:lvl7pPr marL="3429000" fontAlgn="base">
              <a:spcBef>
                <a:spcPct val="0"/>
              </a:spcBef>
              <a:spcAft>
                <a:spcPct val="0"/>
              </a:spcAft>
              <a:defRPr>
                <a:solidFill>
                  <a:schemeClr val="tx1"/>
                </a:solidFill>
                <a:latin typeface="Arial" charset="0"/>
              </a:defRPr>
            </a:lvl7pPr>
            <a:lvl8pPr marL="3886200" fontAlgn="base">
              <a:spcBef>
                <a:spcPct val="0"/>
              </a:spcBef>
              <a:spcAft>
                <a:spcPct val="0"/>
              </a:spcAft>
              <a:defRPr>
                <a:solidFill>
                  <a:schemeClr val="tx1"/>
                </a:solidFill>
                <a:latin typeface="Arial" charset="0"/>
              </a:defRPr>
            </a:lvl8pPr>
            <a:lvl9pPr marL="4343400" fontAlgn="base">
              <a:spcBef>
                <a:spcPct val="0"/>
              </a:spcBef>
              <a:spcAft>
                <a:spcPct val="0"/>
              </a:spcAft>
              <a:defRPr>
                <a:solidFill>
                  <a:schemeClr val="tx1"/>
                </a:solidFill>
                <a:latin typeface="Arial" charset="0"/>
              </a:defRPr>
            </a:lvl9pPr>
          </a:lstStyle>
          <a:p>
            <a:pPr marL="365125" marR="0" lvl="0" indent="-365125" algn="l" defTabSz="914400" rtl="0" eaLnBrk="0" fontAlgn="base" latinLnBrk="0" hangingPunct="0">
              <a:lnSpc>
                <a:spcPct val="90000"/>
              </a:lnSpc>
              <a:spcBef>
                <a:spcPct val="200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Lederskapet </a:t>
            </a:r>
            <a:r>
              <a:rPr kumimoji="0" lang="nb-NO" altLang="nb-NO" sz="3000" b="1" i="0" u="none" strike="noStrike" kern="1200" cap="none" spc="0" normalizeH="0" baseline="0" noProof="0" dirty="0">
                <a:ln>
                  <a:noFill/>
                </a:ln>
                <a:solidFill>
                  <a:srgbClr val="FD260F"/>
                </a:solidFill>
                <a:effectLst/>
                <a:uLnTx/>
                <a:uFillTx/>
                <a:latin typeface="Calibri" pitchFamily="34" charset="0"/>
                <a:ea typeface="ＭＳ Ｐゴシック" charset="0"/>
              </a:rPr>
              <a:t>leder</a:t>
            </a: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 og </a:t>
            </a:r>
            <a:r>
              <a:rPr kumimoji="0" lang="nb-NO" altLang="nb-NO" sz="3000" b="1" i="0" u="none" strike="noStrike" kern="1200" cap="none" spc="0" normalizeH="0" baseline="0" noProof="0" dirty="0">
                <a:ln>
                  <a:noFill/>
                </a:ln>
                <a:solidFill>
                  <a:srgbClr val="FD260F"/>
                </a:solidFill>
                <a:effectLst/>
                <a:uLnTx/>
                <a:uFillTx/>
                <a:latin typeface="Calibri" pitchFamily="34" charset="0"/>
                <a:ea typeface="ＭＳ Ｐゴシック" charset="0"/>
              </a:rPr>
              <a:t>involverer</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De med gaven til å lede, får i oppdrag å lede</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Stabilt lederskap som utfyller hverandre</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Bønn og arbeid</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Radikal balanse</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Åpenhet for nye tanker</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Kreativitet, nysgjerrighet, endringsevne/vilje</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Modige ledere som tør forandring</a:t>
            </a:r>
          </a:p>
          <a:p>
            <a:pPr marL="0" marR="0" lvl="0" indent="0" algn="l" defTabSz="914400" rtl="0" eaLnBrk="0" fontAlgn="base" latinLnBrk="0" hangingPunct="0">
              <a:lnSpc>
                <a:spcPct val="90000"/>
              </a:lnSpc>
              <a:spcBef>
                <a:spcPts val="1200"/>
              </a:spcBef>
              <a:spcAft>
                <a:spcPct val="0"/>
              </a:spcAft>
              <a:buClrTx/>
              <a:buSzTx/>
              <a:buFontTx/>
              <a:buNone/>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a:t>
            </a:r>
            <a:endParaRPr kumimoji="0" lang="nb-NO" altLang="nb-NO" sz="3000" b="1" i="0" u="none" strike="noStrike" kern="1200" cap="none" spc="0" normalizeH="0" baseline="0" noProof="0" dirty="0">
              <a:ln>
                <a:noFill/>
              </a:ln>
              <a:solidFill>
                <a:srgbClr val="FD260F"/>
              </a:solidFill>
              <a:effectLst/>
              <a:uLnTx/>
              <a:uFillTx/>
              <a:latin typeface="Calibri" pitchFamily="34" charset="0"/>
              <a:ea typeface="ＭＳ Ｐゴシック" charset="0"/>
            </a:endParaRPr>
          </a:p>
        </p:txBody>
      </p:sp>
      <p:sp>
        <p:nvSpPr>
          <p:cNvPr id="2" name="Rectangle 17">
            <a:extLst>
              <a:ext uri="{FF2B5EF4-FFF2-40B4-BE49-F238E27FC236}">
                <a16:creationId xmlns:a16="http://schemas.microsoft.com/office/drawing/2014/main" id="{BD139530-265D-74FE-5AFB-3749BAC845AD}"/>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Faktorer som fremmer veksten</a:t>
            </a:r>
          </a:p>
        </p:txBody>
      </p:sp>
      <p:sp>
        <p:nvSpPr>
          <p:cNvPr id="3" name="Text Box 21">
            <a:extLst>
              <a:ext uri="{FF2B5EF4-FFF2-40B4-BE49-F238E27FC236}">
                <a16:creationId xmlns:a16="http://schemas.microsoft.com/office/drawing/2014/main" id="{9029EC0E-DA8F-5FBA-70C7-40DF388092DA}"/>
              </a:ext>
            </a:extLst>
          </p:cNvPr>
          <p:cNvSpPr txBox="1">
            <a:spLocks noChangeArrowheads="1"/>
          </p:cNvSpPr>
          <p:nvPr/>
        </p:nvSpPr>
        <p:spPr bwMode="auto">
          <a:xfrm>
            <a:off x="2999234" y="1124744"/>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0" fontAlgn="base" latinLnBrk="0" hangingPunct="0">
              <a:lnSpc>
                <a:spcPct val="100000"/>
              </a:lnSpc>
              <a:spcBef>
                <a:spcPct val="0"/>
              </a:spcBef>
              <a:spcAft>
                <a:spcPct val="0"/>
              </a:spcAft>
              <a:buClrTx/>
              <a:buSzTx/>
              <a:buFontTx/>
              <a:buNone/>
              <a:tabLst/>
              <a:defRPr/>
            </a:pPr>
            <a:r>
              <a:rPr kumimoji="0" lang="nb-NO" sz="3200" b="0" i="1" u="none" strike="noStrike" kern="1200" cap="none" spc="0" normalizeH="0" baseline="0" noProof="0" dirty="0">
                <a:ln>
                  <a:noFill/>
                </a:ln>
                <a:solidFill>
                  <a:srgbClr val="000000"/>
                </a:solidFill>
                <a:effectLst/>
                <a:uLnTx/>
                <a:uFillTx/>
                <a:latin typeface="Calibri"/>
                <a:ea typeface="ＭＳ Ｐゴシック" charset="0"/>
              </a:rPr>
              <a:t>Medvind og </a:t>
            </a:r>
            <a:r>
              <a:rPr kumimoji="0" lang="nb-NO" sz="3200" b="0" i="1" u="none" strike="noStrike" kern="1200" cap="none" spc="0" normalizeH="0" baseline="0" noProof="0" dirty="0" err="1">
                <a:ln>
                  <a:noFill/>
                </a:ln>
                <a:solidFill>
                  <a:srgbClr val="000000"/>
                </a:solidFill>
                <a:effectLst/>
                <a:uLnTx/>
                <a:uFillTx/>
                <a:latin typeface="Calibri"/>
                <a:ea typeface="ＭＳ Ｐゴシック" charset="0"/>
              </a:rPr>
              <a:t>medkrefter</a:t>
            </a:r>
            <a:endParaRPr kumimoji="0" lang="nb-NO" sz="2400" b="0" i="0" u="none" strike="noStrike" kern="1200" cap="none" spc="0" normalizeH="0" baseline="0" noProof="0" dirty="0">
              <a:ln>
                <a:noFill/>
              </a:ln>
              <a:solidFill>
                <a:srgbClr val="000000"/>
              </a:solidFill>
              <a:effectLst/>
              <a:uLnTx/>
              <a:uFillTx/>
              <a:latin typeface="Calibri"/>
              <a:ea typeface="ＭＳ Ｐゴシック" charset="0"/>
            </a:endParaRPr>
          </a:p>
        </p:txBody>
      </p:sp>
      <p:sp>
        <p:nvSpPr>
          <p:cNvPr id="4" name="Rectangle 17">
            <a:extLst>
              <a:ext uri="{FF2B5EF4-FFF2-40B4-BE49-F238E27FC236}">
                <a16:creationId xmlns:a16="http://schemas.microsoft.com/office/drawing/2014/main" id="{459AF339-53FA-0C28-F3C1-AEF4677CB88F}"/>
              </a:ext>
            </a:extLst>
          </p:cNvPr>
          <p:cNvSpPr txBox="1">
            <a:spLocks noChangeArrowheads="1"/>
          </p:cNvSpPr>
          <p:nvPr/>
        </p:nvSpPr>
        <p:spPr bwMode="auto">
          <a:xfrm>
            <a:off x="10668000" y="6073104"/>
            <a:ext cx="1656184" cy="79208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1 av 2</a:t>
            </a:r>
          </a:p>
        </p:txBody>
      </p:sp>
    </p:spTree>
    <p:extLst>
      <p:ext uri="{BB962C8B-B14F-4D97-AF65-F5344CB8AC3E}">
        <p14:creationId xmlns:p14="http://schemas.microsoft.com/office/powerpoint/2010/main" val="10530653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60">
                                            <p:txEl>
                                              <p:pRg st="0" end="0"/>
                                            </p:txEl>
                                          </p:spTgt>
                                        </p:tgtEl>
                                        <p:attrNameLst>
                                          <p:attrName>style.visibility</p:attrName>
                                        </p:attrNameLst>
                                      </p:cBhvr>
                                      <p:to>
                                        <p:strVal val="visible"/>
                                      </p:to>
                                    </p:set>
                                    <p:animEffect transition="in" filter="fade">
                                      <p:cBhvr>
                                        <p:cTn id="7" dur="1000"/>
                                        <p:tgtEl>
                                          <p:spTgt spid="49160">
                                            <p:txEl>
                                              <p:pRg st="0" end="0"/>
                                            </p:txEl>
                                          </p:spTgt>
                                        </p:tgtEl>
                                      </p:cBhvr>
                                    </p:animEffect>
                                  </p:childTnLst>
                                </p:cTn>
                              </p:par>
                            </p:childTnLst>
                          </p:cTn>
                        </p:par>
                        <p:par>
                          <p:cTn id="8" fill="hold" nodeType="withGroup">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9160">
                                            <p:txEl>
                                              <p:pRg st="1" end="1"/>
                                            </p:txEl>
                                          </p:spTgt>
                                        </p:tgtEl>
                                        <p:attrNameLst>
                                          <p:attrName>style.visibility</p:attrName>
                                        </p:attrNameLst>
                                      </p:cBhvr>
                                      <p:to>
                                        <p:strVal val="visible"/>
                                      </p:to>
                                    </p:set>
                                    <p:animEffect transition="in" filter="fade">
                                      <p:cBhvr>
                                        <p:cTn id="11" dur="1000"/>
                                        <p:tgtEl>
                                          <p:spTgt spid="49160">
                                            <p:txEl>
                                              <p:pRg st="1" end="1"/>
                                            </p:txEl>
                                          </p:spTgt>
                                        </p:tgtEl>
                                      </p:cBhvr>
                                    </p:animEffect>
                                  </p:childTnLst>
                                </p:cTn>
                              </p:par>
                            </p:childTnLst>
                          </p:cTn>
                        </p:par>
                        <p:par>
                          <p:cTn id="12" fill="hold" nodeType="with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49160">
                                            <p:txEl>
                                              <p:pRg st="2" end="2"/>
                                            </p:txEl>
                                          </p:spTgt>
                                        </p:tgtEl>
                                        <p:attrNameLst>
                                          <p:attrName>style.visibility</p:attrName>
                                        </p:attrNameLst>
                                      </p:cBhvr>
                                      <p:to>
                                        <p:strVal val="visible"/>
                                      </p:to>
                                    </p:set>
                                    <p:animEffect transition="in" filter="fade">
                                      <p:cBhvr>
                                        <p:cTn id="15" dur="1000"/>
                                        <p:tgtEl>
                                          <p:spTgt spid="4916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160">
                                            <p:txEl>
                                              <p:pRg st="3" end="3"/>
                                            </p:txEl>
                                          </p:spTgt>
                                        </p:tgtEl>
                                        <p:attrNameLst>
                                          <p:attrName>style.visibility</p:attrName>
                                        </p:attrNameLst>
                                      </p:cBhvr>
                                      <p:to>
                                        <p:strVal val="visible"/>
                                      </p:to>
                                    </p:set>
                                    <p:animEffect transition="in" filter="fade">
                                      <p:cBhvr>
                                        <p:cTn id="20" dur="1000"/>
                                        <p:tgtEl>
                                          <p:spTgt spid="49160">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1000"/>
                                  </p:stCondLst>
                                  <p:childTnLst>
                                    <p:set>
                                      <p:cBhvr>
                                        <p:cTn id="23" dur="1" fill="hold">
                                          <p:stCondLst>
                                            <p:cond delay="0"/>
                                          </p:stCondLst>
                                        </p:cTn>
                                        <p:tgtEl>
                                          <p:spTgt spid="49160">
                                            <p:txEl>
                                              <p:pRg st="4" end="4"/>
                                            </p:txEl>
                                          </p:spTgt>
                                        </p:tgtEl>
                                        <p:attrNameLst>
                                          <p:attrName>style.visibility</p:attrName>
                                        </p:attrNameLst>
                                      </p:cBhvr>
                                      <p:to>
                                        <p:strVal val="visible"/>
                                      </p:to>
                                    </p:set>
                                    <p:animEffect transition="in" filter="fade">
                                      <p:cBhvr>
                                        <p:cTn id="24" dur="1000"/>
                                        <p:tgtEl>
                                          <p:spTgt spid="4916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160">
                                            <p:txEl>
                                              <p:pRg st="5" end="5"/>
                                            </p:txEl>
                                          </p:spTgt>
                                        </p:tgtEl>
                                        <p:attrNameLst>
                                          <p:attrName>style.visibility</p:attrName>
                                        </p:attrNameLst>
                                      </p:cBhvr>
                                      <p:to>
                                        <p:strVal val="visible"/>
                                      </p:to>
                                    </p:set>
                                    <p:animEffect transition="in" filter="fade">
                                      <p:cBhvr>
                                        <p:cTn id="29" dur="1000"/>
                                        <p:tgtEl>
                                          <p:spTgt spid="49160">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1000"/>
                                  </p:stCondLst>
                                  <p:childTnLst>
                                    <p:set>
                                      <p:cBhvr>
                                        <p:cTn id="32" dur="1" fill="hold">
                                          <p:stCondLst>
                                            <p:cond delay="0"/>
                                          </p:stCondLst>
                                        </p:cTn>
                                        <p:tgtEl>
                                          <p:spTgt spid="49160">
                                            <p:txEl>
                                              <p:pRg st="6" end="6"/>
                                            </p:txEl>
                                          </p:spTgt>
                                        </p:tgtEl>
                                        <p:attrNameLst>
                                          <p:attrName>style.visibility</p:attrName>
                                        </p:attrNameLst>
                                      </p:cBhvr>
                                      <p:to>
                                        <p:strVal val="visible"/>
                                      </p:to>
                                    </p:set>
                                    <p:animEffect transition="in" filter="fade">
                                      <p:cBhvr>
                                        <p:cTn id="33" dur="1000"/>
                                        <p:tgtEl>
                                          <p:spTgt spid="49160">
                                            <p:txEl>
                                              <p:pRg st="6" end="6"/>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49160">
                                            <p:txEl>
                                              <p:pRg st="7" end="7"/>
                                            </p:txEl>
                                          </p:spTgt>
                                        </p:tgtEl>
                                        <p:attrNameLst>
                                          <p:attrName>style.visibility</p:attrName>
                                        </p:attrNameLst>
                                      </p:cBhvr>
                                      <p:to>
                                        <p:strVal val="visible"/>
                                      </p:to>
                                    </p:set>
                                    <p:animEffect transition="in" filter="fade">
                                      <p:cBhvr>
                                        <p:cTn id="37" dur="1000"/>
                                        <p:tgtEl>
                                          <p:spTgt spid="49160">
                                            <p:txEl>
                                              <p:pRg st="7" end="7"/>
                                            </p:txEl>
                                          </p:spTgt>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49160">
                                            <p:txEl>
                                              <p:pRg st="8" end="8"/>
                                            </p:txEl>
                                          </p:spTgt>
                                        </p:tgtEl>
                                        <p:attrNameLst>
                                          <p:attrName>style.visibility</p:attrName>
                                        </p:attrNameLst>
                                      </p:cBhvr>
                                      <p:to>
                                        <p:strVal val="visible"/>
                                      </p:to>
                                    </p:set>
                                    <p:animEffect transition="in" filter="fade">
                                      <p:cBhvr>
                                        <p:cTn id="41" dur="2000"/>
                                        <p:tgtEl>
                                          <p:spTgt spid="491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Text Box 8"/>
          <p:cNvSpPr txBox="1">
            <a:spLocks noChangeArrowheads="1"/>
          </p:cNvSpPr>
          <p:nvPr/>
        </p:nvSpPr>
        <p:spPr bwMode="auto">
          <a:xfrm>
            <a:off x="3303898" y="1952153"/>
            <a:ext cx="7343850" cy="356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08038" indent="-263525">
              <a:defRPr>
                <a:solidFill>
                  <a:schemeClr val="tx1"/>
                </a:solidFill>
                <a:latin typeface="Arial" charset="0"/>
              </a:defRPr>
            </a:lvl2pPr>
            <a:lvl3pPr marL="2155825">
              <a:defRPr>
                <a:solidFill>
                  <a:schemeClr val="tx1"/>
                </a:solidFill>
                <a:latin typeface="Arial" charset="0"/>
              </a:defRPr>
            </a:lvl3pPr>
            <a:lvl4pPr marL="2335213">
              <a:defRPr>
                <a:solidFill>
                  <a:schemeClr val="tx1"/>
                </a:solidFill>
                <a:latin typeface="Arial" charset="0"/>
              </a:defRPr>
            </a:lvl4pPr>
            <a:lvl5pPr marL="2514600">
              <a:defRPr>
                <a:solidFill>
                  <a:schemeClr val="tx1"/>
                </a:solidFill>
                <a:latin typeface="Arial" charset="0"/>
              </a:defRPr>
            </a:lvl5pPr>
            <a:lvl6pPr marL="2971800" fontAlgn="base">
              <a:spcBef>
                <a:spcPct val="0"/>
              </a:spcBef>
              <a:spcAft>
                <a:spcPct val="0"/>
              </a:spcAft>
              <a:defRPr>
                <a:solidFill>
                  <a:schemeClr val="tx1"/>
                </a:solidFill>
                <a:latin typeface="Arial" charset="0"/>
              </a:defRPr>
            </a:lvl6pPr>
            <a:lvl7pPr marL="3429000" fontAlgn="base">
              <a:spcBef>
                <a:spcPct val="0"/>
              </a:spcBef>
              <a:spcAft>
                <a:spcPct val="0"/>
              </a:spcAft>
              <a:defRPr>
                <a:solidFill>
                  <a:schemeClr val="tx1"/>
                </a:solidFill>
                <a:latin typeface="Arial" charset="0"/>
              </a:defRPr>
            </a:lvl7pPr>
            <a:lvl8pPr marL="3886200" fontAlgn="base">
              <a:spcBef>
                <a:spcPct val="0"/>
              </a:spcBef>
              <a:spcAft>
                <a:spcPct val="0"/>
              </a:spcAft>
              <a:defRPr>
                <a:solidFill>
                  <a:schemeClr val="tx1"/>
                </a:solidFill>
                <a:latin typeface="Arial" charset="0"/>
              </a:defRPr>
            </a:lvl8pPr>
            <a:lvl9pPr marL="4343400" fontAlgn="base">
              <a:spcBef>
                <a:spcPct val="0"/>
              </a:spcBef>
              <a:spcAft>
                <a:spcPct val="0"/>
              </a:spcAft>
              <a:defRPr>
                <a:solidFill>
                  <a:schemeClr val="tx1"/>
                </a:solidFill>
                <a:latin typeface="Arial" charset="0"/>
              </a:defRPr>
            </a:lvl9pPr>
          </a:lstStyle>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Aktiv bruk av veiledning (ekstern)</a:t>
            </a:r>
            <a:endParaRPr kumimoji="0" lang="nb-NO" altLang="nb-NO" sz="3000" b="1" i="0" u="none" strike="noStrike" kern="1200" cap="none" spc="0" normalizeH="0" baseline="0" noProof="0" dirty="0">
              <a:ln>
                <a:noFill/>
              </a:ln>
              <a:solidFill>
                <a:srgbClr val="FD260F"/>
              </a:solidFill>
              <a:effectLst/>
              <a:uLnTx/>
              <a:uFillTx/>
              <a:latin typeface="Calibri" pitchFamily="34" charset="0"/>
              <a:ea typeface="ＭＳ Ｐゴシック" charset="0"/>
            </a:endParaRP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Veiledernettverket</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Impulser/ideer/læring fra andre </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Vedvarende bruk av NaMu syklusen</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Gode forberedelser</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En prosess som gjentas og gjentas... </a:t>
            </a:r>
          </a:p>
          <a:p>
            <a:pPr marL="365125" marR="0" lvl="0" indent="-365125" algn="l" defTabSz="914400" rtl="0" eaLnBrk="0" fontAlgn="base" latinLnBrk="0" hangingPunct="0">
              <a:lnSpc>
                <a:spcPct val="90000"/>
              </a:lnSpc>
              <a:spcBef>
                <a:spcPts val="1200"/>
              </a:spcBef>
              <a:spcAft>
                <a:spcPct val="0"/>
              </a:spcAft>
              <a:buClrTx/>
              <a:buSzTx/>
              <a:buFontTx/>
              <a:buBlip>
                <a:blip r:embed="rId3"/>
              </a:buBlip>
              <a:tabLst/>
              <a:defRPr/>
            </a:pPr>
            <a:r>
              <a:rPr kumimoji="0" lang="nb-NO" altLang="nb-NO" sz="3000" b="0" i="0" u="none" strike="noStrike" kern="1200" cap="none" spc="0" normalizeH="0" baseline="0" noProof="0" dirty="0">
                <a:ln>
                  <a:noFill/>
                </a:ln>
                <a:solidFill>
                  <a:srgbClr val="000000"/>
                </a:solidFill>
                <a:effectLst/>
                <a:uLnTx/>
                <a:uFillTx/>
                <a:latin typeface="Calibri" pitchFamily="34" charset="0"/>
                <a:ea typeface="ＭＳ Ｐゴシック" charset="0"/>
              </a:rPr>
              <a:t>Glede og trivsel i ledelse og menighet</a:t>
            </a:r>
          </a:p>
          <a:p>
            <a:pPr marL="808038" marR="0" lvl="1" indent="-263525" algn="l" defTabSz="914400" rtl="0" eaLnBrk="0" fontAlgn="base" latinLnBrk="0" hangingPunct="0">
              <a:lnSpc>
                <a:spcPct val="90000"/>
              </a:lnSpc>
              <a:spcBef>
                <a:spcPts val="400"/>
              </a:spcBef>
              <a:spcAft>
                <a:spcPct val="0"/>
              </a:spcAft>
              <a:buClrTx/>
              <a:buSzTx/>
              <a:buFont typeface="Calibri" pitchFamily="34" charset="0"/>
              <a:buChar char="−"/>
              <a:tabLst/>
              <a:defRPr/>
            </a:pPr>
            <a:r>
              <a:rPr kumimoji="0" lang="nb-NO" altLang="nb-NO" sz="2400" b="0" i="0" u="none" strike="noStrike" kern="1200" cap="none" spc="0" normalizeH="0" baseline="0" noProof="0" dirty="0">
                <a:ln>
                  <a:noFill/>
                </a:ln>
                <a:solidFill>
                  <a:srgbClr val="000000"/>
                </a:solidFill>
                <a:effectLst/>
                <a:uLnTx/>
                <a:uFillTx/>
                <a:latin typeface="Calibri" pitchFamily="34" charset="0"/>
                <a:ea typeface="ＭＳ Ｐゴシック" charset="0"/>
              </a:rPr>
              <a:t>Kultur: Hjem, kjærlighet, gaver i funksjon</a:t>
            </a:r>
          </a:p>
        </p:txBody>
      </p:sp>
      <p:sp>
        <p:nvSpPr>
          <p:cNvPr id="3" name="Rectangle 17">
            <a:extLst>
              <a:ext uri="{FF2B5EF4-FFF2-40B4-BE49-F238E27FC236}">
                <a16:creationId xmlns:a16="http://schemas.microsoft.com/office/drawing/2014/main" id="{5D249D23-FD39-2589-4052-EA38A5B4B6A7}"/>
              </a:ext>
            </a:extLst>
          </p:cNvPr>
          <p:cNvSpPr txBox="1">
            <a:spLocks noChangeArrowheads="1"/>
          </p:cNvSpPr>
          <p:nvPr/>
        </p:nvSpPr>
        <p:spPr bwMode="auto">
          <a:xfrm>
            <a:off x="10668000" y="6073104"/>
            <a:ext cx="1656184" cy="79208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24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2 av 2</a:t>
            </a:r>
          </a:p>
        </p:txBody>
      </p:sp>
      <p:sp>
        <p:nvSpPr>
          <p:cNvPr id="4" name="Rectangle 17">
            <a:extLst>
              <a:ext uri="{FF2B5EF4-FFF2-40B4-BE49-F238E27FC236}">
                <a16:creationId xmlns:a16="http://schemas.microsoft.com/office/drawing/2014/main" id="{64085AF1-D308-9E00-C5A5-566E39F4B09F}"/>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Faktorer som fremmer veksten</a:t>
            </a:r>
          </a:p>
        </p:txBody>
      </p:sp>
      <p:sp>
        <p:nvSpPr>
          <p:cNvPr id="5" name="Text Box 21">
            <a:extLst>
              <a:ext uri="{FF2B5EF4-FFF2-40B4-BE49-F238E27FC236}">
                <a16:creationId xmlns:a16="http://schemas.microsoft.com/office/drawing/2014/main" id="{B61EDAF9-7D6B-3F6E-D80D-CE7956837FB5}"/>
              </a:ext>
            </a:extLst>
          </p:cNvPr>
          <p:cNvSpPr txBox="1">
            <a:spLocks noChangeArrowheads="1"/>
          </p:cNvSpPr>
          <p:nvPr/>
        </p:nvSpPr>
        <p:spPr bwMode="auto">
          <a:xfrm>
            <a:off x="2999234" y="1124744"/>
            <a:ext cx="734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0" fontAlgn="base" latinLnBrk="0" hangingPunct="0">
              <a:lnSpc>
                <a:spcPct val="100000"/>
              </a:lnSpc>
              <a:spcBef>
                <a:spcPct val="0"/>
              </a:spcBef>
              <a:spcAft>
                <a:spcPct val="0"/>
              </a:spcAft>
              <a:buClrTx/>
              <a:buSzTx/>
              <a:buFontTx/>
              <a:buNone/>
              <a:tabLst/>
              <a:defRPr/>
            </a:pPr>
            <a:r>
              <a:rPr kumimoji="0" lang="nb-NO" sz="3200" b="0" i="1" u="none" strike="noStrike" kern="1200" cap="none" spc="0" normalizeH="0" baseline="0" noProof="0" dirty="0">
                <a:ln>
                  <a:noFill/>
                </a:ln>
                <a:solidFill>
                  <a:srgbClr val="000000"/>
                </a:solidFill>
                <a:effectLst/>
                <a:uLnTx/>
                <a:uFillTx/>
                <a:latin typeface="Calibri"/>
                <a:ea typeface="ＭＳ Ｐゴシック" charset="0"/>
              </a:rPr>
              <a:t>Medvind og </a:t>
            </a:r>
            <a:r>
              <a:rPr kumimoji="0" lang="nb-NO" sz="3200" b="0" i="1" u="none" strike="noStrike" kern="1200" cap="none" spc="0" normalizeH="0" baseline="0" noProof="0" dirty="0" err="1">
                <a:ln>
                  <a:noFill/>
                </a:ln>
                <a:solidFill>
                  <a:srgbClr val="000000"/>
                </a:solidFill>
                <a:effectLst/>
                <a:uLnTx/>
                <a:uFillTx/>
                <a:latin typeface="Calibri"/>
                <a:ea typeface="ＭＳ Ｐゴシック" charset="0"/>
              </a:rPr>
              <a:t>medkrefter</a:t>
            </a:r>
            <a:endParaRPr kumimoji="0" lang="nb-NO" sz="2400" b="0" i="0" u="none" strike="noStrike" kern="1200" cap="none" spc="0" normalizeH="0" baseline="0" noProof="0" dirty="0">
              <a:ln>
                <a:noFill/>
              </a:ln>
              <a:solidFill>
                <a:srgbClr val="000000"/>
              </a:solidFill>
              <a:effectLst/>
              <a:uLnTx/>
              <a:uFillTx/>
              <a:latin typeface="Calibri"/>
              <a:ea typeface="ＭＳ Ｐゴシック" charset="0"/>
            </a:endParaRPr>
          </a:p>
        </p:txBody>
      </p:sp>
      <p:sp>
        <p:nvSpPr>
          <p:cNvPr id="6" name="TekstSylinder 5">
            <a:extLst>
              <a:ext uri="{FF2B5EF4-FFF2-40B4-BE49-F238E27FC236}">
                <a16:creationId xmlns:a16="http://schemas.microsoft.com/office/drawing/2014/main" id="{C226A68A-9358-5707-EFA7-71CA93B0C2B1}"/>
              </a:ext>
            </a:extLst>
          </p:cNvPr>
          <p:cNvSpPr txBox="1"/>
          <p:nvPr/>
        </p:nvSpPr>
        <p:spPr>
          <a:xfrm>
            <a:off x="839416" y="5531167"/>
            <a:ext cx="11089232" cy="127727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2600" b="0" i="1" u="none" strike="noStrike" kern="1200" cap="none" spc="0" normalizeH="0" baseline="0" noProof="0" dirty="0">
                <a:ln>
                  <a:noFill/>
                </a:ln>
                <a:solidFill>
                  <a:srgbClr val="008000"/>
                </a:solidFill>
                <a:effectLst/>
                <a:uLnTx/>
                <a:uFillTx/>
                <a:latin typeface="Calibri" panose="020F0502020204030204" pitchFamily="34" charset="0"/>
                <a:ea typeface="ＭＳ Ｐゴシック" charset="0"/>
                <a:cs typeface="Calibri" panose="020F0502020204030204" pitchFamily="34" charset="0"/>
              </a:rPr>
              <a:t>«I menigheter som vokser, ler en merkbart mer enn i menigheter som ikke vokser. Dette er ett av prinsippene for vekst som det er lettest å påvise.»</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nb-NO"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Christian A. Schwarz</a:t>
            </a:r>
          </a:p>
        </p:txBody>
      </p:sp>
    </p:spTree>
    <p:extLst>
      <p:ext uri="{BB962C8B-B14F-4D97-AF65-F5344CB8AC3E}">
        <p14:creationId xmlns:p14="http://schemas.microsoft.com/office/powerpoint/2010/main" val="2798621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160">
                                            <p:txEl>
                                              <p:pRg st="0" end="0"/>
                                            </p:txEl>
                                          </p:spTgt>
                                        </p:tgtEl>
                                        <p:attrNameLst>
                                          <p:attrName>style.visibility</p:attrName>
                                        </p:attrNameLst>
                                      </p:cBhvr>
                                      <p:to>
                                        <p:strVal val="visible"/>
                                      </p:to>
                                    </p:set>
                                    <p:animEffect transition="in" filter="fade">
                                      <p:cBhvr>
                                        <p:cTn id="7" dur="1000"/>
                                        <p:tgtEl>
                                          <p:spTgt spid="49160">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9160">
                                            <p:txEl>
                                              <p:pRg st="1" end="1"/>
                                            </p:txEl>
                                          </p:spTgt>
                                        </p:tgtEl>
                                        <p:attrNameLst>
                                          <p:attrName>style.visibility</p:attrName>
                                        </p:attrNameLst>
                                      </p:cBhvr>
                                      <p:to>
                                        <p:strVal val="visible"/>
                                      </p:to>
                                    </p:set>
                                    <p:animEffect transition="in" filter="fade">
                                      <p:cBhvr>
                                        <p:cTn id="11" dur="1000"/>
                                        <p:tgtEl>
                                          <p:spTgt spid="49160">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9160">
                                            <p:txEl>
                                              <p:pRg st="2" end="2"/>
                                            </p:txEl>
                                          </p:spTgt>
                                        </p:tgtEl>
                                        <p:attrNameLst>
                                          <p:attrName>style.visibility</p:attrName>
                                        </p:attrNameLst>
                                      </p:cBhvr>
                                      <p:to>
                                        <p:strVal val="visible"/>
                                      </p:to>
                                    </p:set>
                                    <p:animEffect transition="in" filter="fade">
                                      <p:cBhvr>
                                        <p:cTn id="15" dur="1000"/>
                                        <p:tgtEl>
                                          <p:spTgt spid="4916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160">
                                            <p:txEl>
                                              <p:pRg st="3" end="3"/>
                                            </p:txEl>
                                          </p:spTgt>
                                        </p:tgtEl>
                                        <p:attrNameLst>
                                          <p:attrName>style.visibility</p:attrName>
                                        </p:attrNameLst>
                                      </p:cBhvr>
                                      <p:to>
                                        <p:strVal val="visible"/>
                                      </p:to>
                                    </p:set>
                                    <p:animEffect transition="in" filter="fade">
                                      <p:cBhvr>
                                        <p:cTn id="20" dur="1000"/>
                                        <p:tgtEl>
                                          <p:spTgt spid="49160">
                                            <p:txEl>
                                              <p:pRg st="3" end="3"/>
                                            </p:txEl>
                                          </p:spTgt>
                                        </p:tgtEl>
                                      </p:cBhvr>
                                    </p:animEffect>
                                  </p:childTnLst>
                                </p:cTn>
                              </p:par>
                            </p:childTnLst>
                          </p:cTn>
                        </p:par>
                        <p:par>
                          <p:cTn id="21" fill="hold" nodeType="withGroup">
                            <p:stCondLst>
                              <p:cond delay="1000"/>
                            </p:stCondLst>
                            <p:childTnLst>
                              <p:par>
                                <p:cTn id="22" presetID="10" presetClass="entr" presetSubtype="0" fill="hold" nodeType="afterEffect">
                                  <p:stCondLst>
                                    <p:cond delay="1000"/>
                                  </p:stCondLst>
                                  <p:childTnLst>
                                    <p:set>
                                      <p:cBhvr>
                                        <p:cTn id="23" dur="1" fill="hold">
                                          <p:stCondLst>
                                            <p:cond delay="0"/>
                                          </p:stCondLst>
                                        </p:cTn>
                                        <p:tgtEl>
                                          <p:spTgt spid="49160">
                                            <p:txEl>
                                              <p:pRg st="4" end="4"/>
                                            </p:txEl>
                                          </p:spTgt>
                                        </p:tgtEl>
                                        <p:attrNameLst>
                                          <p:attrName>style.visibility</p:attrName>
                                        </p:attrNameLst>
                                      </p:cBhvr>
                                      <p:to>
                                        <p:strVal val="visible"/>
                                      </p:to>
                                    </p:set>
                                    <p:animEffect transition="in" filter="fade">
                                      <p:cBhvr>
                                        <p:cTn id="24" dur="1000"/>
                                        <p:tgtEl>
                                          <p:spTgt spid="49160">
                                            <p:txEl>
                                              <p:pRg st="4" end="4"/>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49160">
                                            <p:txEl>
                                              <p:pRg st="5" end="5"/>
                                            </p:txEl>
                                          </p:spTgt>
                                        </p:tgtEl>
                                        <p:attrNameLst>
                                          <p:attrName>style.visibility</p:attrName>
                                        </p:attrNameLst>
                                      </p:cBhvr>
                                      <p:to>
                                        <p:strVal val="visible"/>
                                      </p:to>
                                    </p:set>
                                    <p:animEffect transition="in" filter="fade">
                                      <p:cBhvr>
                                        <p:cTn id="28" dur="1000"/>
                                        <p:tgtEl>
                                          <p:spTgt spid="4916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160">
                                            <p:txEl>
                                              <p:pRg st="6" end="6"/>
                                            </p:txEl>
                                          </p:spTgt>
                                        </p:tgtEl>
                                        <p:attrNameLst>
                                          <p:attrName>style.visibility</p:attrName>
                                        </p:attrNameLst>
                                      </p:cBhvr>
                                      <p:to>
                                        <p:strVal val="visible"/>
                                      </p:to>
                                    </p:set>
                                    <p:animEffect transition="in" filter="fade">
                                      <p:cBhvr>
                                        <p:cTn id="33" dur="1000"/>
                                        <p:tgtEl>
                                          <p:spTgt spid="49160">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1000"/>
                                  </p:stCondLst>
                                  <p:childTnLst>
                                    <p:set>
                                      <p:cBhvr>
                                        <p:cTn id="36" dur="1" fill="hold">
                                          <p:stCondLst>
                                            <p:cond delay="0"/>
                                          </p:stCondLst>
                                        </p:cTn>
                                        <p:tgtEl>
                                          <p:spTgt spid="49160">
                                            <p:txEl>
                                              <p:pRg st="7" end="7"/>
                                            </p:txEl>
                                          </p:spTgt>
                                        </p:tgtEl>
                                        <p:attrNameLst>
                                          <p:attrName>style.visibility</p:attrName>
                                        </p:attrNameLst>
                                      </p:cBhvr>
                                      <p:to>
                                        <p:strVal val="visible"/>
                                      </p:to>
                                    </p:set>
                                    <p:animEffect transition="in" filter="fade">
                                      <p:cBhvr>
                                        <p:cTn id="37" dur="1000"/>
                                        <p:tgtEl>
                                          <p:spTgt spid="4916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36602D"/>
            </a:gs>
            <a:gs pos="50000">
              <a:srgbClr val="A2CF99"/>
            </a:gs>
            <a:gs pos="100000">
              <a:schemeClr val="bg1"/>
            </a:gs>
          </a:gsLst>
          <a:lin ang="5400000" scaled="0"/>
        </a:gradFill>
        <a:effectLst/>
      </p:bgPr>
    </p:bg>
    <p:spTree>
      <p:nvGrpSpPr>
        <p:cNvPr id="1" name=""/>
        <p:cNvGrpSpPr/>
        <p:nvPr/>
      </p:nvGrpSpPr>
      <p:grpSpPr>
        <a:xfrm>
          <a:off x="0" y="0"/>
          <a:ext cx="0" cy="0"/>
          <a:chOff x="0" y="0"/>
          <a:chExt cx="0" cy="0"/>
        </a:xfrm>
      </p:grpSpPr>
      <p:sp>
        <p:nvSpPr>
          <p:cNvPr id="14" name="Rektangel 13"/>
          <p:cNvSpPr/>
          <p:nvPr/>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3" name="Rektangel 2"/>
          <p:cNvSpPr/>
          <p:nvPr/>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8" name="Rektangel 7"/>
          <p:cNvSpPr/>
          <p:nvPr/>
        </p:nvSpPr>
        <p:spPr>
          <a:xfrm>
            <a:off x="1936695" y="2132856"/>
            <a:ext cx="8712968" cy="1323439"/>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8000" b="0" u="none" strike="noStrike" kern="1200" cap="small" spc="0" normalizeH="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Hvorfor?</a:t>
            </a:r>
          </a:p>
        </p:txBody>
      </p:sp>
      <p:sp>
        <p:nvSpPr>
          <p:cNvPr id="10" name="Freeform 10"/>
          <p:cNvSpPr>
            <a:spLocks/>
          </p:cNvSpPr>
          <p:nvPr/>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
        <p:nvSpPr>
          <p:cNvPr id="11" name="Freeform 8"/>
          <p:cNvSpPr>
            <a:spLocks/>
          </p:cNvSpPr>
          <p:nvPr/>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pic>
        <p:nvPicPr>
          <p:cNvPr id="12" name="Picture 11" descr="Trinity-Logo-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ssholder for innhold 2">
            <a:extLst>
              <a:ext uri="{FF2B5EF4-FFF2-40B4-BE49-F238E27FC236}">
                <a16:creationId xmlns:a16="http://schemas.microsoft.com/office/drawing/2014/main" id="{B641B1B7-C4F3-4B43-8F3F-94DC61D22AAB}"/>
              </a:ext>
            </a:extLst>
          </p:cNvPr>
          <p:cNvSpPr txBox="1">
            <a:spLocks/>
          </p:cNvSpPr>
          <p:nvPr/>
        </p:nvSpPr>
        <p:spPr bwMode="auto">
          <a:xfrm>
            <a:off x="911424" y="3501008"/>
            <a:ext cx="10874516" cy="82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Trenger forsamlingene</a:t>
            </a:r>
            <a:r>
              <a:rPr kumimoji="0" lang="nb-NO" sz="4500" b="1" i="1" u="none" strike="noStrike" kern="0" cap="none" spc="0" normalizeH="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å bli sunnere</a:t>
            </a: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a:t>
            </a: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262255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98DFC35-F926-4B99-92E2-233CEF12EB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9765" y="2996952"/>
            <a:ext cx="4440491" cy="799288"/>
          </a:xfrm>
          <a:prstGeom prst="rect">
            <a:avLst/>
          </a:prstGeom>
        </p:spPr>
      </p:pic>
    </p:spTree>
    <p:extLst>
      <p:ext uri="{BB962C8B-B14F-4D97-AF65-F5344CB8AC3E}">
        <p14:creationId xmlns:p14="http://schemas.microsoft.com/office/powerpoint/2010/main" val="2501441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F5CE96B0-4540-B073-4770-643DBDBC92B3}"/>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Hvorfor forsamlingsutvikling?</a:t>
            </a:r>
          </a:p>
        </p:txBody>
      </p:sp>
      <p:pic>
        <p:nvPicPr>
          <p:cNvPr id="3" name="Picture 8" descr="Helsesjekk, minst">
            <a:extLst>
              <a:ext uri="{FF2B5EF4-FFF2-40B4-BE49-F238E27FC236}">
                <a16:creationId xmlns:a16="http://schemas.microsoft.com/office/drawing/2014/main" id="{DE683F6A-ED1D-02D2-6034-B3420B9980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9696" y="2132856"/>
            <a:ext cx="6120680" cy="4435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1">
            <a:extLst>
              <a:ext uri="{FF2B5EF4-FFF2-40B4-BE49-F238E27FC236}">
                <a16:creationId xmlns:a16="http://schemas.microsoft.com/office/drawing/2014/main" id="{CA63BBEB-9398-EBDA-0D86-DC4DDA22395A}"/>
              </a:ext>
            </a:extLst>
          </p:cNvPr>
          <p:cNvSpPr txBox="1">
            <a:spLocks noChangeArrowheads="1"/>
          </p:cNvSpPr>
          <p:nvPr/>
        </p:nvSpPr>
        <p:spPr bwMode="auto">
          <a:xfrm>
            <a:off x="2855640" y="1196752"/>
            <a:ext cx="7345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1" fontAlgn="base" latinLnBrk="0" hangingPunct="1">
              <a:lnSpc>
                <a:spcPct val="100000"/>
              </a:lnSpc>
              <a:spcBef>
                <a:spcPct val="0"/>
              </a:spcBef>
              <a:spcAft>
                <a:spcPct val="0"/>
              </a:spcAft>
              <a:buClrTx/>
              <a:buSzTx/>
              <a:buFontTx/>
              <a:buNone/>
              <a:tabLst/>
              <a:defRPr/>
            </a:pPr>
            <a:r>
              <a:rPr kumimoji="0" lang="nb-NO" sz="2400" b="0" i="1" u="none" strike="noStrike" kern="1200" cap="none" spc="0" normalizeH="0" baseline="0" noProof="0" dirty="0">
                <a:ln>
                  <a:noFill/>
                </a:ln>
                <a:solidFill>
                  <a:srgbClr val="000000"/>
                </a:solidFill>
                <a:effectLst/>
                <a:uLnTx/>
                <a:uFillTx/>
                <a:latin typeface="Calibri"/>
                <a:ea typeface="ＭＳ Ｐゴシック" panose="020B0600070205080204" pitchFamily="34" charset="-128"/>
              </a:rPr>
              <a:t>Status for norske menigheter de siste 25 årene</a:t>
            </a:r>
          </a:p>
        </p:txBody>
      </p:sp>
    </p:spTree>
    <p:extLst>
      <p:ext uri="{BB962C8B-B14F-4D97-AF65-F5344CB8AC3E}">
        <p14:creationId xmlns:p14="http://schemas.microsoft.com/office/powerpoint/2010/main" val="24255512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1">
            <a:extLst>
              <a:ext uri="{FF2B5EF4-FFF2-40B4-BE49-F238E27FC236}">
                <a16:creationId xmlns:a16="http://schemas.microsoft.com/office/drawing/2014/main" id="{A8752601-98D4-45A5-823D-6538D9264E32}"/>
              </a:ext>
            </a:extLst>
          </p:cNvPr>
          <p:cNvSpPr txBox="1">
            <a:spLocks noChangeArrowheads="1"/>
          </p:cNvSpPr>
          <p:nvPr/>
        </p:nvSpPr>
        <p:spPr bwMode="auto">
          <a:xfrm>
            <a:off x="2855640" y="1196752"/>
            <a:ext cx="7345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1" fontAlgn="base" latinLnBrk="0" hangingPunct="1">
              <a:lnSpc>
                <a:spcPct val="100000"/>
              </a:lnSpc>
              <a:spcBef>
                <a:spcPct val="0"/>
              </a:spcBef>
              <a:spcAft>
                <a:spcPct val="0"/>
              </a:spcAft>
              <a:buClrTx/>
              <a:buSzTx/>
              <a:buFontTx/>
              <a:buNone/>
              <a:tabLst/>
              <a:defRPr/>
            </a:pPr>
            <a:r>
              <a:rPr kumimoji="0" lang="nb-NO" sz="2400" b="0" i="1" u="none" strike="noStrike" kern="1200" cap="none" spc="0" normalizeH="0" baseline="0" noProof="0" dirty="0">
                <a:ln>
                  <a:noFill/>
                </a:ln>
                <a:solidFill>
                  <a:srgbClr val="000000"/>
                </a:solidFill>
                <a:effectLst/>
                <a:uLnTx/>
                <a:uFillTx/>
                <a:latin typeface="Calibri"/>
                <a:ea typeface="ＭＳ Ｐゴシック" panose="020B0600070205080204" pitchFamily="34" charset="-128"/>
              </a:rPr>
              <a:t>Bevegelse, trekk og trender</a:t>
            </a:r>
          </a:p>
        </p:txBody>
      </p:sp>
      <p:sp>
        <p:nvSpPr>
          <p:cNvPr id="7" name="Line 9">
            <a:extLst>
              <a:ext uri="{FF2B5EF4-FFF2-40B4-BE49-F238E27FC236}">
                <a16:creationId xmlns:a16="http://schemas.microsoft.com/office/drawing/2014/main" id="{9538B6DB-F013-4C84-9D34-41E1B58C363E}"/>
              </a:ext>
            </a:extLst>
          </p:cNvPr>
          <p:cNvSpPr>
            <a:spLocks noChangeShapeType="1"/>
          </p:cNvSpPr>
          <p:nvPr/>
        </p:nvSpPr>
        <p:spPr bwMode="auto">
          <a:xfrm>
            <a:off x="3071664" y="2638177"/>
            <a:ext cx="936104" cy="358775"/>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 name="Oval 20">
            <a:extLst>
              <a:ext uri="{FF2B5EF4-FFF2-40B4-BE49-F238E27FC236}">
                <a16:creationId xmlns:a16="http://schemas.microsoft.com/office/drawing/2014/main" id="{22A696BB-2F55-4A76-939D-C7B571BD627B}"/>
              </a:ext>
            </a:extLst>
          </p:cNvPr>
          <p:cNvSpPr>
            <a:spLocks noChangeArrowheads="1"/>
          </p:cNvSpPr>
          <p:nvPr/>
        </p:nvSpPr>
        <p:spPr bwMode="auto">
          <a:xfrm>
            <a:off x="2505910" y="2310498"/>
            <a:ext cx="360363" cy="358775"/>
          </a:xfrm>
          <a:prstGeom prst="ellipse">
            <a:avLst/>
          </a:prstGeom>
          <a:solidFill>
            <a:srgbClr val="E6842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 name="Freeform 23">
            <a:extLst>
              <a:ext uri="{FF2B5EF4-FFF2-40B4-BE49-F238E27FC236}">
                <a16:creationId xmlns:a16="http://schemas.microsoft.com/office/drawing/2014/main" id="{8B5A76C3-7853-4732-9704-E660425CDA2E}"/>
              </a:ext>
            </a:extLst>
          </p:cNvPr>
          <p:cNvSpPr>
            <a:spLocks/>
          </p:cNvSpPr>
          <p:nvPr/>
        </p:nvSpPr>
        <p:spPr bwMode="auto">
          <a:xfrm rot="21315053">
            <a:off x="1976588" y="2058915"/>
            <a:ext cx="9430622" cy="3508744"/>
          </a:xfrm>
          <a:custGeom>
            <a:avLst/>
            <a:gdLst>
              <a:gd name="T0" fmla="*/ 0 w 1225"/>
              <a:gd name="T1" fmla="*/ 0 h 997"/>
              <a:gd name="T2" fmla="*/ 272 w 1225"/>
              <a:gd name="T3" fmla="*/ 272 h 997"/>
              <a:gd name="T4" fmla="*/ 499 w 1225"/>
              <a:gd name="T5" fmla="*/ 544 h 997"/>
              <a:gd name="T6" fmla="*/ 907 w 1225"/>
              <a:gd name="T7" fmla="*/ 725 h 997"/>
              <a:gd name="T8" fmla="*/ 1043 w 1225"/>
              <a:gd name="T9" fmla="*/ 907 h 997"/>
              <a:gd name="T10" fmla="*/ 1225 w 1225"/>
              <a:gd name="T11" fmla="*/ 997 h 997"/>
            </a:gdLst>
            <a:ahLst/>
            <a:cxnLst>
              <a:cxn ang="0">
                <a:pos x="T0" y="T1"/>
              </a:cxn>
              <a:cxn ang="0">
                <a:pos x="T2" y="T3"/>
              </a:cxn>
              <a:cxn ang="0">
                <a:pos x="T4" y="T5"/>
              </a:cxn>
              <a:cxn ang="0">
                <a:pos x="T6" y="T7"/>
              </a:cxn>
              <a:cxn ang="0">
                <a:pos x="T8" y="T9"/>
              </a:cxn>
              <a:cxn ang="0">
                <a:pos x="T10" y="T11"/>
              </a:cxn>
            </a:cxnLst>
            <a:rect l="0" t="0" r="r" b="b"/>
            <a:pathLst>
              <a:path w="1225" h="997">
                <a:moveTo>
                  <a:pt x="0" y="0"/>
                </a:moveTo>
                <a:cubicBezTo>
                  <a:pt x="94" y="90"/>
                  <a:pt x="189" y="181"/>
                  <a:pt x="272" y="272"/>
                </a:cubicBezTo>
                <a:cubicBezTo>
                  <a:pt x="355" y="363"/>
                  <a:pt x="393" y="469"/>
                  <a:pt x="499" y="544"/>
                </a:cubicBezTo>
                <a:cubicBezTo>
                  <a:pt x="605" y="619"/>
                  <a:pt x="816" y="665"/>
                  <a:pt x="907" y="725"/>
                </a:cubicBezTo>
                <a:cubicBezTo>
                  <a:pt x="998" y="785"/>
                  <a:pt x="990" y="862"/>
                  <a:pt x="1043" y="907"/>
                </a:cubicBezTo>
                <a:cubicBezTo>
                  <a:pt x="1096" y="952"/>
                  <a:pt x="1195" y="982"/>
                  <a:pt x="1225" y="997"/>
                </a:cubicBezTo>
              </a:path>
            </a:pathLst>
          </a:cu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5" name="Rektangel 14">
            <a:extLst>
              <a:ext uri="{FF2B5EF4-FFF2-40B4-BE49-F238E27FC236}">
                <a16:creationId xmlns:a16="http://schemas.microsoft.com/office/drawing/2014/main" id="{B13EA14C-2CC3-4454-8796-6A92E26B74CC}"/>
              </a:ext>
            </a:extLst>
          </p:cNvPr>
          <p:cNvSpPr/>
          <p:nvPr/>
        </p:nvSpPr>
        <p:spPr>
          <a:xfrm>
            <a:off x="1374044" y="3212976"/>
            <a:ext cx="10308430" cy="2869696"/>
          </a:xfrm>
          <a:prstGeom prst="rect">
            <a:avLst/>
          </a:prstGeom>
        </p:spPr>
        <p:txBody>
          <a:bodyPr wrap="square">
            <a:spAutoFit/>
          </a:bodyPr>
          <a:lstStyle/>
          <a:p>
            <a:pPr marL="360363" marR="0" lvl="0" indent="-360363" algn="l" defTabSz="804863" rtl="0" eaLnBrk="0" fontAlgn="base" latinLnBrk="0" hangingPunct="0">
              <a:lnSpc>
                <a:spcPct val="120000"/>
              </a:lnSpc>
              <a:spcBef>
                <a:spcPct val="0"/>
              </a:spcBef>
              <a:spcAft>
                <a:spcPct val="0"/>
              </a:spcAft>
              <a:buClrTx/>
              <a:buSzPct val="75000"/>
              <a:buFontTx/>
              <a:buNone/>
              <a:tabLst/>
              <a:defRPr/>
            </a:pPr>
            <a:r>
              <a:rPr kumimoji="0" lang="nb-NO" sz="3200" b="0" i="0" u="none" strike="noStrike" kern="1200" cap="none" spc="0" normalizeH="0" baseline="0" noProof="0" dirty="0">
                <a:ln>
                  <a:noFill/>
                </a:ln>
                <a:solidFill>
                  <a:srgbClr val="000000"/>
                </a:solidFill>
                <a:effectLst/>
                <a:uLnTx/>
                <a:uFillTx/>
                <a:latin typeface="Calibri"/>
                <a:ea typeface="ＭＳ Ｐゴシック" charset="0"/>
              </a:rPr>
              <a:t> </a:t>
            </a:r>
          </a:p>
          <a:p>
            <a:pPr marL="539750" marR="0" lvl="0" indent="-366713" algn="l" defTabSz="804863" rtl="0" eaLnBrk="0" fontAlgn="base" latinLnBrk="0" hangingPunct="0">
              <a:lnSpc>
                <a:spcPct val="120000"/>
              </a:lnSpc>
              <a:spcBef>
                <a:spcPct val="0"/>
              </a:spcBef>
              <a:spcAft>
                <a:spcPct val="0"/>
              </a:spcAft>
              <a:buClrTx/>
              <a:buSzTx/>
              <a:buFontTx/>
              <a:buBlip>
                <a:blip r:embed="rId3"/>
              </a:buBlip>
              <a:tabLst/>
              <a:defRPr/>
            </a:pPr>
            <a:r>
              <a:rPr kumimoji="0" lang="nb-NO" b="0" i="0" u="none" strike="noStrike" kern="1200" cap="none" spc="0" normalizeH="0" baseline="0" noProof="0" dirty="0">
                <a:ln>
                  <a:noFill/>
                </a:ln>
                <a:solidFill>
                  <a:srgbClr val="000000"/>
                </a:solidFill>
                <a:effectLst/>
                <a:uLnTx/>
                <a:uFillTx/>
                <a:latin typeface="Calibri"/>
                <a:ea typeface="ＭＳ Ｐゴシック" charset="0"/>
              </a:rPr>
              <a:t> Sekularisering</a:t>
            </a:r>
          </a:p>
          <a:p>
            <a:pPr marL="539750" marR="0" lvl="0" indent="-366713" algn="l" defTabSz="804863" rtl="0" eaLnBrk="0" fontAlgn="base" latinLnBrk="0" hangingPunct="0">
              <a:lnSpc>
                <a:spcPct val="120000"/>
              </a:lnSpc>
              <a:spcBef>
                <a:spcPct val="0"/>
              </a:spcBef>
              <a:spcAft>
                <a:spcPct val="0"/>
              </a:spcAft>
              <a:buClrTx/>
              <a:buSzTx/>
              <a:buFontTx/>
              <a:buBlip>
                <a:blip r:embed="rId3"/>
              </a:buBlip>
              <a:tabLst/>
              <a:defRPr/>
            </a:pPr>
            <a:r>
              <a:rPr kumimoji="0" lang="nb-NO" b="0" i="0" u="none" strike="noStrike" kern="1200" cap="none" spc="0" normalizeH="0" baseline="0" noProof="0" dirty="0">
                <a:ln>
                  <a:noFill/>
                </a:ln>
                <a:solidFill>
                  <a:srgbClr val="000000"/>
                </a:solidFill>
                <a:effectLst/>
                <a:uLnTx/>
                <a:uFillTx/>
                <a:latin typeface="Calibri"/>
                <a:ea typeface="ＭＳ Ｐゴシック" charset="0"/>
              </a:rPr>
              <a:t> </a:t>
            </a:r>
            <a:r>
              <a:rPr kumimoji="0" lang="nb-NO" b="0" i="0" u="none" strike="noStrike" kern="1200" cap="none" spc="0" normalizeH="0" baseline="0" noProof="0" dirty="0" err="1">
                <a:ln>
                  <a:noFill/>
                </a:ln>
                <a:solidFill>
                  <a:srgbClr val="000000"/>
                </a:solidFill>
                <a:effectLst/>
                <a:uLnTx/>
                <a:uFillTx/>
                <a:latin typeface="Calibri"/>
                <a:ea typeface="ＭＳ Ｐゴシック" charset="0"/>
              </a:rPr>
              <a:t>Pluralisering</a:t>
            </a:r>
            <a:endParaRPr kumimoji="0" lang="nb-NO" b="0" i="0" u="none" strike="noStrike" kern="1200" cap="none" spc="0" normalizeH="0" baseline="0" noProof="0" dirty="0">
              <a:ln>
                <a:noFill/>
              </a:ln>
              <a:solidFill>
                <a:srgbClr val="000000"/>
              </a:solidFill>
              <a:effectLst/>
              <a:uLnTx/>
              <a:uFillTx/>
              <a:latin typeface="Calibri"/>
              <a:ea typeface="ＭＳ Ｐゴシック" charset="0"/>
            </a:endParaRPr>
          </a:p>
          <a:p>
            <a:pPr marL="539750" marR="0" lvl="0" indent="-366713" algn="l" defTabSz="804863" rtl="0" eaLnBrk="0" fontAlgn="base" latinLnBrk="0" hangingPunct="0">
              <a:lnSpc>
                <a:spcPct val="120000"/>
              </a:lnSpc>
              <a:spcBef>
                <a:spcPct val="0"/>
              </a:spcBef>
              <a:spcAft>
                <a:spcPct val="0"/>
              </a:spcAft>
              <a:buClrTx/>
              <a:buSzTx/>
              <a:buFontTx/>
              <a:buBlip>
                <a:blip r:embed="rId3"/>
              </a:buBlip>
              <a:tabLst/>
              <a:defRPr/>
            </a:pPr>
            <a:r>
              <a:rPr kumimoji="0" lang="nb-NO" b="0" i="0" u="none" strike="noStrike" kern="1200" cap="none" spc="0" normalizeH="0" baseline="0" noProof="0" dirty="0">
                <a:ln>
                  <a:noFill/>
                </a:ln>
                <a:solidFill>
                  <a:srgbClr val="000000"/>
                </a:solidFill>
                <a:effectLst/>
                <a:uLnTx/>
                <a:uFillTx/>
                <a:latin typeface="Calibri"/>
                <a:ea typeface="ＭＳ Ｐゴシック" charset="0"/>
              </a:rPr>
              <a:t> Individualisering</a:t>
            </a:r>
          </a:p>
          <a:p>
            <a:pPr marL="539750" marR="0" lvl="0" indent="-366713" algn="l" defTabSz="804863" rtl="0" eaLnBrk="0" fontAlgn="base" latinLnBrk="0" hangingPunct="0">
              <a:lnSpc>
                <a:spcPct val="120000"/>
              </a:lnSpc>
              <a:spcBef>
                <a:spcPct val="0"/>
              </a:spcBef>
              <a:spcAft>
                <a:spcPts val="0"/>
              </a:spcAft>
              <a:buClrTx/>
              <a:buSzTx/>
              <a:buFontTx/>
              <a:buBlip>
                <a:blip r:embed="rId3"/>
              </a:buBlip>
              <a:tabLst/>
              <a:defRPr/>
            </a:pPr>
            <a:r>
              <a:rPr kumimoji="0" lang="nb-NO" b="0" i="0" u="none" strike="noStrike" kern="1200" cap="none" spc="0" normalizeH="0" baseline="0" noProof="0" dirty="0">
                <a:ln>
                  <a:noFill/>
                </a:ln>
                <a:solidFill>
                  <a:srgbClr val="000000"/>
                </a:solidFill>
                <a:effectLst/>
                <a:uLnTx/>
                <a:uFillTx/>
                <a:latin typeface="Calibri"/>
                <a:ea typeface="ＭＳ Ｐゴシック" charset="0"/>
              </a:rPr>
              <a:t> Samfunnsbygging (vekst/velferd, institusjonalisering m.m.)</a:t>
            </a:r>
          </a:p>
          <a:p>
            <a:pPr marL="539750" marR="0" lvl="0" indent="-366713" algn="l" defTabSz="804863" rtl="0" eaLnBrk="0" fontAlgn="base" latinLnBrk="0" hangingPunct="0">
              <a:lnSpc>
                <a:spcPct val="120000"/>
              </a:lnSpc>
              <a:spcBef>
                <a:spcPct val="0"/>
              </a:spcBef>
              <a:spcAft>
                <a:spcPts val="1200"/>
              </a:spcAft>
              <a:buClrTx/>
              <a:buSzTx/>
              <a:buFontTx/>
              <a:buBlip>
                <a:blip r:embed="rId3"/>
              </a:buBlip>
              <a:tabLst/>
              <a:defRPr/>
            </a:pPr>
            <a:r>
              <a:rPr kumimoji="0" lang="nb-NO" b="0" i="0" u="none" strike="noStrike" kern="1200" cap="none" spc="0" normalizeH="0" baseline="0" noProof="0" dirty="0">
                <a:ln>
                  <a:noFill/>
                </a:ln>
                <a:solidFill>
                  <a:srgbClr val="000000"/>
                </a:solidFill>
                <a:effectLst/>
                <a:uLnTx/>
                <a:uFillTx/>
                <a:latin typeface="Calibri"/>
                <a:ea typeface="ＭＳ Ｐゴシック" charset="0"/>
              </a:rPr>
              <a:t> Det moderne livet (aktivitetssamfunnet, valgfrihet, teknologi/</a:t>
            </a:r>
            <a:r>
              <a:rPr kumimoji="0" lang="nb-NO" b="0" i="0" u="none" strike="noStrike" kern="1200" cap="none" spc="0" normalizeH="0" baseline="0" noProof="0" dirty="0" err="1">
                <a:ln>
                  <a:noFill/>
                </a:ln>
                <a:solidFill>
                  <a:srgbClr val="000000"/>
                </a:solidFill>
                <a:effectLst/>
                <a:uLnTx/>
                <a:uFillTx/>
                <a:latin typeface="Calibri"/>
                <a:ea typeface="ＭＳ Ｐゴシック" charset="0"/>
              </a:rPr>
              <a:t>nettliv</a:t>
            </a:r>
            <a:r>
              <a:rPr kumimoji="0" lang="nb-NO" b="0" i="0" u="none" strike="noStrike" kern="1200" cap="none" spc="0" normalizeH="0" baseline="0" noProof="0" dirty="0">
                <a:ln>
                  <a:noFill/>
                </a:ln>
                <a:solidFill>
                  <a:srgbClr val="000000"/>
                </a:solidFill>
                <a:effectLst/>
                <a:uLnTx/>
                <a:uFillTx/>
                <a:latin typeface="Calibri"/>
                <a:ea typeface="ＭＳ Ｐゴシック" charset="0"/>
              </a:rPr>
              <a:t> m.m.)</a:t>
            </a:r>
          </a:p>
        </p:txBody>
      </p:sp>
      <p:sp>
        <p:nvSpPr>
          <p:cNvPr id="2" name="Rectangle 17">
            <a:extLst>
              <a:ext uri="{FF2B5EF4-FFF2-40B4-BE49-F238E27FC236}">
                <a16:creationId xmlns:a16="http://schemas.microsoft.com/office/drawing/2014/main" id="{934F6039-3BE5-5FC5-BA00-94F6D9650AE7}"/>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Hvorfor forsamlingsutvikling?</a:t>
            </a:r>
          </a:p>
        </p:txBody>
      </p:sp>
    </p:spTree>
    <p:extLst>
      <p:ext uri="{BB962C8B-B14F-4D97-AF65-F5344CB8AC3E}">
        <p14:creationId xmlns:p14="http://schemas.microsoft.com/office/powerpoint/2010/main" val="2304547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fade">
                                      <p:cBhvr>
                                        <p:cTn id="23" dur="10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10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1000"/>
                                        <p:tgtEl>
                                          <p:spTgt spid="1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xEl>
                                              <p:pRg st="4" end="4"/>
                                            </p:txEl>
                                          </p:spTgt>
                                        </p:tgtEl>
                                        <p:attrNameLst>
                                          <p:attrName>style.visibility</p:attrName>
                                        </p:attrNameLst>
                                      </p:cBhvr>
                                      <p:to>
                                        <p:strVal val="visible"/>
                                      </p:to>
                                    </p:set>
                                    <p:animEffect transition="in" filter="fade">
                                      <p:cBhvr>
                                        <p:cTn id="38" dur="1000"/>
                                        <p:tgtEl>
                                          <p:spTgt spid="1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Effect transition="in" filter="fade">
                                      <p:cBhvr>
                                        <p:cTn id="43"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1">
            <a:extLst>
              <a:ext uri="{FF2B5EF4-FFF2-40B4-BE49-F238E27FC236}">
                <a16:creationId xmlns:a16="http://schemas.microsoft.com/office/drawing/2014/main" id="{A8752601-98D4-45A5-823D-6538D9264E32}"/>
              </a:ext>
            </a:extLst>
          </p:cNvPr>
          <p:cNvSpPr txBox="1">
            <a:spLocks noChangeArrowheads="1"/>
          </p:cNvSpPr>
          <p:nvPr/>
        </p:nvSpPr>
        <p:spPr bwMode="auto">
          <a:xfrm>
            <a:off x="2855640" y="1196752"/>
            <a:ext cx="7345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1" fontAlgn="base" latinLnBrk="0" hangingPunct="1">
              <a:lnSpc>
                <a:spcPct val="100000"/>
              </a:lnSpc>
              <a:spcBef>
                <a:spcPct val="0"/>
              </a:spcBef>
              <a:spcAft>
                <a:spcPct val="0"/>
              </a:spcAft>
              <a:buClrTx/>
              <a:buSzTx/>
              <a:buFontTx/>
              <a:buNone/>
              <a:tabLst/>
              <a:defRPr/>
            </a:pPr>
            <a:r>
              <a:rPr kumimoji="0" lang="nb-NO" sz="2400" b="0" i="1" u="none" strike="noStrike" kern="1200" cap="none" spc="0" normalizeH="0" baseline="0" noProof="0" dirty="0">
                <a:ln>
                  <a:noFill/>
                </a:ln>
                <a:solidFill>
                  <a:srgbClr val="000000"/>
                </a:solidFill>
                <a:effectLst/>
                <a:uLnTx/>
                <a:uFillTx/>
                <a:latin typeface="Calibri"/>
                <a:ea typeface="ＭＳ Ｐゴシック" panose="020B0600070205080204" pitchFamily="34" charset="-128"/>
              </a:rPr>
              <a:t>Spørsmålet med det enkle svaret …</a:t>
            </a:r>
          </a:p>
        </p:txBody>
      </p:sp>
      <p:pic>
        <p:nvPicPr>
          <p:cNvPr id="7" name="Bilde 6" descr="Et bilde som inneholder tekst&#10;&#10;Automatisk generert beskrivelse">
            <a:extLst>
              <a:ext uri="{FF2B5EF4-FFF2-40B4-BE49-F238E27FC236}">
                <a16:creationId xmlns:a16="http://schemas.microsoft.com/office/drawing/2014/main" id="{CBB41AF2-B3C0-4502-9ECF-EE505D547AB0}"/>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1762063" y="2262711"/>
            <a:ext cx="9360000" cy="3959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Bilde 1" descr="Et bilde som inneholder tekst&#10;&#10;Automatisk generert beskrivelse">
            <a:extLst>
              <a:ext uri="{FF2B5EF4-FFF2-40B4-BE49-F238E27FC236}">
                <a16:creationId xmlns:a16="http://schemas.microsoft.com/office/drawing/2014/main" id="{00F30097-95EB-42BA-A849-52DCE792D5AB}"/>
              </a:ext>
            </a:extLst>
          </p:cNvPr>
          <p:cNvPicPr>
            <a:picLocks/>
          </p:cNvPicPr>
          <p:nvPr/>
        </p:nvPicPr>
        <p:blipFill rotWithShape="1">
          <a:blip r:embed="rId3" cstate="screen">
            <a:extLst>
              <a:ext uri="{28A0092B-C50C-407E-A947-70E740481C1C}">
                <a14:useLocalDpi xmlns:a14="http://schemas.microsoft.com/office/drawing/2010/main"/>
              </a:ext>
            </a:extLst>
          </a:blip>
          <a:srcRect l="623" r="-97"/>
          <a:stretch/>
        </p:blipFill>
        <p:spPr>
          <a:xfrm>
            <a:off x="1761606" y="2272457"/>
            <a:ext cx="9360000" cy="39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e 2" descr="Et bilde som inneholder tekst&#10;&#10;Automatisk generert beskrivelse">
            <a:extLst>
              <a:ext uri="{FF2B5EF4-FFF2-40B4-BE49-F238E27FC236}">
                <a16:creationId xmlns:a16="http://schemas.microsoft.com/office/drawing/2014/main" id="{88BE804F-FE00-40CB-920F-B5F883948741}"/>
              </a:ext>
            </a:extLst>
          </p:cNvPr>
          <p:cNvPicPr>
            <a:picLocks/>
          </p:cNvPicPr>
          <p:nvPr/>
        </p:nvPicPr>
        <p:blipFill rotWithShape="1">
          <a:blip r:embed="rId4" cstate="screen">
            <a:extLst>
              <a:ext uri="{28A0092B-C50C-407E-A947-70E740481C1C}">
                <a14:useLocalDpi xmlns:a14="http://schemas.microsoft.com/office/drawing/2010/main"/>
              </a:ext>
            </a:extLst>
          </a:blip>
          <a:srcRect l="-3" r="16209" b="798"/>
          <a:stretch/>
        </p:blipFill>
        <p:spPr>
          <a:xfrm>
            <a:off x="1759506" y="2264787"/>
            <a:ext cx="9360000" cy="39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17">
            <a:extLst>
              <a:ext uri="{FF2B5EF4-FFF2-40B4-BE49-F238E27FC236}">
                <a16:creationId xmlns:a16="http://schemas.microsoft.com/office/drawing/2014/main" id="{82DA78DE-0959-C56D-3A17-FA5BB6C0972B}"/>
              </a:ext>
            </a:extLst>
          </p:cNvPr>
          <p:cNvSpPr txBox="1">
            <a:spLocks noChangeArrowheads="1"/>
          </p:cNvSpPr>
          <p:nvPr/>
        </p:nvSpPr>
        <p:spPr bwMode="auto">
          <a:xfrm>
            <a:off x="2567608" y="-171400"/>
            <a:ext cx="817240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b-NO" sz="4000" kern="0" dirty="0">
                <a:solidFill>
                  <a:srgbClr val="006000"/>
                </a:solidFill>
                <a:latin typeface="Georgia" charset="0"/>
                <a:ea typeface="ＭＳ Ｐゴシック" charset="0"/>
                <a:cs typeface="ＭＳ Ｐゴシック" charset="0"/>
              </a:rPr>
              <a:t>Vil du se vekst?</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spTree>
    <p:extLst>
      <p:ext uri="{BB962C8B-B14F-4D97-AF65-F5344CB8AC3E}">
        <p14:creationId xmlns:p14="http://schemas.microsoft.com/office/powerpoint/2010/main" val="13306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7">
            <a:extLst>
              <a:ext uri="{FF2B5EF4-FFF2-40B4-BE49-F238E27FC236}">
                <a16:creationId xmlns:a16="http://schemas.microsoft.com/office/drawing/2014/main" id="{833E674F-69D2-C5FA-8B2E-D4058C9FFB8B}"/>
              </a:ext>
            </a:extLst>
          </p:cNvPr>
          <p:cNvSpPr txBox="1">
            <a:spLocks noChangeArrowheads="1"/>
          </p:cNvSpPr>
          <p:nvPr/>
        </p:nvSpPr>
        <p:spPr bwMode="auto">
          <a:xfrm>
            <a:off x="1991544" y="-171400"/>
            <a:ext cx="10081120" cy="1872209"/>
          </a:xfrm>
          <a:prstGeom prst="rect">
            <a:avLst/>
          </a:prstGeom>
          <a:noFill/>
          <a:ln>
            <a:noFill/>
          </a:ln>
          <a:effectLst>
            <a:outerShdw blurRad="38100" dist="2540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rPr>
              <a:t>Vekst – Hva kan vi ha kontroll med</a:t>
            </a:r>
            <a:r>
              <a:rPr lang="nb-NO" sz="4000" kern="0" dirty="0">
                <a:solidFill>
                  <a:srgbClr val="006000"/>
                </a:solidFill>
                <a:latin typeface="Georgia" charset="0"/>
                <a:ea typeface="ＭＳ Ｐゴシック" charset="0"/>
                <a:cs typeface="ＭＳ Ｐゴシック" charset="0"/>
              </a:rPr>
              <a:t>?</a:t>
            </a:r>
            <a:endParaRPr kumimoji="0" lang="nb-NO" sz="4000" b="0" i="0" u="none" strike="noStrike" kern="0" cap="none" spc="0" normalizeH="0" baseline="0" noProof="0" dirty="0">
              <a:ln>
                <a:noFill/>
              </a:ln>
              <a:solidFill>
                <a:srgbClr val="006000"/>
              </a:solidFill>
              <a:effectLst/>
              <a:uLnTx/>
              <a:uFillTx/>
              <a:latin typeface="Georgia" charset="0"/>
              <a:ea typeface="ＭＳ Ｐゴシック" charset="0"/>
              <a:cs typeface="ＭＳ Ｐゴシック" charset="0"/>
            </a:endParaRPr>
          </a:p>
        </p:txBody>
      </p:sp>
      <p:pic>
        <p:nvPicPr>
          <p:cNvPr id="8" name="Bilde 7" descr="Et bilde som inneholder tekst, puslespill, konvolutt, bilderamme&#10;&#10;Automatisk generert beskrivelse">
            <a:extLst>
              <a:ext uri="{FF2B5EF4-FFF2-40B4-BE49-F238E27FC236}">
                <a16:creationId xmlns:a16="http://schemas.microsoft.com/office/drawing/2014/main" id="{72767E14-6667-DC78-1F9E-B251908A7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1716" y="1916832"/>
            <a:ext cx="7974884" cy="4608511"/>
          </a:xfrm>
          <a:prstGeom prst="rect">
            <a:avLst/>
          </a:prstGeom>
        </p:spPr>
      </p:pic>
      <p:sp>
        <p:nvSpPr>
          <p:cNvPr id="9" name="Text Box 21">
            <a:extLst>
              <a:ext uri="{FF2B5EF4-FFF2-40B4-BE49-F238E27FC236}">
                <a16:creationId xmlns:a16="http://schemas.microsoft.com/office/drawing/2014/main" id="{621A3B66-34A1-8A8C-6956-4CCF94B3D850}"/>
              </a:ext>
            </a:extLst>
          </p:cNvPr>
          <p:cNvSpPr txBox="1">
            <a:spLocks noChangeArrowheads="1"/>
          </p:cNvSpPr>
          <p:nvPr/>
        </p:nvSpPr>
        <p:spPr bwMode="auto">
          <a:xfrm>
            <a:off x="2441595" y="1196752"/>
            <a:ext cx="89829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a:defRPr>
                <a:solidFill>
                  <a:schemeClr val="tx1"/>
                </a:solidFill>
                <a:latin typeface="Arial" charset="0"/>
              </a:defRPr>
            </a:lvl1pPr>
            <a:lvl2pPr marL="887413" indent="-342900">
              <a:defRPr>
                <a:solidFill>
                  <a:schemeClr val="tx1"/>
                </a:solidFill>
                <a:latin typeface="Arial" charset="0"/>
              </a:defRPr>
            </a:lvl2pPr>
            <a:lvl3pPr marL="2498725" indent="-342900">
              <a:defRPr>
                <a:solidFill>
                  <a:schemeClr val="tx1"/>
                </a:solidFill>
                <a:latin typeface="Arial" charset="0"/>
              </a:defRPr>
            </a:lvl3pPr>
            <a:lvl4pPr marL="2678113" indent="-342900">
              <a:defRPr>
                <a:solidFill>
                  <a:schemeClr val="tx1"/>
                </a:solidFill>
                <a:latin typeface="Arial" charset="0"/>
              </a:defRPr>
            </a:lvl4pPr>
            <a:lvl5pPr marL="2857500" indent="-342900">
              <a:defRPr>
                <a:solidFill>
                  <a:schemeClr val="tx1"/>
                </a:solidFill>
                <a:latin typeface="Arial" charset="0"/>
              </a:defRPr>
            </a:lvl5pPr>
            <a:lvl6pPr marL="3314700" indent="-342900" fontAlgn="base">
              <a:spcBef>
                <a:spcPct val="0"/>
              </a:spcBef>
              <a:spcAft>
                <a:spcPct val="0"/>
              </a:spcAft>
              <a:defRPr>
                <a:solidFill>
                  <a:schemeClr val="tx1"/>
                </a:solidFill>
                <a:latin typeface="Arial" charset="0"/>
              </a:defRPr>
            </a:lvl6pPr>
            <a:lvl7pPr marL="3771900" indent="-342900" fontAlgn="base">
              <a:spcBef>
                <a:spcPct val="0"/>
              </a:spcBef>
              <a:spcAft>
                <a:spcPct val="0"/>
              </a:spcAft>
              <a:defRPr>
                <a:solidFill>
                  <a:schemeClr val="tx1"/>
                </a:solidFill>
                <a:latin typeface="Arial" charset="0"/>
              </a:defRPr>
            </a:lvl7pPr>
            <a:lvl8pPr marL="4229100" indent="-342900" fontAlgn="base">
              <a:spcBef>
                <a:spcPct val="0"/>
              </a:spcBef>
              <a:spcAft>
                <a:spcPct val="0"/>
              </a:spcAft>
              <a:defRPr>
                <a:solidFill>
                  <a:schemeClr val="tx1"/>
                </a:solidFill>
                <a:latin typeface="Arial" charset="0"/>
              </a:defRPr>
            </a:lvl8pPr>
            <a:lvl9pPr marL="4686300" indent="-342900" fontAlgn="base">
              <a:spcBef>
                <a:spcPct val="0"/>
              </a:spcBef>
              <a:spcAft>
                <a:spcPct val="0"/>
              </a:spcAft>
              <a:defRPr>
                <a:solidFill>
                  <a:schemeClr val="tx1"/>
                </a:solidFill>
                <a:latin typeface="Arial" charset="0"/>
              </a:defRPr>
            </a:lvl9pPr>
          </a:lstStyle>
          <a:p>
            <a:pPr marL="365125" marR="0" lvl="0" indent="-365125" algn="ctr" defTabSz="914400" rtl="0" eaLnBrk="1" fontAlgn="base" latinLnBrk="0" hangingPunct="1">
              <a:lnSpc>
                <a:spcPct val="100000"/>
              </a:lnSpc>
              <a:spcBef>
                <a:spcPct val="0"/>
              </a:spcBef>
              <a:spcAft>
                <a:spcPct val="0"/>
              </a:spcAft>
              <a:buClrTx/>
              <a:buSzTx/>
              <a:buFontTx/>
              <a:buNone/>
              <a:tabLst/>
              <a:defRPr/>
            </a:pPr>
            <a:r>
              <a:rPr kumimoji="0" lang="nb-NO" sz="2400" b="0" i="1" u="none" strike="noStrike" kern="1200" cap="none" spc="0" normalizeH="0" baseline="0" noProof="0" dirty="0">
                <a:ln>
                  <a:noFill/>
                </a:ln>
                <a:solidFill>
                  <a:srgbClr val="000000"/>
                </a:solidFill>
                <a:effectLst/>
                <a:uLnTx/>
                <a:uFillTx/>
                <a:latin typeface="Calibri"/>
                <a:ea typeface="ＭＳ Ｐゴシック" panose="020B0600070205080204" pitchFamily="34" charset="-128"/>
              </a:rPr>
              <a:t>Hvorfor opplever noen fremgang, mens andre opplever tilbakegang?</a:t>
            </a:r>
          </a:p>
        </p:txBody>
      </p:sp>
      <p:pic>
        <p:nvPicPr>
          <p:cNvPr id="12" name="Bilde 11" descr="Et bilde som inneholder musikk&#10;&#10;Automatisk generert beskrivelse">
            <a:extLst>
              <a:ext uri="{FF2B5EF4-FFF2-40B4-BE49-F238E27FC236}">
                <a16:creationId xmlns:a16="http://schemas.microsoft.com/office/drawing/2014/main" id="{1E7A8877-8B25-5034-1BAE-184C16551A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1635" y="4667277"/>
            <a:ext cx="1027665" cy="993971"/>
          </a:xfrm>
          <a:prstGeom prst="rect">
            <a:avLst/>
          </a:prstGeom>
        </p:spPr>
      </p:pic>
    </p:spTree>
    <p:extLst>
      <p:ext uri="{BB962C8B-B14F-4D97-AF65-F5344CB8AC3E}">
        <p14:creationId xmlns:p14="http://schemas.microsoft.com/office/powerpoint/2010/main" val="111399150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36602D"/>
            </a:gs>
            <a:gs pos="50000">
              <a:srgbClr val="A2CF99"/>
            </a:gs>
            <a:gs pos="100000">
              <a:schemeClr val="bg1"/>
            </a:gs>
          </a:gsLst>
          <a:lin ang="5400000" scaled="0"/>
        </a:gradFill>
        <a:effectLst/>
      </p:bgPr>
    </p:bg>
    <p:spTree>
      <p:nvGrpSpPr>
        <p:cNvPr id="1" name=""/>
        <p:cNvGrpSpPr/>
        <p:nvPr/>
      </p:nvGrpSpPr>
      <p:grpSpPr>
        <a:xfrm>
          <a:off x="0" y="0"/>
          <a:ext cx="0" cy="0"/>
          <a:chOff x="0" y="0"/>
          <a:chExt cx="0" cy="0"/>
        </a:xfrm>
      </p:grpSpPr>
      <p:sp>
        <p:nvSpPr>
          <p:cNvPr id="14" name="Rektangel 13"/>
          <p:cNvSpPr/>
          <p:nvPr/>
        </p:nvSpPr>
        <p:spPr bwMode="auto">
          <a:xfrm>
            <a:off x="1234152" y="4324"/>
            <a:ext cx="534221" cy="616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3" name="Rektangel 2"/>
          <p:cNvSpPr/>
          <p:nvPr/>
        </p:nvSpPr>
        <p:spPr bwMode="auto">
          <a:xfrm>
            <a:off x="-28456" y="1"/>
            <a:ext cx="1384300" cy="11266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400" b="0" i="0" u="none" strike="noStrike" kern="1200" cap="none" spc="0" normalizeH="0" baseline="0" noProof="0">
              <a:ln>
                <a:noFill/>
              </a:ln>
              <a:solidFill>
                <a:srgbClr val="000000"/>
              </a:solidFill>
              <a:effectLst/>
              <a:uLnTx/>
              <a:uFillTx/>
              <a:latin typeface="Arial"/>
              <a:ea typeface="ＭＳ Ｐゴシック"/>
            </a:endParaRPr>
          </a:p>
        </p:txBody>
      </p:sp>
      <p:sp>
        <p:nvSpPr>
          <p:cNvPr id="8" name="Rektangel 7"/>
          <p:cNvSpPr/>
          <p:nvPr/>
        </p:nvSpPr>
        <p:spPr>
          <a:xfrm>
            <a:off x="1936695" y="1988840"/>
            <a:ext cx="8712968" cy="1323439"/>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sz="8000" b="0" i="0" u="none" strike="noStrike" kern="1200" cap="small"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pitchFamily="34" charset="0"/>
                <a:ea typeface="ＭＳ Ｐゴシック"/>
              </a:rPr>
              <a:t>Hva om?</a:t>
            </a:r>
          </a:p>
        </p:txBody>
      </p:sp>
      <p:sp>
        <p:nvSpPr>
          <p:cNvPr id="10" name="Freeform 10"/>
          <p:cNvSpPr>
            <a:spLocks/>
          </p:cNvSpPr>
          <p:nvPr/>
        </p:nvSpPr>
        <p:spPr bwMode="auto">
          <a:xfrm>
            <a:off x="-345956"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36602D"/>
              </a:gs>
            </a:gsLst>
            <a:lin ang="5400000" scaled="1"/>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sp>
        <p:nvSpPr>
          <p:cNvPr id="11" name="Freeform 8"/>
          <p:cNvSpPr>
            <a:spLocks/>
          </p:cNvSpPr>
          <p:nvPr/>
        </p:nvSpPr>
        <p:spPr bwMode="auto">
          <a:xfrm>
            <a:off x="-638056"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36602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a:endParaRPr>
          </a:p>
        </p:txBody>
      </p:sp>
      <p:pic>
        <p:nvPicPr>
          <p:cNvPr id="12" name="Picture 11" descr="Trinity-Logo-sma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35" y="135774"/>
            <a:ext cx="903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19" y="1010111"/>
            <a:ext cx="900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lassholder for innhold 2">
            <a:extLst>
              <a:ext uri="{FF2B5EF4-FFF2-40B4-BE49-F238E27FC236}">
                <a16:creationId xmlns:a16="http://schemas.microsoft.com/office/drawing/2014/main" id="{B641B1B7-C4F3-4B43-8F3F-94DC61D22AAB}"/>
              </a:ext>
            </a:extLst>
          </p:cNvPr>
          <p:cNvSpPr txBox="1">
            <a:spLocks/>
          </p:cNvSpPr>
          <p:nvPr/>
        </p:nvSpPr>
        <p:spPr bwMode="auto">
          <a:xfrm>
            <a:off x="1054132" y="3284984"/>
            <a:ext cx="10586484" cy="82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marL="0" marR="0" lvl="0" indent="0" algn="ctr" defTabSz="914400" rtl="0" eaLnBrk="0" fontAlgn="base" latinLnBrk="0" hangingPunct="0">
              <a:lnSpc>
                <a:spcPct val="110000"/>
              </a:lnSpc>
              <a:spcBef>
                <a:spcPts val="0"/>
              </a:spcBef>
              <a:spcAft>
                <a:spcPct val="0"/>
              </a:spcAft>
              <a:buClrTx/>
              <a:buSzTx/>
              <a:buFontTx/>
              <a:buNone/>
              <a:tabLst/>
              <a:defRPr/>
            </a:pPr>
            <a:r>
              <a:rPr kumimoji="0" lang="nb-NO" sz="4500" b="1" i="1" u="none" strike="noStrike" kern="0" cap="none" spc="0" normalizeH="0" baseline="0" noProof="0" dirty="0">
                <a:ln>
                  <a:noFill/>
                </a:ln>
                <a:solidFill>
                  <a:srgbClr val="004800"/>
                </a:solidFill>
                <a:effectLst/>
                <a:uLnTx/>
                <a:uFillTx/>
                <a:latin typeface="Trebuchet MS" panose="020B0603020202020204" pitchFamily="34" charset="0"/>
                <a:ea typeface="ＭＳ Ｐゴシック"/>
                <a:cs typeface="Calibri" panose="020F0502020204030204" pitchFamily="34" charset="0"/>
              </a:rPr>
              <a:t>- Hvilket potensiale kan forsamlingen vår ha utover det vi ser i dag?</a:t>
            </a: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a:p>
            <a:pPr marL="0" marR="0" lvl="0" indent="0" algn="ctr" defTabSz="914400" rtl="0" eaLnBrk="0" fontAlgn="base" latinLnBrk="0" hangingPunct="0">
              <a:lnSpc>
                <a:spcPct val="110000"/>
              </a:lnSpc>
              <a:spcBef>
                <a:spcPct val="20000"/>
              </a:spcBef>
              <a:spcAft>
                <a:spcPct val="0"/>
              </a:spcAft>
              <a:buClrTx/>
              <a:buSzTx/>
              <a:buFontTx/>
              <a:buNone/>
              <a:tabLst/>
              <a:defRPr/>
            </a:pPr>
            <a:endParaRPr kumimoji="0" lang="nb-NO" sz="4500" b="0" i="1" u="none" strike="noStrike" kern="0" cap="none" spc="0" normalizeH="0" baseline="0" noProof="0" dirty="0">
              <a:ln>
                <a:noFill/>
              </a:ln>
              <a:solidFill>
                <a:srgbClr val="000000"/>
              </a:solidFill>
              <a:effectLst/>
              <a:uLnTx/>
              <a:uFillTx/>
              <a:latin typeface="Trebuchet MS" panose="020B060302020202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113126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2004:Templates:Presentations:Designs:Blends</Template>
  <TotalTime>18333</TotalTime>
  <Words>2639</Words>
  <Application>Microsoft Office PowerPoint</Application>
  <PresentationFormat>Widescreen</PresentationFormat>
  <Paragraphs>326</Paragraphs>
  <Slides>40</Slides>
  <Notes>34</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40</vt:i4>
      </vt:variant>
    </vt:vector>
  </HeadingPairs>
  <TitlesOfParts>
    <vt:vector size="50" baseType="lpstr">
      <vt:lpstr>&amp;quot</vt:lpstr>
      <vt:lpstr>Arial</vt:lpstr>
      <vt:lpstr>Calibri</vt:lpstr>
      <vt:lpstr>Georgia</vt:lpstr>
      <vt:lpstr>Maiandra GD</vt:lpstr>
      <vt:lpstr>MaisonNeue</vt:lpstr>
      <vt:lpstr>Sylfaen</vt:lpstr>
      <vt:lpstr>Trebuchet MS</vt:lpstr>
      <vt:lpstr>Blank Presentation</vt:lpstr>
      <vt:lpstr>1_Blank Presentation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Journey to Life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Johnstone</dc:creator>
  <cp:lastModifiedBy>Kjetil Sigerseth</cp:lastModifiedBy>
  <cp:revision>385</cp:revision>
  <dcterms:created xsi:type="dcterms:W3CDTF">2010-02-09T03:14:36Z</dcterms:created>
  <dcterms:modified xsi:type="dcterms:W3CDTF">2022-11-04T21:34:45Z</dcterms:modified>
</cp:coreProperties>
</file>