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</p:sldMasterIdLst>
  <p:notesMasterIdLst>
    <p:notesMasterId r:id="rId39"/>
  </p:notesMasterIdLst>
  <p:sldIdLst>
    <p:sldId id="496" r:id="rId3"/>
    <p:sldId id="911" r:id="rId4"/>
    <p:sldId id="500" r:id="rId5"/>
    <p:sldId id="318" r:id="rId6"/>
    <p:sldId id="935" r:id="rId7"/>
    <p:sldId id="902" r:id="rId8"/>
    <p:sldId id="898" r:id="rId9"/>
    <p:sldId id="936" r:id="rId10"/>
    <p:sldId id="912" r:id="rId11"/>
    <p:sldId id="920" r:id="rId12"/>
    <p:sldId id="921" r:id="rId13"/>
    <p:sldId id="917" r:id="rId14"/>
    <p:sldId id="924" r:id="rId15"/>
    <p:sldId id="641" r:id="rId16"/>
    <p:sldId id="616" r:id="rId17"/>
    <p:sldId id="929" r:id="rId18"/>
    <p:sldId id="642" r:id="rId19"/>
    <p:sldId id="925" r:id="rId20"/>
    <p:sldId id="923" r:id="rId21"/>
    <p:sldId id="644" r:id="rId22"/>
    <p:sldId id="926" r:id="rId23"/>
    <p:sldId id="928" r:id="rId24"/>
    <p:sldId id="927" r:id="rId25"/>
    <p:sldId id="937" r:id="rId26"/>
    <p:sldId id="918" r:id="rId27"/>
    <p:sldId id="391" r:id="rId28"/>
    <p:sldId id="919" r:id="rId29"/>
    <p:sldId id="930" r:id="rId30"/>
    <p:sldId id="933" r:id="rId31"/>
    <p:sldId id="931" r:id="rId32"/>
    <p:sldId id="934" r:id="rId33"/>
    <p:sldId id="405" r:id="rId34"/>
    <p:sldId id="406" r:id="rId35"/>
    <p:sldId id="914" r:id="rId36"/>
    <p:sldId id="932" r:id="rId37"/>
    <p:sldId id="645" r:id="rId3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4" userDrawn="1">
          <p15:clr>
            <a:srgbClr val="A4A3A4"/>
          </p15:clr>
        </p15:guide>
        <p15:guide id="2" orient="horz" pos="687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C00"/>
    <a:srgbClr val="005400"/>
    <a:srgbClr val="004C00"/>
    <a:srgbClr val="003A00"/>
    <a:srgbClr val="006000"/>
    <a:srgbClr val="004800"/>
    <a:srgbClr val="E5481E"/>
    <a:srgbClr val="37612E"/>
    <a:srgbClr val="DA0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88689" autoAdjust="0"/>
  </p:normalViewPr>
  <p:slideViewPr>
    <p:cSldViewPr>
      <p:cViewPr varScale="1">
        <p:scale>
          <a:sx n="57" d="100"/>
          <a:sy n="57" d="100"/>
        </p:scale>
        <p:origin x="426" y="78"/>
      </p:cViewPr>
      <p:guideLst>
        <p:guide orient="horz" pos="2384"/>
        <p:guide orient="horz" pos="687"/>
        <p:guide pos="3840"/>
      </p:guideLst>
    </p:cSldViewPr>
  </p:slideViewPr>
  <p:outlineViewPr>
    <p:cViewPr>
      <p:scale>
        <a:sx n="33" d="100"/>
        <a:sy n="33" d="100"/>
      </p:scale>
      <p:origin x="0" y="2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2C2240-9684-5440-915F-929AD831DE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86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vil benytte anledningen til å dele erfaringer og prinsipper for vekst med flere.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C2240-9684-5440-915F-929AD831DE9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19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C2240-9684-5440-915F-929AD831DE9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362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09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b-NO" sz="12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Markus 4,28</a:t>
            </a:r>
          </a:p>
          <a:p>
            <a:pPr algn="l"/>
            <a:r>
              <a:rPr lang="nb-NO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nb-NO" sz="1200" i="1" dirty="0">
                <a:latin typeface="Calibri" panose="020F0502020204030204" pitchFamily="34" charset="0"/>
                <a:cs typeface="Calibri" panose="020F0502020204030204" pitchFamily="34" charset="0"/>
              </a:rPr>
              <a:t>Menigheten blir satt i bevegelse ved at Guds energi blir frigjort, ikke ved menneskelig strev og press.» Christian A. Schwarz</a:t>
            </a:r>
            <a:endParaRPr lang="nb-NO" sz="12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AA44C-3215-4EF8-94DE-E86B5E6734B5}" type="slidenum">
              <a:rPr lang="nb-NO" altLang="nb-NO" smtClean="0"/>
              <a:pPr/>
              <a:t>14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03831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Arbeidsdelingen</a:t>
            </a:r>
          </a:p>
          <a:p>
            <a:pPr marL="171450" indent="-171450">
              <a:buFontTx/>
              <a:buChar char="-"/>
            </a:pPr>
            <a:r>
              <a:rPr lang="nb-NO" dirty="0"/>
              <a:t>Vi er gartnere (vi er både Guds åkerland, altså i vekst, samtidig som vi kan foredle jordsmonnet for andre, så, vanne, gjødsle, potte om m.m.)</a:t>
            </a:r>
          </a:p>
          <a:p>
            <a:pPr marL="171450" indent="-171450">
              <a:buFontTx/>
              <a:buChar char="-"/>
            </a:pPr>
            <a:r>
              <a:rPr lang="nb-NO" dirty="0"/>
              <a:t>Gud gir vekst</a:t>
            </a:r>
          </a:p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12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59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67244" indent="-2950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80376" indent="-2360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52527" indent="-2360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24677" indent="-2360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96827" indent="-23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68978" indent="-23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1128" indent="-23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13279" indent="-23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10B7FFE-5EFB-4B51-B4AF-504BF875F634}" type="slidenum">
              <a:rPr lang="nb-NO" altLang="nb-NO">
                <a:solidFill>
                  <a:prstClr val="black"/>
                </a:solidFill>
              </a:rPr>
              <a:pPr eaLnBrk="1" hangingPunct="1"/>
              <a:t>17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b-NO" altLang="nb-NO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Gi gjerne Bibelske eksempler.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nb-NO" b="1" dirty="0"/>
              <a:t>Innbyrdes avhengighet: </a:t>
            </a:r>
            <a:r>
              <a:rPr lang="nb-NO" dirty="0"/>
              <a:t>Kroppen og lemmene som bilde på menigheten 1. Kor 12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nb-NO" b="1" dirty="0"/>
              <a:t>Multiplikasjon: </a:t>
            </a:r>
            <a:r>
              <a:rPr lang="nb-NO" dirty="0"/>
              <a:t>Jesu tjeneste 3,12,72… misjonsbefalingen/disippelgjøring, Paulus: Gi videre med multiplikasjonseffekt 2. Tit 2,2: </a:t>
            </a:r>
            <a:r>
              <a:rPr lang="nb-NO" b="0" i="1" dirty="0"/>
              <a:t>«</a:t>
            </a:r>
            <a:r>
              <a:rPr lang="nb-NO" b="0" i="1" dirty="0">
                <a:solidFill>
                  <a:srgbClr val="212529"/>
                </a:solidFill>
                <a:effectLst/>
                <a:latin typeface="MaisonNeue"/>
              </a:rPr>
              <a:t>Det du har hørt av meg i mange vitners nærvær, skal du gi videre til pålitelige mennesker som er i stand til å undervise andre.»</a:t>
            </a:r>
            <a:endParaRPr lang="nb-NO" b="0" i="1" dirty="0"/>
          </a:p>
          <a:p>
            <a:pPr marL="171450" indent="-171450">
              <a:buFontTx/>
              <a:buChar char="-"/>
            </a:pPr>
            <a:r>
              <a:rPr lang="nb-NO" b="1" dirty="0"/>
              <a:t>Fruktbarhet: </a:t>
            </a:r>
            <a:r>
              <a:rPr lang="nb-NO" dirty="0"/>
              <a:t>Utvalg til å bære frukt: </a:t>
            </a:r>
            <a:r>
              <a:rPr lang="nb-NO" i="1" dirty="0"/>
              <a:t>«</a:t>
            </a:r>
            <a:r>
              <a:rPr lang="nb-NO" b="0" i="1" dirty="0"/>
              <a:t>D</a:t>
            </a:r>
            <a:r>
              <a:rPr lang="nb-NO" b="0" i="1" dirty="0">
                <a:solidFill>
                  <a:srgbClr val="212529"/>
                </a:solidFill>
                <a:effectLst/>
                <a:latin typeface="MaisonNeue"/>
              </a:rPr>
              <a:t>ere har ikke utvalgt meg, men jeg har utvalgt dere og satt dere til å gå ut og bære frukt, en frukt som varer. Da skal Far gi dere alt dere ber om i mitt navn.» </a:t>
            </a:r>
            <a:r>
              <a:rPr lang="nb-NO" b="0" i="0" dirty="0" err="1">
                <a:solidFill>
                  <a:srgbClr val="212529"/>
                </a:solidFill>
                <a:effectLst/>
                <a:latin typeface="MaisonNeue"/>
              </a:rPr>
              <a:t>Joh</a:t>
            </a:r>
            <a:r>
              <a:rPr lang="nb-NO" b="0" i="0" dirty="0">
                <a:solidFill>
                  <a:srgbClr val="212529"/>
                </a:solidFill>
                <a:effectLst/>
                <a:latin typeface="MaisonNeue"/>
              </a:rPr>
              <a:t> 15,16), </a:t>
            </a:r>
            <a:r>
              <a:rPr lang="nb-NO" dirty="0"/>
              <a:t>Fikentreet (Luk 13,6, Matt 7,19)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C2240-9684-5440-915F-929AD831DE9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37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86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08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26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AA44C-3215-4EF8-94DE-E86B5E6734B5}" type="slidenum">
              <a:rPr lang="nb-NO" altLang="nb-NO" smtClean="0"/>
              <a:pPr/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87108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Veiledere som er tilstede presenteres, nevn også andre veiledere lokalt</a:t>
            </a:r>
          </a:p>
          <a:p>
            <a:r>
              <a:rPr lang="nb-NO" dirty="0"/>
              <a:t>30 veiledere fra 12 ulike kirkesamfunn/organisasjoner</a:t>
            </a:r>
          </a:p>
          <a:p>
            <a:r>
              <a:rPr lang="nb-NO" dirty="0"/>
              <a:t>Hva gjør en veileder?</a:t>
            </a:r>
          </a:p>
          <a:p>
            <a:pPr marL="171450" indent="-171450">
              <a:buFontTx/>
              <a:buChar char="-"/>
            </a:pPr>
            <a:r>
              <a:rPr lang="nb-NO" dirty="0"/>
              <a:t>Følger menigheten over tid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oversikt over og erfaring med prinsippene og redskapene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/>
              <a:t>Utfordrer og ser menigheten utenfra (stiller spørsmål)</a:t>
            </a:r>
          </a:p>
          <a:p>
            <a:pPr marL="171450" indent="-171450">
              <a:buFontTx/>
              <a:buChar char="-"/>
            </a:pPr>
            <a:r>
              <a:rPr lang="nb-NO" dirty="0" err="1"/>
              <a:t>Ansvarliggjør</a:t>
            </a:r>
            <a:r>
              <a:rPr lang="nb-NO" dirty="0"/>
              <a:t> (hjelper menigheten å holde fokus)</a:t>
            </a:r>
          </a:p>
          <a:p>
            <a:pPr marL="171450" indent="-171450">
              <a:buFontTx/>
              <a:buChar char="-"/>
            </a:pPr>
            <a:r>
              <a:rPr lang="nb-NO" dirty="0"/>
              <a:t>Forklarer, motiverer og frigjør (utruster)</a:t>
            </a:r>
          </a:p>
          <a:p>
            <a:pPr marL="171450" indent="-171450">
              <a:buFontTx/>
              <a:buChar char="-"/>
            </a:pPr>
            <a:r>
              <a:rPr lang="nb-NO" dirty="0"/>
              <a:t>Elsker menigheten (heier og trøster)</a:t>
            </a:r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85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98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Miljømotstand, endringsvegring, uutnyttede</a:t>
            </a:r>
            <a:r>
              <a:rPr lang="nb-NO" baseline="0" dirty="0"/>
              <a:t> ressurser (forløst energi, gaver </a:t>
            </a:r>
            <a:r>
              <a:rPr lang="nb-NO" baseline="0" dirty="0" err="1"/>
              <a:t>m.m</a:t>
            </a:r>
            <a:r>
              <a:rPr lang="nb-NO" baseline="0" dirty="0"/>
              <a:t>), </a:t>
            </a:r>
            <a:r>
              <a:rPr lang="nb-NO" baseline="0" dirty="0" err="1"/>
              <a:t>innadventhet</a:t>
            </a:r>
            <a:r>
              <a:rPr lang="nb-NO" baseline="0" dirty="0"/>
              <a:t>, lite visdom (lite kloke valg), manglende enhet, lite tro, synd, konflikter m.m.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/>
              <a:pPr>
                <a:defRPr/>
              </a:pPr>
              <a:t>24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24443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Intervju eller erfaringsdeling fra en NaMu-menighet (15 min.)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C2240-9684-5440-915F-929AD831DE9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841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BF1A92-7CF7-4BF4-90E5-B8C637ED5553}" type="slidenum">
              <a:rPr lang="nb-NO" altLang="nb-NO">
                <a:solidFill>
                  <a:prstClr val="black"/>
                </a:solidFill>
              </a:rPr>
              <a:pPr/>
              <a:t>26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/>
              <a:t>Den kontinuerlige prosessen kan beskrives som en spiral der kvaliteten stadig økes/kommer på et høyere nivå. Vi får en sunnere menighet. Når vi kjenner menigheten kan dette anvendes for å skape forvandling.</a:t>
            </a:r>
          </a:p>
          <a:p>
            <a:r>
              <a:rPr lang="nb-NO" altLang="nb-NO"/>
              <a:t>1 - Forberede undersøkelsen</a:t>
            </a:r>
          </a:p>
          <a:p>
            <a:r>
              <a:rPr lang="nb-NO" altLang="nb-NO"/>
              <a:t>2 - Gjennomføre undersøkelsen</a:t>
            </a:r>
          </a:p>
          <a:p>
            <a:r>
              <a:rPr lang="nb-NO" altLang="nb-NO"/>
              <a:t>3 - Tolke/analysere profilen</a:t>
            </a:r>
          </a:p>
          <a:p>
            <a:r>
              <a:rPr lang="nb-NO" altLang="nb-NO"/>
              <a:t>4 - Lage tilbakesplan</a:t>
            </a:r>
          </a:p>
          <a:p>
            <a:r>
              <a:rPr lang="nb-NO" altLang="nb-NO"/>
              <a:t>5 - Gjennomføre tiltakene</a:t>
            </a:r>
          </a:p>
          <a:p>
            <a:r>
              <a:rPr lang="nb-NO" altLang="nb-NO"/>
              <a:t>6 - Gjenta syklusen/evaluere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C2240-9684-5440-915F-929AD831DE9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2288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Menighetsutvikling er </a:t>
            </a:r>
            <a:r>
              <a:rPr lang="nb-NO" dirty="0" err="1"/>
              <a:t>motstrømsarbeid</a:t>
            </a:r>
            <a:r>
              <a:rPr lang="nb-NO" dirty="0"/>
              <a:t>, ikke </a:t>
            </a:r>
            <a:r>
              <a:rPr lang="nb-NO" dirty="0" err="1"/>
              <a:t>quick</a:t>
            </a:r>
            <a:r>
              <a:rPr lang="nb-NO" baseline="0" dirty="0"/>
              <a:t> </a:t>
            </a:r>
            <a:r>
              <a:rPr lang="nb-NO" baseline="0" dirty="0" err="1"/>
              <a:t>fix</a:t>
            </a:r>
            <a:r>
              <a:rPr lang="nb-NO" baseline="0" dirty="0"/>
              <a:t> (i tilfelle DHÅ),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/>
              <a:pPr>
                <a:defRPr/>
              </a:pPr>
              <a:t>28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431690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Menighetsutvikling er </a:t>
            </a:r>
            <a:r>
              <a:rPr lang="nb-NO" dirty="0" err="1"/>
              <a:t>motstrømsarbeid</a:t>
            </a:r>
            <a:r>
              <a:rPr lang="nb-NO" dirty="0"/>
              <a:t>, ikke </a:t>
            </a:r>
            <a:r>
              <a:rPr lang="nb-NO" dirty="0" err="1"/>
              <a:t>quick</a:t>
            </a:r>
            <a:r>
              <a:rPr lang="nb-NO" baseline="0" dirty="0"/>
              <a:t> </a:t>
            </a:r>
            <a:r>
              <a:rPr lang="nb-NO" baseline="0" dirty="0" err="1"/>
              <a:t>fix</a:t>
            </a:r>
            <a:r>
              <a:rPr lang="nb-NO" baseline="0" dirty="0"/>
              <a:t> (i tilfelle DHÅ)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/>
              <a:pPr>
                <a:defRPr/>
              </a:pPr>
              <a:t>29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6828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Menighetsutvikling er </a:t>
            </a:r>
            <a:r>
              <a:rPr lang="nb-NO" dirty="0" err="1"/>
              <a:t>motstrømsarbeid</a:t>
            </a:r>
            <a:r>
              <a:rPr lang="nb-NO" dirty="0"/>
              <a:t>, ikke </a:t>
            </a:r>
            <a:r>
              <a:rPr lang="nb-NO" dirty="0" err="1"/>
              <a:t>quick</a:t>
            </a:r>
            <a:r>
              <a:rPr lang="nb-NO" baseline="0" dirty="0"/>
              <a:t> </a:t>
            </a:r>
            <a:r>
              <a:rPr lang="nb-NO" baseline="0" dirty="0" err="1"/>
              <a:t>fix</a:t>
            </a:r>
            <a:r>
              <a:rPr lang="nb-NO" baseline="0" dirty="0"/>
              <a:t> (i tilfelle DHÅ),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/>
              <a:pPr>
                <a:defRPr/>
              </a:pPr>
              <a:t>30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870570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Menighetsutvikling er </a:t>
            </a:r>
            <a:r>
              <a:rPr lang="nb-NO" dirty="0" err="1"/>
              <a:t>motstrømsarbeid</a:t>
            </a:r>
            <a:r>
              <a:rPr lang="nb-NO" dirty="0"/>
              <a:t>, ikke </a:t>
            </a:r>
            <a:r>
              <a:rPr lang="nb-NO" dirty="0" err="1"/>
              <a:t>quick</a:t>
            </a:r>
            <a:r>
              <a:rPr lang="nb-NO" baseline="0" dirty="0"/>
              <a:t> </a:t>
            </a:r>
            <a:r>
              <a:rPr lang="nb-NO" baseline="0" dirty="0" err="1"/>
              <a:t>fix</a:t>
            </a:r>
            <a:r>
              <a:rPr lang="nb-NO" baseline="0" dirty="0"/>
              <a:t> (i tilfelle DHÅ),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/>
              <a:pPr>
                <a:defRPr/>
              </a:pPr>
              <a:t>31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48233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C2240-9684-5440-915F-929AD831DE9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4854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6C058A-51FB-45CF-8015-4FC0104C8248}" type="slidenum">
              <a:rPr lang="nb-NO" altLang="nb-NO"/>
              <a:pPr/>
              <a:t>32</a:t>
            </a:fld>
            <a:endParaRPr lang="nb-NO" altLang="nb-NO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/>
              <a:t>Vekstkrefter og kvalitetstegn i funksjon</a:t>
            </a:r>
          </a:p>
        </p:txBody>
      </p:sp>
    </p:spTree>
    <p:extLst>
      <p:ext uri="{BB962C8B-B14F-4D97-AF65-F5344CB8AC3E}">
        <p14:creationId xmlns:p14="http://schemas.microsoft.com/office/powerpoint/2010/main" val="5392994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6C058A-51FB-45CF-8015-4FC0104C8248}" type="slidenum">
              <a:rPr lang="nb-NO" altLang="nb-NO"/>
              <a:pPr/>
              <a:t>33</a:t>
            </a:fld>
            <a:endParaRPr lang="nb-NO" altLang="nb-NO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nb-NO" i="1" dirty="0">
                <a:solidFill>
                  <a:srgbClr val="008000"/>
                </a:solidFill>
                <a:latin typeface="+mj-lt"/>
              </a:rPr>
              <a:t>«I menigheter som vokser, ler en merkbart mer enn i menigheter som ikke vokser. Dette er ett av prinsippene for vekst som det er lettest å påvise.»</a:t>
            </a:r>
          </a:p>
          <a:p>
            <a:pPr algn="r">
              <a:spcBef>
                <a:spcPts val="600"/>
              </a:spcBef>
            </a:pPr>
            <a:r>
              <a:rPr lang="nb-NO" dirty="0">
                <a:latin typeface="+mj-lt"/>
              </a:rPr>
              <a:t>Christian A. Schwarz</a:t>
            </a:r>
          </a:p>
          <a:p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3844857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C2240-9684-5440-915F-929AD831DE9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7221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Miljømotstand, endringsvegring, uutnyttede</a:t>
            </a:r>
            <a:r>
              <a:rPr lang="nb-NO" baseline="0" dirty="0"/>
              <a:t> ressurser (forløst energi, gaver </a:t>
            </a:r>
            <a:r>
              <a:rPr lang="nb-NO" baseline="0" dirty="0" err="1"/>
              <a:t>m.m</a:t>
            </a:r>
            <a:r>
              <a:rPr lang="nb-NO" baseline="0" dirty="0"/>
              <a:t>), </a:t>
            </a:r>
            <a:r>
              <a:rPr lang="nb-NO" baseline="0" dirty="0" err="1"/>
              <a:t>innadventhet</a:t>
            </a:r>
            <a:r>
              <a:rPr lang="nb-NO" baseline="0" dirty="0"/>
              <a:t>, lite visdom (lite kloke valg), manglende enhet, lite tro, synd, konflikter m.m.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8D5BEE-4FA3-4270-AF6B-815A65D53695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28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Tallene gjelder for 1. gangs undersøkelser i norske menigheter i årene 1998 – 2022 (ca. 450 menigheter).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C2240-9684-5440-915F-929AD831DE9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35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trenger å gjøre mottiltak mot naturlige strømninger i tiden.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2C2240-9684-5440-915F-929AD831D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1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kan trille terningen, men det er også mye vi ikke har kontroll på.</a:t>
            </a:r>
          </a:p>
          <a:p>
            <a:r>
              <a:rPr lang="nb-NO" dirty="0"/>
              <a:t>Vi kan gjøre vår oppgave/jobb, så er det andre forhold som også spiller inn.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C2240-9684-5440-915F-929AD831DE9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08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C2240-9684-5440-915F-929AD831DE9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055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Miljømotstand, endringsvegring, uutnyttede</a:t>
            </a:r>
            <a:r>
              <a:rPr lang="nb-NO" baseline="0" dirty="0"/>
              <a:t> ressurser (forløst energi, gaver </a:t>
            </a:r>
            <a:r>
              <a:rPr lang="nb-NO" baseline="0" dirty="0" err="1"/>
              <a:t>m.m</a:t>
            </a:r>
            <a:r>
              <a:rPr lang="nb-NO" baseline="0" dirty="0"/>
              <a:t>), </a:t>
            </a:r>
            <a:r>
              <a:rPr lang="nb-NO" baseline="0" dirty="0" err="1"/>
              <a:t>innadventhet</a:t>
            </a:r>
            <a:r>
              <a:rPr lang="nb-NO" baseline="0" dirty="0"/>
              <a:t>, lite visdom (lite kloke valg), manglende enhet, lite tro, synd, konflikter m.m.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/>
              <a:pPr>
                <a:defRPr/>
              </a:pPr>
              <a:t>10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93610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Miljømotstand, endringsvegring, uutnyttede</a:t>
            </a:r>
            <a:r>
              <a:rPr lang="nb-NO" baseline="0" dirty="0"/>
              <a:t> ressurser (forløst energi, gaver </a:t>
            </a:r>
            <a:r>
              <a:rPr lang="nb-NO" baseline="0" dirty="0" err="1"/>
              <a:t>m.m</a:t>
            </a:r>
            <a:r>
              <a:rPr lang="nb-NO" baseline="0" dirty="0"/>
              <a:t>), </a:t>
            </a:r>
            <a:r>
              <a:rPr lang="nb-NO" baseline="0" dirty="0" err="1"/>
              <a:t>innadventhet</a:t>
            </a:r>
            <a:r>
              <a:rPr lang="nb-NO" baseline="0" dirty="0"/>
              <a:t>, lite visdom (lite kloke valg), manglende enhet, lite tro, synd, konflikter m.m.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/>
              <a:pPr>
                <a:defRPr/>
              </a:pPr>
              <a:t>11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228757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A660E-5D4D-234C-8D03-A360E5ADAE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8654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5532D3-73FD-3544-AEAE-D3DE34CBA0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7216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BAEAFC-D2EE-6441-93C4-415732BB22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5472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2750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226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1348C1A-1CE4-E246-A580-A981E605139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2434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pic>
        <p:nvPicPr>
          <p:cNvPr id="8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91" y="985172"/>
            <a:ext cx="120014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007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947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A318144-733F-F646-8D46-5132DEF2A9BA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0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36" y="1010111"/>
            <a:ext cx="120014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15145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EF9FEF5-CAC7-BE4B-B4FF-019947961786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7591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84A0B6D-FEC9-AA44-B04C-84CC6A8C9F7A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2387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7FF1086-DAA8-384B-91A4-EE0CD01BA334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2717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E2BDB-5886-8645-9993-F51B425E02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62685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367D6FB-14F0-124F-9EC9-C9B5238C156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2230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5532D3-73FD-3544-AEAE-D3DE34CBA0AE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7503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BAEAFC-D2EE-6441-93C4-415732BB22F3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3126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111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348C1A-1CE4-E246-A580-A981E6051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0325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7EDDD4-D80E-5245-832E-CE1265E8B8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9362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18144-733F-F646-8D46-5132DEF2A9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2378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9FEF5-CAC7-BE4B-B4FF-0199479617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2468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A0B6D-FEC9-AA44-B04C-84CC6A8C9F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0321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F1086-DAA8-384B-91A4-EE0CD01BA3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6217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7D6FB-14F0-124F-9EC9-C9B5238C15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333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072372F7-6837-4404-BBA9-FC58D657CCAD}"/>
              </a:ext>
            </a:extLst>
          </p:cNvPr>
          <p:cNvSpPr/>
          <p:nvPr userDrawn="1"/>
        </p:nvSpPr>
        <p:spPr bwMode="auto">
          <a:xfrm>
            <a:off x="571706" y="404664"/>
            <a:ext cx="915782" cy="7278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901B219-DC6A-4461-AC16-AB00B013B52F}"/>
              </a:ext>
            </a:extLst>
          </p:cNvPr>
          <p:cNvSpPr/>
          <p:nvPr userDrawn="1"/>
        </p:nvSpPr>
        <p:spPr bwMode="auto">
          <a:xfrm>
            <a:off x="974551" y="-84001"/>
            <a:ext cx="915782" cy="6936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F2DF93D-0469-494E-8CC8-B101F03A7CF9}"/>
              </a:ext>
            </a:extLst>
          </p:cNvPr>
          <p:cNvSpPr/>
          <p:nvPr userDrawn="1"/>
        </p:nvSpPr>
        <p:spPr bwMode="auto">
          <a:xfrm>
            <a:off x="0" y="-84001"/>
            <a:ext cx="1127448" cy="19128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34" name="Freeform 10"/>
          <p:cNvSpPr>
            <a:spLocks/>
          </p:cNvSpPr>
          <p:nvPr userDrawn="1"/>
        </p:nvSpPr>
        <p:spPr bwMode="auto">
          <a:xfrm>
            <a:off x="-351325" y="1066800"/>
            <a:ext cx="1910821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2" name="Freeform 8"/>
          <p:cNvSpPr>
            <a:spLocks/>
          </p:cNvSpPr>
          <p:nvPr userDrawn="1"/>
        </p:nvSpPr>
        <p:spPr bwMode="auto">
          <a:xfrm>
            <a:off x="-621078" y="-76200"/>
            <a:ext cx="3164384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5787" y="65532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3colorsofleadership.org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DB77C41-08A5-F74A-BEDF-91F55468FBE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3" name="Picture 11" descr="Trinity-Logo-small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67" y="152400"/>
            <a:ext cx="915781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ktangel 7"/>
          <p:cNvSpPr/>
          <p:nvPr userDrawn="1"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2400">
              <a:solidFill>
                <a:srgbClr val="000000"/>
              </a:solidFill>
            </a:endParaRPr>
          </a:p>
        </p:txBody>
      </p:sp>
      <p:sp>
        <p:nvSpPr>
          <p:cNvPr id="9" name="Rektangel 8"/>
          <p:cNvSpPr/>
          <p:nvPr userDrawn="1"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240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3" name="Picture 11" descr="Trinity-Logo-small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99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mat&#10;&#10;Beskrivelse som er generert med høy visshet">
            <a:extLst>
              <a:ext uri="{FF2B5EF4-FFF2-40B4-BE49-F238E27FC236}">
                <a16:creationId xmlns:a16="http://schemas.microsoft.com/office/drawing/2014/main" id="{A0BD89E0-0A67-4012-83C0-59FEE4B3C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9472"/>
            <a:ext cx="12192000" cy="7970766"/>
          </a:xfrm>
          <a:prstGeom prst="rect">
            <a:avLst/>
          </a:prstGeom>
        </p:spPr>
      </p:pic>
      <p:sp>
        <p:nvSpPr>
          <p:cNvPr id="6" name="WordArt 54">
            <a:extLst>
              <a:ext uri="{FF2B5EF4-FFF2-40B4-BE49-F238E27FC236}">
                <a16:creationId xmlns:a16="http://schemas.microsoft.com/office/drawing/2014/main" id="{FF589A97-0561-4D59-908E-0A7FE0BE7B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20136" y="4509120"/>
            <a:ext cx="4392488" cy="50405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588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600" b="1" i="1" kern="10" spc="150" dirty="0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«</a:t>
            </a:r>
            <a:r>
              <a:rPr lang="en-US" sz="3600" b="1" i="1" kern="10" spc="150" dirty="0" err="1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Flere</a:t>
            </a:r>
            <a:r>
              <a:rPr lang="en-US" sz="3600" b="1" i="1" kern="10" spc="150" dirty="0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 </a:t>
            </a:r>
            <a:r>
              <a:rPr lang="en-US" sz="3600" b="1" i="1" kern="10" spc="150" dirty="0" err="1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sunnere</a:t>
            </a:r>
            <a:r>
              <a:rPr lang="en-US" sz="3600" b="1" i="1" kern="10" spc="150" dirty="0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 </a:t>
            </a:r>
            <a:r>
              <a:rPr lang="en-US" sz="3600" b="1" i="1" kern="10" spc="150" dirty="0" err="1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menigheter</a:t>
            </a:r>
            <a:r>
              <a:rPr lang="en-US" sz="3600" b="1" i="1" kern="10" spc="150" dirty="0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»</a:t>
            </a:r>
          </a:p>
        </p:txBody>
      </p:sp>
      <p:sp>
        <p:nvSpPr>
          <p:cNvPr id="5" name="WordArt 54">
            <a:extLst>
              <a:ext uri="{FF2B5EF4-FFF2-40B4-BE49-F238E27FC236}">
                <a16:creationId xmlns:a16="http://schemas.microsoft.com/office/drawing/2014/main" id="{25DECDF7-6472-438C-B018-72079C33F0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51784" y="-27384"/>
            <a:ext cx="7776864" cy="86409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588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1" u="none" strike="noStrike" kern="10" cap="small" spc="150" normalizeH="0" baseline="0" noProof="0" dirty="0">
                <a:ln w="11430"/>
                <a:solidFill>
                  <a:srgbClr val="37612E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Maiandra GD"/>
                <a:ea typeface="+mn-ea"/>
                <a:cs typeface="+mn-cs"/>
              </a:rPr>
              <a:t>Naturlig menighetsutvikling</a:t>
            </a:r>
          </a:p>
        </p:txBody>
      </p:sp>
      <p:sp>
        <p:nvSpPr>
          <p:cNvPr id="7" name="WordArt 54">
            <a:extLst>
              <a:ext uri="{FF2B5EF4-FFF2-40B4-BE49-F238E27FC236}">
                <a16:creationId xmlns:a16="http://schemas.microsoft.com/office/drawing/2014/main" id="{14E52959-1052-4C6C-A7FA-B990BA30AC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3352" y="6381328"/>
            <a:ext cx="11665296" cy="3600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588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nb-NO" sz="3600" b="1" kern="10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Utrustende – Livsnært – Frigjørende – Overkommelig – Tjenende – Tverrkirkelig</a:t>
            </a:r>
          </a:p>
        </p:txBody>
      </p:sp>
      <p:sp>
        <p:nvSpPr>
          <p:cNvPr id="2" name="Tekstboks 2">
            <a:extLst>
              <a:ext uri="{FF2B5EF4-FFF2-40B4-BE49-F238E27FC236}">
                <a16:creationId xmlns:a16="http://schemas.microsoft.com/office/drawing/2014/main" id="{8BEB8487-CCED-39B6-15A4-B2E966916AFC}"/>
              </a:ext>
            </a:extLst>
          </p:cNvPr>
          <p:cNvSpPr txBox="1"/>
          <p:nvPr/>
        </p:nvSpPr>
        <p:spPr>
          <a:xfrm rot="374940">
            <a:off x="8198074" y="1025961"/>
            <a:ext cx="3635932" cy="1922834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11500" dirty="0">
                <a:ln w="9525" cap="flat" cmpd="sng" algn="ctr">
                  <a:noFill/>
                  <a:prstDash val="solid"/>
                  <a:round/>
                </a:ln>
                <a:solidFill>
                  <a:srgbClr val="004800"/>
                </a:solidFill>
                <a:effectLst>
                  <a:outerShdw blurRad="50800" dist="50800" dir="5400000" sx="102000" sy="102000" algn="ctr" rotWithShape="0">
                    <a:schemeClr val="bg1"/>
                  </a:outerShdw>
                </a:effectLst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år!</a:t>
            </a:r>
            <a:endParaRPr lang="nb-NO" sz="2800" dirty="0">
              <a:solidFill>
                <a:srgbClr val="0048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040" y="2922739"/>
            <a:ext cx="5098251" cy="2921084"/>
          </a:xfrm>
          <a:prstGeom prst="rect">
            <a:avLst/>
          </a:prstGeom>
        </p:spPr>
      </p:pic>
      <p:sp>
        <p:nvSpPr>
          <p:cNvPr id="5" name="Rectangle 17">
            <a:extLst>
              <a:ext uri="{FF2B5EF4-FFF2-40B4-BE49-F238E27FC236}">
                <a16:creationId xmlns:a16="http://schemas.microsoft.com/office/drawing/2014/main" id="{26EEA126-7861-3352-5389-6FD075AFD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Potensialet - det uforløste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33D12A05-094A-A90D-3E42-0CC07224F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189" y="1165309"/>
            <a:ext cx="73452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600" i="1" dirty="0">
                <a:solidFill>
                  <a:srgbClr val="000000"/>
                </a:solidFill>
                <a:latin typeface="Calibri"/>
              </a:rPr>
              <a:t>Hva har Gud gitt til menigheten?</a:t>
            </a:r>
            <a:endParaRPr lang="nb-NO" sz="2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B8EF80E-4AF0-DA1C-351F-C468641BCC1A}"/>
              </a:ext>
            </a:extLst>
          </p:cNvPr>
          <p:cNvSpPr/>
          <p:nvPr/>
        </p:nvSpPr>
        <p:spPr>
          <a:xfrm>
            <a:off x="1415479" y="2107420"/>
            <a:ext cx="4680521" cy="3160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SzPct val="75000"/>
              <a:buBlip>
                <a:blip r:embed="rId4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Tro og framtidshåp</a:t>
            </a:r>
          </a:p>
          <a:p>
            <a:pPr marL="457200" indent="-457200">
              <a:lnSpc>
                <a:spcPct val="120000"/>
              </a:lnSpc>
              <a:buSzPct val="75000"/>
              <a:buBlip>
                <a:blip r:embed="rId4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Kall og oppdrag</a:t>
            </a:r>
          </a:p>
          <a:p>
            <a:pPr marL="457200" indent="-457200">
              <a:lnSpc>
                <a:spcPct val="120000"/>
              </a:lnSpc>
              <a:buSzPct val="75000"/>
              <a:buBlip>
                <a:blip r:embed="rId4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Nådegaver og engasjement</a:t>
            </a:r>
          </a:p>
          <a:p>
            <a:pPr marL="457200" indent="-457200">
              <a:lnSpc>
                <a:spcPct val="120000"/>
              </a:lnSpc>
              <a:buSzPct val="75000"/>
              <a:buBlip>
                <a:blip r:embed="rId4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Løfter og profetier</a:t>
            </a:r>
          </a:p>
          <a:p>
            <a:pPr marL="457200" indent="-457200">
              <a:lnSpc>
                <a:spcPct val="120000"/>
              </a:lnSpc>
              <a:buSzPct val="75000"/>
              <a:buBlip>
                <a:blip r:embed="rId4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Bygg, penger og ressurser</a:t>
            </a:r>
          </a:p>
          <a:p>
            <a:pPr marL="457200" indent="-457200">
              <a:lnSpc>
                <a:spcPct val="120000"/>
              </a:lnSpc>
              <a:buSzPct val="75000"/>
              <a:buBlip>
                <a:blip r:embed="rId4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Medarbeidere i Guds rike</a:t>
            </a: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22CF9B34-3946-D5D3-7AF0-2659BD1C6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5464285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Hva tar vi i bruk av det Gud gir?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2B79F334-BB91-AB00-CECE-E20A334FD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0" y="6020845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Hva hindrer oss når vi ikke tar noe i bruk?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281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927648" y="1131288"/>
            <a:ext cx="73452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600" i="1" dirty="0">
                <a:solidFill>
                  <a:srgbClr val="000000"/>
                </a:solidFill>
                <a:latin typeface="Calibri"/>
              </a:rPr>
              <a:t>Snakk sammen i gruppen din</a:t>
            </a:r>
            <a:endParaRPr lang="nb-NO" sz="2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A31F157C-C853-C60C-B493-0C9DD3162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Grupperefleksjon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063ECA5-5098-EA7B-D928-6C52A3F2DE4E}"/>
              </a:ext>
            </a:extLst>
          </p:cNvPr>
          <p:cNvSpPr/>
          <p:nvPr/>
        </p:nvSpPr>
        <p:spPr>
          <a:xfrm>
            <a:off x="2423592" y="2332097"/>
            <a:ext cx="8172400" cy="2193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1200"/>
              </a:spcAft>
              <a:buSzPct val="75000"/>
              <a:buBlip>
                <a:blip r:embed="rId3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Hvordan forholder du deg til utvikling og endring? Hva med menigheten?</a:t>
            </a:r>
          </a:p>
          <a:p>
            <a:pPr marL="457200" indent="-457200">
              <a:lnSpc>
                <a:spcPct val="120000"/>
              </a:lnSpc>
              <a:buSzPct val="75000"/>
              <a:buBlip>
                <a:blip r:embed="rId3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Hvilken visjon (fremtidsbilde) har du for menigheten du er del av?</a:t>
            </a:r>
          </a:p>
        </p:txBody>
      </p:sp>
    </p:spTree>
    <p:extLst>
      <p:ext uri="{BB962C8B-B14F-4D97-AF65-F5344CB8AC3E}">
        <p14:creationId xmlns:p14="http://schemas.microsoft.com/office/powerpoint/2010/main" val="15306129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6602D"/>
            </a:gs>
            <a:gs pos="50000">
              <a:srgbClr val="A2CF99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936695" y="1988840"/>
            <a:ext cx="87129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0" b="0" i="0" u="none" strike="noStrike" kern="1200" cap="small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Hva?</a:t>
            </a: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 descr="Trinity-Logo-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B641B1B7-C4F3-4B43-8F3F-94DC61D22AAB}"/>
              </a:ext>
            </a:extLst>
          </p:cNvPr>
          <p:cNvSpPr txBox="1">
            <a:spLocks/>
          </p:cNvSpPr>
          <p:nvPr/>
        </p:nvSpPr>
        <p:spPr bwMode="auto">
          <a:xfrm>
            <a:off x="2711624" y="3284984"/>
            <a:ext cx="7202108" cy="87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500" b="1" i="1" u="none" strike="noStrike" kern="0" cap="none" spc="0" normalizeH="0" baseline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/>
                <a:cs typeface="Calibri" panose="020F0502020204030204" pitchFamily="34" charset="0"/>
              </a:rPr>
              <a:t>- Har </a:t>
            </a:r>
            <a:r>
              <a:rPr lang="nb-NO" sz="4500" b="1" i="1" kern="0" dirty="0">
                <a:solidFill>
                  <a:srgbClr val="004800"/>
                </a:solidFill>
                <a:latin typeface="Trebuchet MS" panose="020B0603020202020204" pitchFamily="34" charset="0"/>
                <a:ea typeface="ＭＳ Ｐゴシック"/>
                <a:cs typeface="Calibri" panose="020F0502020204030204" pitchFamily="34" charset="0"/>
              </a:rPr>
              <a:t>NaMu noe å tilby som kan være til hjelp?</a:t>
            </a: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38B726A-3D42-1C6F-D2AA-957C6E2F0D5E}"/>
              </a:ext>
            </a:extLst>
          </p:cNvPr>
          <p:cNvSpPr/>
          <p:nvPr/>
        </p:nvSpPr>
        <p:spPr>
          <a:xfrm>
            <a:off x="-1176808" y="926272"/>
            <a:ext cx="16417824" cy="216755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1" u="none" strike="noStrike" kern="1200" cap="none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«Vil du se vekst i din menighet</a:t>
            </a:r>
            <a:r>
              <a:rPr kumimoji="0" lang="nb-NO" sz="5400" b="1" i="1" u="none" strike="noStrike" kern="1200" cap="small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kumimoji="0" lang="nb-NO" sz="1800" b="1" i="1" u="none" strike="noStrike" kern="1200" cap="none" spc="0" normalizeH="0" baseline="0" noProof="0" dirty="0">
              <a:ln>
                <a:noFill/>
              </a:ln>
              <a:solidFill>
                <a:srgbClr val="003300">
                  <a:alpha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7A790FE-5FF8-526B-4E61-E8C9A5DEEEB4}"/>
              </a:ext>
            </a:extLst>
          </p:cNvPr>
          <p:cNvSpPr/>
          <p:nvPr/>
        </p:nvSpPr>
        <p:spPr>
          <a:xfrm>
            <a:off x="1991544" y="5820167"/>
            <a:ext cx="9649072" cy="120015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1" u="none" strike="noStrike" kern="1200" cap="none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4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«Vil du se vekst i din menighet</a:t>
            </a:r>
            <a:r>
              <a:rPr kumimoji="0" lang="nb-NO" sz="5400" b="1" i="1" u="none" strike="noStrike" kern="1200" cap="small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4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kumimoji="0" lang="nb-NO" sz="1800" b="0" i="1" u="none" strike="noStrike" kern="1200" cap="none" spc="0" normalizeH="0" baseline="0" noProof="0" dirty="0">
              <a:ln>
                <a:noFill/>
              </a:ln>
              <a:solidFill>
                <a:srgbClr val="003300">
                  <a:alpha val="4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2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">
            <a:extLst>
              <a:ext uri="{FF2B5EF4-FFF2-40B4-BE49-F238E27FC236}">
                <a16:creationId xmlns:a16="http://schemas.microsoft.com/office/drawing/2014/main" id="{8F563205-03A8-4357-8478-1676DEB8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88041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Noe du og menigheten kan hvile i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2B6DDC9A-67BC-131B-3C57-C4BFE5E3F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Prinsipp og ressurser for vekst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468581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utendørs, himmel, plante, drage&#10;&#10;Automatisk generert beskrivelse">
            <a:extLst>
              <a:ext uri="{FF2B5EF4-FFF2-40B4-BE49-F238E27FC236}">
                <a16:creationId xmlns:a16="http://schemas.microsoft.com/office/drawing/2014/main" id="{C2DFE1A8-8AF1-4029-BEAF-05D1417C66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7423"/>
            <a:ext cx="12192000" cy="7245424"/>
          </a:xfrm>
          <a:prstGeom prst="rect">
            <a:avLst/>
          </a:prstGeom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80AA84BF-3152-4B2C-8A55-C2E4AD54D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72" y="5013176"/>
            <a:ext cx="11305256" cy="17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nn-NO" altLang="nb-NO" sz="45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88900" dist="38100" dir="5400000" algn="tl" rotWithShape="0">
                    <a:srgbClr val="000000"/>
                  </a:outerShdw>
                </a:effectLst>
                <a:latin typeface="Maiandra GD" panose="020E0502030308020204" pitchFamily="34" charset="0"/>
              </a:rPr>
              <a:t>Av seg </a:t>
            </a:r>
            <a:r>
              <a:rPr lang="nn-NO" altLang="nb-NO" sz="4500" b="1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88900" dist="38100" dir="5400000" algn="tl" rotWithShape="0">
                    <a:srgbClr val="000000"/>
                  </a:outerShdw>
                </a:effectLst>
                <a:latin typeface="Maiandra GD" panose="020E0502030308020204" pitchFamily="34" charset="0"/>
              </a:rPr>
              <a:t>selv</a:t>
            </a:r>
            <a:r>
              <a:rPr lang="nn-NO" altLang="nb-NO" sz="45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88900" dist="38100" dir="5400000" algn="tl" rotWithShape="0">
                    <a:srgbClr val="000000"/>
                  </a:outerShdw>
                </a:effectLst>
                <a:latin typeface="Maiandra GD" panose="020E0502030308020204" pitchFamily="34" charset="0"/>
              </a:rPr>
              <a:t> </a:t>
            </a:r>
            <a:r>
              <a:rPr lang="nn-NO" altLang="nb-NO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B7"/>
                </a:solidFill>
                <a:effectLst>
                  <a:outerShdw blurRad="88900" dist="38100" dir="5400000" algn="tl" rotWithShape="0">
                    <a:srgbClr val="000000"/>
                  </a:outerShdw>
                </a:effectLst>
                <a:latin typeface="Maiandra GD" panose="020E0502030308020204" pitchFamily="34" charset="0"/>
              </a:rPr>
              <a:t>gir </a:t>
            </a:r>
            <a:r>
              <a:rPr lang="nn-NO" altLang="nb-NO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B7"/>
                </a:solidFill>
                <a:effectLst>
                  <a:outerShdw blurRad="88900" dist="38100" dir="5400000" algn="tl" rotWithShape="0">
                    <a:srgbClr val="000000"/>
                  </a:outerShdw>
                </a:effectLst>
                <a:latin typeface="Maiandra GD" panose="020E0502030308020204" pitchFamily="34" charset="0"/>
              </a:rPr>
              <a:t>jorden</a:t>
            </a:r>
            <a:r>
              <a:rPr lang="nn-NO" altLang="nb-NO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B7"/>
                </a:solidFill>
                <a:effectLst>
                  <a:outerShdw blurRad="88900" dist="38100" dir="5400000" algn="tl" rotWithShape="0">
                    <a:srgbClr val="000000"/>
                  </a:outerShdw>
                </a:effectLst>
                <a:latin typeface="Maiandra GD" panose="020E0502030308020204" pitchFamily="34" charset="0"/>
              </a:rPr>
              <a:t> grøde: </a:t>
            </a:r>
          </a:p>
          <a:p>
            <a:pPr algn="ctr"/>
            <a:r>
              <a:rPr lang="nn-NO" altLang="nb-NO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B7"/>
                </a:solidFill>
                <a:effectLst>
                  <a:outerShdw blurRad="88900" dist="38100" dir="5400000" algn="tl" rotWithShape="0">
                    <a:srgbClr val="000000"/>
                  </a:outerShdw>
                </a:effectLst>
                <a:latin typeface="Maiandra GD" panose="020E0502030308020204" pitchFamily="34" charset="0"/>
              </a:rPr>
              <a:t>først strå, så aks og til sist modent korn i akset. </a:t>
            </a:r>
          </a:p>
          <a:p>
            <a:pPr algn="r">
              <a:spcBef>
                <a:spcPts val="300"/>
              </a:spcBef>
            </a:pPr>
            <a:r>
              <a:rPr lang="nn-NO" altLang="nb-NO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88900" dist="38100" dir="5400000" algn="tl" rotWithShape="0">
                    <a:srgbClr val="000000"/>
                  </a:outerShdw>
                </a:effectLst>
                <a:latin typeface="Maiandra GD" panose="020E0502030308020204" pitchFamily="34" charset="0"/>
              </a:rPr>
              <a:t>Mark 4, 28</a:t>
            </a:r>
          </a:p>
        </p:txBody>
      </p:sp>
    </p:spTree>
    <p:extLst>
      <p:ext uri="{BB962C8B-B14F-4D97-AF65-F5344CB8AC3E}">
        <p14:creationId xmlns:p14="http://schemas.microsoft.com/office/powerpoint/2010/main" val="4859404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240016" y="2500170"/>
            <a:ext cx="5616624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nb-NO" altLang="nb-NO" sz="2800" i="1" dirty="0">
                <a:solidFill>
                  <a:srgbClr val="000000"/>
                </a:solidFill>
                <a:latin typeface="Calibri"/>
              </a:rPr>
              <a:t>Hva er vel Apollos? Og hva er Paulus? </a:t>
            </a:r>
          </a:p>
          <a:p>
            <a:pPr algn="ctr"/>
            <a:r>
              <a:rPr lang="nb-NO" altLang="nb-NO" sz="2800" i="1" dirty="0">
                <a:solidFill>
                  <a:srgbClr val="000000"/>
                </a:solidFill>
                <a:latin typeface="Calibri"/>
              </a:rPr>
              <a:t>Tjenere som hjalp dere til tro! </a:t>
            </a:r>
          </a:p>
          <a:p>
            <a:pPr algn="ctr"/>
            <a:r>
              <a:rPr lang="nb-NO" altLang="nb-NO" sz="2800" i="1" dirty="0">
                <a:solidFill>
                  <a:srgbClr val="000000"/>
                </a:solidFill>
                <a:latin typeface="Calibri"/>
              </a:rPr>
              <a:t>Begge gjorde vi det Herren </a:t>
            </a:r>
          </a:p>
          <a:p>
            <a:pPr algn="ctr"/>
            <a:r>
              <a:rPr lang="nb-NO" altLang="nb-NO" sz="2800" i="1" dirty="0">
                <a:solidFill>
                  <a:srgbClr val="000000"/>
                </a:solidFill>
                <a:latin typeface="Calibri"/>
              </a:rPr>
              <a:t>hadde satt oss til. </a:t>
            </a:r>
          </a:p>
          <a:p>
            <a:pPr algn="ctr"/>
            <a:r>
              <a:rPr lang="nb-NO" altLang="nb-NO" sz="2800" i="1" dirty="0">
                <a:solidFill>
                  <a:srgbClr val="000000"/>
                </a:solidFill>
                <a:latin typeface="Calibri"/>
              </a:rPr>
              <a:t>Jeg plantet, Apollos vannet, </a:t>
            </a:r>
          </a:p>
          <a:p>
            <a:pPr algn="ctr"/>
            <a:r>
              <a:rPr lang="nb-NO" altLang="nb-NO" sz="2800" i="1" dirty="0">
                <a:solidFill>
                  <a:srgbClr val="000000"/>
                </a:solidFill>
                <a:latin typeface="Calibri"/>
              </a:rPr>
              <a:t>men Gud ga vekst. </a:t>
            </a:r>
          </a:p>
          <a:p>
            <a:pPr algn="r"/>
            <a:r>
              <a:rPr lang="nb-NO" altLang="nb-NO" sz="2000" dirty="0">
                <a:solidFill>
                  <a:srgbClr val="000000"/>
                </a:solidFill>
                <a:latin typeface="Calibri"/>
              </a:rPr>
              <a:t>1. Kor. 3, 5-6</a:t>
            </a:r>
          </a:p>
          <a:p>
            <a:pPr algn="ctr"/>
            <a:endParaRPr lang="nb-NO" altLang="nb-NO" sz="800" i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8F563205-03A8-4357-8478-1676DEB8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88041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Guds medarbeidere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Bilde 9" descr="Et bilde som inneholder person, utendørs, tre, gutt&#10;&#10;Automatisk generert beskrivelse">
            <a:extLst>
              <a:ext uri="{FF2B5EF4-FFF2-40B4-BE49-F238E27FC236}">
                <a16:creationId xmlns:a16="http://schemas.microsoft.com/office/drawing/2014/main" id="{FEE88A26-6F0E-45A5-B363-8694190C7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0" y="2780928"/>
            <a:ext cx="6120680" cy="3799356"/>
          </a:xfrm>
          <a:prstGeom prst="ellipse">
            <a:avLst/>
          </a:prstGeom>
          <a:ln w="63500" cap="rnd">
            <a:noFill/>
          </a:ln>
          <a:effectLst>
            <a:outerShdw blurRad="228600" algn="t" rotWithShape="0">
              <a:prstClr val="black">
                <a:alpha val="7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17">
            <a:extLst>
              <a:ext uri="{FF2B5EF4-FFF2-40B4-BE49-F238E27FC236}">
                <a16:creationId xmlns:a16="http://schemas.microsoft.com/office/drawing/2014/main" id="{3A410E1A-4F48-4C5E-2100-E9FE47022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Gartnere i Guds hage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5676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">
            <a:extLst>
              <a:ext uri="{FF2B5EF4-FFF2-40B4-BE49-F238E27FC236}">
                <a16:creationId xmlns:a16="http://schemas.microsoft.com/office/drawing/2014/main" id="{8F563205-03A8-4357-8478-1676DEB8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88041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Noe du og menigheten kan hvile i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 Box 21">
            <a:extLst>
              <a:ext uri="{FF2B5EF4-FFF2-40B4-BE49-F238E27FC236}">
                <a16:creationId xmlns:a16="http://schemas.microsoft.com/office/drawing/2014/main" id="{B071D234-3CCA-26C2-3CC1-658F66CD7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584" y="2412177"/>
            <a:ext cx="89289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b-NO" sz="3200" b="1" dirty="0">
                <a:solidFill>
                  <a:srgbClr val="000000"/>
                </a:solidFill>
                <a:latin typeface="Calibri"/>
              </a:rPr>
              <a:t>Ett prinsipp: </a:t>
            </a:r>
            <a:r>
              <a:rPr lang="nb-NO" sz="3200" i="1" dirty="0">
                <a:solidFill>
                  <a:srgbClr val="000000"/>
                </a:solidFill>
                <a:latin typeface="Calibri"/>
              </a:rPr>
              <a:t>Av seg selv-prinsippet: - Gud gir vekst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2B6DDC9A-67BC-131B-3C57-C4BFE5E3F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Prinsipp og ressurser for vekst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88CD92B-5DA5-2E1F-3EC5-3750E5F7AFAA}"/>
              </a:ext>
            </a:extLst>
          </p:cNvPr>
          <p:cNvSpPr txBox="1"/>
          <p:nvPr/>
        </p:nvSpPr>
        <p:spPr>
          <a:xfrm>
            <a:off x="2351584" y="3546967"/>
            <a:ext cx="8299176" cy="3276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600" b="0" i="1" u="none" strike="noStrike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Uansett hvor ille den nåværende situasjonen synes å være, kan menigheten forvente en betydelig økning </a:t>
            </a:r>
          </a:p>
          <a:p>
            <a:pPr algn="ctr"/>
            <a:r>
              <a:rPr lang="nb-NO" sz="2600" b="0" i="1" u="none" strike="noStrike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både i kvalitet og kvantitet. </a:t>
            </a:r>
          </a:p>
          <a:p>
            <a:pPr algn="ctr">
              <a:spcBef>
                <a:spcPts val="1200"/>
              </a:spcBef>
            </a:pPr>
            <a:r>
              <a:rPr lang="nb-NO" sz="2600" b="0" i="1" u="none" strike="noStrike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Det er bare en forutsetning for å starte en slik prosess:</a:t>
            </a:r>
          </a:p>
          <a:p>
            <a:pPr algn="ctr">
              <a:spcBef>
                <a:spcPts val="1200"/>
              </a:spcBef>
            </a:pPr>
            <a:r>
              <a:rPr lang="nb-NO" sz="2600" b="0" i="1" u="none" strike="noStrike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at det finnes en lengsel etter at Gud </a:t>
            </a:r>
          </a:p>
          <a:p>
            <a:pPr algn="ctr">
              <a:spcBef>
                <a:spcPts val="0"/>
              </a:spcBef>
            </a:pPr>
            <a:r>
              <a:rPr lang="nb-NO" sz="2600" b="0" i="1" u="none" strike="noStrike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skal komme tydeligere til uttrykk i menighetens liv.</a:t>
            </a:r>
            <a:endParaRPr kumimoji="0" lang="nb-NO" sz="2600" b="1" i="1" u="none" strike="noStrike" kern="0" cap="none" spc="0" normalizeH="0" baseline="0" noProof="0" dirty="0">
              <a:ln>
                <a:noFill/>
              </a:ln>
              <a:solidFill>
                <a:srgbClr val="0048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Christian A. Schwarz</a:t>
            </a:r>
          </a:p>
        </p:txBody>
      </p:sp>
    </p:spTree>
    <p:extLst>
      <p:ext uri="{BB962C8B-B14F-4D97-AF65-F5344CB8AC3E}">
        <p14:creationId xmlns:p14="http://schemas.microsoft.com/office/powerpoint/2010/main" val="228432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6489688" y="1988840"/>
            <a:ext cx="25094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0000"/>
                </a:solidFill>
                <a:latin typeface="Calibri" pitchFamily="34" charset="0"/>
              </a:rPr>
              <a:t>Engasjert trosliv</a:t>
            </a: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6487247" y="4087592"/>
            <a:ext cx="42667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0000"/>
                </a:solidFill>
                <a:latin typeface="Calibri" pitchFamily="34" charset="0"/>
              </a:rPr>
              <a:t>Hensiktsmessige strukturer</a:t>
            </a: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6496493" y="4613568"/>
            <a:ext cx="38090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0000"/>
                </a:solidFill>
                <a:latin typeface="Calibri" pitchFamily="34" charset="0"/>
              </a:rPr>
              <a:t>Nådegavebasert tjeneste</a:t>
            </a: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6480754" y="3573016"/>
            <a:ext cx="4868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0000"/>
                </a:solidFill>
                <a:latin typeface="Calibri" pitchFamily="34" charset="0"/>
              </a:rPr>
              <a:t>Behovsorientert evangelisering</a:t>
            </a: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6505562" y="2507953"/>
            <a:ext cx="26718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0000"/>
                </a:solidFill>
                <a:latin typeface="Calibri" pitchFamily="34" charset="0"/>
              </a:rPr>
              <a:t>Varme relasjoner</a:t>
            </a: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6502597" y="5125664"/>
            <a:ext cx="33239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0000"/>
                </a:solidFill>
                <a:latin typeface="Calibri" pitchFamily="34" charset="0"/>
              </a:rPr>
              <a:t>Utrustende lederskap</a:t>
            </a:r>
          </a:p>
        </p:txBody>
      </p:sp>
      <p:sp>
        <p:nvSpPr>
          <p:cNvPr id="134157" name="Text Box 13"/>
          <p:cNvSpPr txBox="1">
            <a:spLocks noChangeArrowheads="1"/>
          </p:cNvSpPr>
          <p:nvPr/>
        </p:nvSpPr>
        <p:spPr bwMode="auto">
          <a:xfrm>
            <a:off x="6505562" y="5627864"/>
            <a:ext cx="39767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0000"/>
                </a:solidFill>
                <a:latin typeface="Calibri" pitchFamily="34" charset="0"/>
              </a:rPr>
              <a:t>Inspirerende gudstjeneste</a:t>
            </a:r>
          </a:p>
        </p:txBody>
      </p:sp>
      <p:sp>
        <p:nvSpPr>
          <p:cNvPr id="134158" name="Text Box 14"/>
          <p:cNvSpPr txBox="1">
            <a:spLocks noChangeArrowheads="1"/>
          </p:cNvSpPr>
          <p:nvPr/>
        </p:nvSpPr>
        <p:spPr bwMode="auto">
          <a:xfrm>
            <a:off x="6487247" y="3068960"/>
            <a:ext cx="2728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0000"/>
                </a:solidFill>
                <a:latin typeface="Calibri" pitchFamily="34" charset="0"/>
              </a:rPr>
              <a:t>Livsnære grupper</a:t>
            </a:r>
          </a:p>
        </p:txBody>
      </p:sp>
      <p:sp>
        <p:nvSpPr>
          <p:cNvPr id="134159" name="Text Box 15"/>
          <p:cNvSpPr txBox="1">
            <a:spLocks noChangeArrowheads="1"/>
          </p:cNvSpPr>
          <p:nvPr/>
        </p:nvSpPr>
        <p:spPr bwMode="auto">
          <a:xfrm>
            <a:off x="4365955" y="1988840"/>
            <a:ext cx="20935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33CC"/>
                </a:solidFill>
                <a:latin typeface="Calibri" pitchFamily="34" charset="0"/>
              </a:rPr>
              <a:t>Vi elsker Gud</a:t>
            </a:r>
          </a:p>
        </p:txBody>
      </p:sp>
      <p:sp>
        <p:nvSpPr>
          <p:cNvPr id="134160" name="Text Box 16"/>
          <p:cNvSpPr txBox="1">
            <a:spLocks noChangeArrowheads="1"/>
          </p:cNvSpPr>
          <p:nvPr/>
        </p:nvSpPr>
        <p:spPr bwMode="auto">
          <a:xfrm>
            <a:off x="3617832" y="2507953"/>
            <a:ext cx="28225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33CC"/>
                </a:solidFill>
                <a:latin typeface="Calibri" pitchFamily="34" charset="0"/>
              </a:rPr>
              <a:t>Vi elsker vår neste</a:t>
            </a:r>
          </a:p>
        </p:txBody>
      </p:sp>
      <p:sp>
        <p:nvSpPr>
          <p:cNvPr id="134161" name="Text Box 17"/>
          <p:cNvSpPr txBox="1">
            <a:spLocks noChangeArrowheads="1"/>
          </p:cNvSpPr>
          <p:nvPr/>
        </p:nvSpPr>
        <p:spPr bwMode="auto">
          <a:xfrm>
            <a:off x="3824379" y="3049796"/>
            <a:ext cx="26063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33CC"/>
                </a:solidFill>
                <a:latin typeface="Calibri" pitchFamily="34" charset="0"/>
              </a:rPr>
              <a:t>Vi lever sammen</a:t>
            </a:r>
          </a:p>
        </p:txBody>
      </p:sp>
      <p:sp>
        <p:nvSpPr>
          <p:cNvPr id="134162" name="Text Box 18"/>
          <p:cNvSpPr txBox="1">
            <a:spLocks noChangeArrowheads="1"/>
          </p:cNvSpPr>
          <p:nvPr/>
        </p:nvSpPr>
        <p:spPr bwMode="auto">
          <a:xfrm>
            <a:off x="2463348" y="5642084"/>
            <a:ext cx="39622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33CC"/>
                </a:solidFill>
                <a:latin typeface="Calibri" pitchFamily="34" charset="0"/>
              </a:rPr>
              <a:t>Vi feirer Gud og inspireres</a:t>
            </a:r>
          </a:p>
        </p:txBody>
      </p:sp>
      <p:sp>
        <p:nvSpPr>
          <p:cNvPr id="134163" name="Text Box 19"/>
          <p:cNvSpPr txBox="1">
            <a:spLocks noChangeArrowheads="1"/>
          </p:cNvSpPr>
          <p:nvPr/>
        </p:nvSpPr>
        <p:spPr bwMode="auto">
          <a:xfrm>
            <a:off x="3400540" y="5102798"/>
            <a:ext cx="30044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33CC"/>
                </a:solidFill>
                <a:latin typeface="Calibri" pitchFamily="34" charset="0"/>
              </a:rPr>
              <a:t>Vi leder og utruster</a:t>
            </a:r>
          </a:p>
        </p:txBody>
      </p:sp>
      <p:sp>
        <p:nvSpPr>
          <p:cNvPr id="134164" name="Text Box 20"/>
          <p:cNvSpPr txBox="1">
            <a:spLocks noChangeArrowheads="1"/>
          </p:cNvSpPr>
          <p:nvPr/>
        </p:nvSpPr>
        <p:spPr bwMode="auto">
          <a:xfrm>
            <a:off x="3343093" y="4087592"/>
            <a:ext cx="3087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33CC"/>
                </a:solidFill>
                <a:latin typeface="Calibri" pitchFamily="34" charset="0"/>
              </a:rPr>
              <a:t>Vi forvalter effektivt</a:t>
            </a:r>
          </a:p>
        </p:txBody>
      </p:sp>
      <p:sp>
        <p:nvSpPr>
          <p:cNvPr id="134165" name="Text Box 21"/>
          <p:cNvSpPr txBox="1">
            <a:spLocks noChangeArrowheads="1"/>
          </p:cNvSpPr>
          <p:nvPr/>
        </p:nvSpPr>
        <p:spPr bwMode="auto">
          <a:xfrm>
            <a:off x="2933286" y="3560659"/>
            <a:ext cx="35071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33CC"/>
                </a:solidFill>
                <a:latin typeface="Calibri" pitchFamily="34" charset="0"/>
              </a:rPr>
              <a:t>Vi møter andres behov</a:t>
            </a:r>
          </a:p>
        </p:txBody>
      </p:sp>
      <p:sp>
        <p:nvSpPr>
          <p:cNvPr id="134166" name="Text Box 22"/>
          <p:cNvSpPr txBox="1">
            <a:spLocks noChangeArrowheads="1"/>
          </p:cNvSpPr>
          <p:nvPr/>
        </p:nvSpPr>
        <p:spPr bwMode="auto">
          <a:xfrm>
            <a:off x="3794542" y="4604975"/>
            <a:ext cx="26223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2800" dirty="0">
                <a:solidFill>
                  <a:srgbClr val="0033CC"/>
                </a:solidFill>
                <a:latin typeface="Calibri" pitchFamily="34" charset="0"/>
              </a:rPr>
              <a:t>Vi bruker gavene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ABAC0D7B-CCF8-4D03-9A02-ECDAF6B0F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37" y="1132100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Kvalitet på alle områder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270A7CD9-2014-18C7-9012-F4E5FD38C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Åtte kjennetegn på sunnhet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76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1" grpId="0"/>
      <p:bldP spid="134152" grpId="0"/>
      <p:bldP spid="134153" grpId="0"/>
      <p:bldP spid="134154" grpId="0"/>
      <p:bldP spid="134155" grpId="0"/>
      <p:bldP spid="134156" grpId="0"/>
      <p:bldP spid="134157" grpId="0"/>
      <p:bldP spid="134158" grpId="0"/>
      <p:bldP spid="134159" grpId="0"/>
      <p:bldP spid="134160" grpId="0"/>
      <p:bldP spid="134161" grpId="0"/>
      <p:bldP spid="134162" grpId="0"/>
      <p:bldP spid="134163" grpId="0"/>
      <p:bldP spid="134164" grpId="0"/>
      <p:bldP spid="134165" grpId="0"/>
      <p:bldP spid="1341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14556BB1-B904-52AB-356E-60D613AD9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Seks vekstkrefter (av seg selv)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E45F7F79-04B0-2F46-7F58-EB62623B9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1132100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Som bidrar til sunnhet og forhøyet kvalitet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B33DCA2-9BC5-307F-22ED-3EB7FE296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2060848"/>
            <a:ext cx="9449692" cy="463271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C9A975B9-7A0B-26E3-EDA7-C1D3C05B2DE3}"/>
              </a:ext>
            </a:extLst>
          </p:cNvPr>
          <p:cNvSpPr/>
          <p:nvPr/>
        </p:nvSpPr>
        <p:spPr bwMode="auto">
          <a:xfrm>
            <a:off x="5087888" y="2109410"/>
            <a:ext cx="3024336" cy="18722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727FCEA-E6F0-2898-B551-815280EB3861}"/>
              </a:ext>
            </a:extLst>
          </p:cNvPr>
          <p:cNvSpPr/>
          <p:nvPr/>
        </p:nvSpPr>
        <p:spPr bwMode="auto">
          <a:xfrm>
            <a:off x="8256240" y="2097687"/>
            <a:ext cx="3024336" cy="18722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F529AB7-96ED-7E9D-14D6-D7FEC366DEDD}"/>
              </a:ext>
            </a:extLst>
          </p:cNvPr>
          <p:cNvSpPr/>
          <p:nvPr/>
        </p:nvSpPr>
        <p:spPr bwMode="auto">
          <a:xfrm>
            <a:off x="1919536" y="4676582"/>
            <a:ext cx="3168352" cy="20169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56F517B-12C8-DD5E-BE02-F115D80F6714}"/>
              </a:ext>
            </a:extLst>
          </p:cNvPr>
          <p:cNvSpPr/>
          <p:nvPr/>
        </p:nvSpPr>
        <p:spPr bwMode="auto">
          <a:xfrm>
            <a:off x="5087888" y="4664858"/>
            <a:ext cx="3024336" cy="20287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1106FB4-1DDD-E90D-E180-5C699E2CE681}"/>
              </a:ext>
            </a:extLst>
          </p:cNvPr>
          <p:cNvSpPr/>
          <p:nvPr/>
        </p:nvSpPr>
        <p:spPr bwMode="auto">
          <a:xfrm>
            <a:off x="8184232" y="4676581"/>
            <a:ext cx="3184996" cy="20169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810CAF2-5812-09A0-6AAC-652FBC4551CA}"/>
              </a:ext>
            </a:extLst>
          </p:cNvPr>
          <p:cNvSpPr/>
          <p:nvPr/>
        </p:nvSpPr>
        <p:spPr bwMode="auto">
          <a:xfrm>
            <a:off x="1974900" y="2107717"/>
            <a:ext cx="3024336" cy="18722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1577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">
            <a:extLst>
              <a:ext uri="{FF2B5EF4-FFF2-40B4-BE49-F238E27FC236}">
                <a16:creationId xmlns:a16="http://schemas.microsoft.com/office/drawing/2014/main" id="{8F563205-03A8-4357-8478-1676DEB8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88041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Noe du og menigheten kan hvile i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 Box 21">
            <a:extLst>
              <a:ext uri="{FF2B5EF4-FFF2-40B4-BE49-F238E27FC236}">
                <a16:creationId xmlns:a16="http://schemas.microsoft.com/office/drawing/2014/main" id="{B071D234-3CCA-26C2-3CC1-658F66CD7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584" y="2636912"/>
            <a:ext cx="8928992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b-NO" sz="3200" b="1" dirty="0">
                <a:solidFill>
                  <a:srgbClr val="000000"/>
                </a:solidFill>
                <a:latin typeface="Calibri"/>
              </a:rPr>
              <a:t>Ett prinsipp: </a:t>
            </a:r>
            <a:r>
              <a:rPr lang="nb-NO" sz="3200" i="1" dirty="0">
                <a:solidFill>
                  <a:srgbClr val="000000"/>
                </a:solidFill>
                <a:latin typeface="Calibri"/>
              </a:rPr>
              <a:t>Av seg selv-prinsippet: Gud gir vekst</a:t>
            </a:r>
          </a:p>
          <a:p>
            <a:pPr marL="457200" indent="-457200">
              <a:buFontTx/>
              <a:buChar char="-"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Åtte kjennetegn på sunnhet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Seks vekstkrefter</a:t>
            </a:r>
          </a:p>
          <a:p>
            <a:pPr marL="0" indent="0">
              <a:defRPr/>
            </a:pPr>
            <a:r>
              <a:rPr lang="nb-NO" sz="3200" b="1" dirty="0">
                <a:solidFill>
                  <a:srgbClr val="000000"/>
                </a:solidFill>
                <a:latin typeface="Calibri"/>
              </a:rPr>
              <a:t>Tre ressurser: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2B6DDC9A-67BC-131B-3C57-C4BFE5E3F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Prinsipp og ressurser for vekst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3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267F5B8-388A-4A8E-33DC-21B63575A7DA}"/>
              </a:ext>
            </a:extLst>
          </p:cNvPr>
          <p:cNvSpPr/>
          <p:nvPr/>
        </p:nvSpPr>
        <p:spPr>
          <a:xfrm>
            <a:off x="2063552" y="908720"/>
            <a:ext cx="9649072" cy="120015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>
              <a:lnSpc>
                <a:spcPts val="3800"/>
              </a:lnSpc>
            </a:pPr>
            <a:r>
              <a:rPr lang="nb-NO" sz="5400" b="1" kern="1200" dirty="0">
                <a:ln w="3175" cap="flat" cmpd="sng" algn="ctr">
                  <a:solidFill>
                    <a:srgbClr val="385723"/>
                  </a:solidFill>
                  <a:prstDash val="solid"/>
                  <a:round/>
                </a:ln>
                <a:gradFill>
                  <a:gsLst>
                    <a:gs pos="10000">
                      <a:srgbClr val="C5E0B4"/>
                    </a:gs>
                    <a:gs pos="90000">
                      <a:srgbClr val="C5E0B4"/>
                    </a:gs>
                    <a:gs pos="70000">
                      <a:srgbClr val="548235"/>
                    </a:gs>
                    <a:gs pos="30000">
                      <a:srgbClr val="548235"/>
                    </a:gs>
                    <a:gs pos="1000">
                      <a:srgbClr val="58D05B"/>
                    </a:gs>
                    <a:gs pos="50000">
                      <a:srgbClr val="000000"/>
                    </a:gs>
                    <a:gs pos="45000">
                      <a:srgbClr val="385723"/>
                    </a:gs>
                    <a:gs pos="55000">
                      <a:srgbClr val="385723"/>
                    </a:gs>
                    <a:gs pos="100000">
                      <a:srgbClr val="58D05B"/>
                    </a:gs>
                  </a:gsLst>
                  <a:lin ang="5400000" scaled="0"/>
                </a:gra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 du se vekst i din menighet</a:t>
            </a:r>
            <a:r>
              <a:rPr lang="nb-NO" sz="5400" b="1" kern="1200" cap="small" dirty="0">
                <a:ln w="3175" cap="flat" cmpd="sng" algn="ctr">
                  <a:solidFill>
                    <a:srgbClr val="385723"/>
                  </a:solidFill>
                  <a:prstDash val="solid"/>
                  <a:round/>
                </a:ln>
                <a:gradFill>
                  <a:gsLst>
                    <a:gs pos="10000">
                      <a:srgbClr val="C5E0B4"/>
                    </a:gs>
                    <a:gs pos="90000">
                      <a:srgbClr val="C5E0B4"/>
                    </a:gs>
                    <a:gs pos="70000">
                      <a:srgbClr val="548235"/>
                    </a:gs>
                    <a:gs pos="30000">
                      <a:srgbClr val="548235"/>
                    </a:gs>
                    <a:gs pos="1000">
                      <a:srgbClr val="58D05B"/>
                    </a:gs>
                    <a:gs pos="50000">
                      <a:srgbClr val="000000"/>
                    </a:gs>
                    <a:gs pos="45000">
                      <a:srgbClr val="385723"/>
                    </a:gs>
                    <a:gs pos="55000">
                      <a:srgbClr val="385723"/>
                    </a:gs>
                    <a:gs pos="100000">
                      <a:srgbClr val="58D05B"/>
                    </a:gs>
                  </a:gsLst>
                  <a:lin ang="5400000" scaled="0"/>
                </a:gra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Bilde 3" descr="Et bilde som inneholder mat&#10;&#10;Beskrivelse som er generert med høy visshet">
            <a:extLst>
              <a:ext uri="{FF2B5EF4-FFF2-40B4-BE49-F238E27FC236}">
                <a16:creationId xmlns:a16="http://schemas.microsoft.com/office/drawing/2014/main" id="{9ADAB2B8-5F06-6409-D591-B8BE76F08C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16" y="2492896"/>
            <a:ext cx="5837562" cy="3816424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032A5665-D4DD-47F7-BDC4-E94AFB4857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42" t="2043" r="20979" b="2043"/>
          <a:stretch/>
        </p:blipFill>
        <p:spPr bwMode="auto">
          <a:xfrm>
            <a:off x="8515691" y="1973866"/>
            <a:ext cx="3510786" cy="4368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DC109170-411C-6FCA-9A1D-1C81F809E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4405" y="4637194"/>
            <a:ext cx="2268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Horten</a:t>
            </a:r>
            <a:endParaRPr lang="nb-NO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7BAB3D26-8747-7CFC-C9B3-C6AC37788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2933" y="5642084"/>
            <a:ext cx="2268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Arendal</a:t>
            </a:r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0374F5DB-F0F8-3499-6A24-E5BB5A951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669" y="5142050"/>
            <a:ext cx="2268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Larvik</a:t>
            </a:r>
            <a:endParaRPr lang="nb-NO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55220FCB-254C-8858-34DB-0C33E4720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783" y="3553852"/>
            <a:ext cx="2268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Bergen</a:t>
            </a:r>
            <a:endParaRPr lang="nb-NO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649459F0-5137-BDAF-DD22-28549C02E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511" y="4057908"/>
            <a:ext cx="2268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Bømlo</a:t>
            </a:r>
            <a:endParaRPr lang="nb-NO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kstboks 2">
            <a:extLst>
              <a:ext uri="{FF2B5EF4-FFF2-40B4-BE49-F238E27FC236}">
                <a16:creationId xmlns:a16="http://schemas.microsoft.com/office/drawing/2014/main" id="{9580320B-F67C-3A93-20EF-75847E7420AD}"/>
              </a:ext>
            </a:extLst>
          </p:cNvPr>
          <p:cNvSpPr txBox="1"/>
          <p:nvPr/>
        </p:nvSpPr>
        <p:spPr>
          <a:xfrm rot="374940">
            <a:off x="3867327" y="2977829"/>
            <a:ext cx="2165978" cy="1142942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6600" dirty="0">
                <a:ln w="9525" cap="flat" cmpd="sng" algn="ctr">
                  <a:noFill/>
                  <a:prstDash val="solid"/>
                  <a:round/>
                </a:ln>
                <a:solidFill>
                  <a:srgbClr val="004800"/>
                </a:solidFill>
                <a:effectLst>
                  <a:outerShdw blurRad="50800" dist="50800" dir="5400000" sx="102000" sy="102000" algn="ctr" rotWithShape="0">
                    <a:schemeClr val="bg1"/>
                  </a:outerShdw>
                </a:effectLst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år!</a:t>
            </a:r>
            <a:endParaRPr lang="nb-NO" sz="1400" dirty="0">
              <a:solidFill>
                <a:srgbClr val="0048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8BECA6FB-A30E-0952-6423-0E209DFDB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826" y="5142050"/>
            <a:ext cx="2268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Stavanger</a:t>
            </a:r>
            <a:endParaRPr lang="nb-NO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ADC60252-360A-1277-E927-25CC24B37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312" y="6123298"/>
            <a:ext cx="2268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Kristiansand</a:t>
            </a:r>
            <a:endParaRPr lang="nb-NO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4A2933CE-D3A7-704A-02CB-BD46A42C9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2784" y="5670910"/>
            <a:ext cx="2268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Jæren</a:t>
            </a:r>
            <a:endParaRPr lang="nb-NO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642A1E60-FC92-31EA-B2E2-5D5A22F5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1592" y="6122181"/>
            <a:ext cx="2268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Lyngdal</a:t>
            </a:r>
            <a:endParaRPr lang="nb-NO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Text Box 21">
            <a:extLst>
              <a:ext uri="{FF2B5EF4-FFF2-40B4-BE49-F238E27FC236}">
                <a16:creationId xmlns:a16="http://schemas.microsoft.com/office/drawing/2014/main" id="{390EDDCB-5DA7-F778-C8CA-FC3BE8AA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562" y="4606270"/>
            <a:ext cx="2268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Karmøy</a:t>
            </a:r>
            <a:endParaRPr lang="nb-NO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Stjerne: 5 tagger 16">
            <a:extLst>
              <a:ext uri="{FF2B5EF4-FFF2-40B4-BE49-F238E27FC236}">
                <a16:creationId xmlns:a16="http://schemas.microsoft.com/office/drawing/2014/main" id="{DDE27C96-261B-6B75-5FDC-CCC7DDC3E1B9}"/>
              </a:ext>
            </a:extLst>
          </p:cNvPr>
          <p:cNvSpPr/>
          <p:nvPr/>
        </p:nvSpPr>
        <p:spPr>
          <a:xfrm>
            <a:off x="9210155" y="5768163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18" name="Stjerne: 5 tagger 17">
            <a:extLst>
              <a:ext uri="{FF2B5EF4-FFF2-40B4-BE49-F238E27FC236}">
                <a16:creationId xmlns:a16="http://schemas.microsoft.com/office/drawing/2014/main" id="{CF2604E0-8387-B799-316A-B835DD050E88}"/>
              </a:ext>
            </a:extLst>
          </p:cNvPr>
          <p:cNvSpPr/>
          <p:nvPr/>
        </p:nvSpPr>
        <p:spPr>
          <a:xfrm>
            <a:off x="8595961" y="5489333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19" name="Stjerne: 5 tagger 18">
            <a:extLst>
              <a:ext uri="{FF2B5EF4-FFF2-40B4-BE49-F238E27FC236}">
                <a16:creationId xmlns:a16="http://schemas.microsoft.com/office/drawing/2014/main" id="{B447395F-C436-9090-192C-2B70C1E246CD}"/>
              </a:ext>
            </a:extLst>
          </p:cNvPr>
          <p:cNvSpPr/>
          <p:nvPr/>
        </p:nvSpPr>
        <p:spPr>
          <a:xfrm>
            <a:off x="8615190" y="5711013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20" name="Stjerne: 5 tagger 19">
            <a:extLst>
              <a:ext uri="{FF2B5EF4-FFF2-40B4-BE49-F238E27FC236}">
                <a16:creationId xmlns:a16="http://schemas.microsoft.com/office/drawing/2014/main" id="{712C12EF-5BBB-8D0D-6BD0-70440D40894C}"/>
              </a:ext>
            </a:extLst>
          </p:cNvPr>
          <p:cNvSpPr/>
          <p:nvPr/>
        </p:nvSpPr>
        <p:spPr>
          <a:xfrm>
            <a:off x="9122261" y="5871442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21" name="Stjerne: 5 tagger 20">
            <a:extLst>
              <a:ext uri="{FF2B5EF4-FFF2-40B4-BE49-F238E27FC236}">
                <a16:creationId xmlns:a16="http://schemas.microsoft.com/office/drawing/2014/main" id="{46117A12-CC99-BFC5-2424-6EB18CCECA1F}"/>
              </a:ext>
            </a:extLst>
          </p:cNvPr>
          <p:cNvSpPr/>
          <p:nvPr/>
        </p:nvSpPr>
        <p:spPr>
          <a:xfrm>
            <a:off x="9036607" y="5988027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22" name="Stjerne: 5 tagger 21">
            <a:extLst>
              <a:ext uri="{FF2B5EF4-FFF2-40B4-BE49-F238E27FC236}">
                <a16:creationId xmlns:a16="http://schemas.microsoft.com/office/drawing/2014/main" id="{E8FEE444-AFA8-CB3B-002A-E23AD071983D}"/>
              </a:ext>
            </a:extLst>
          </p:cNvPr>
          <p:cNvSpPr/>
          <p:nvPr/>
        </p:nvSpPr>
        <p:spPr>
          <a:xfrm>
            <a:off x="8935348" y="6114778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23" name="Stjerne: 5 tagger 22">
            <a:extLst>
              <a:ext uri="{FF2B5EF4-FFF2-40B4-BE49-F238E27FC236}">
                <a16:creationId xmlns:a16="http://schemas.microsoft.com/office/drawing/2014/main" id="{3347F971-F964-BD9E-DD07-236D7AF50D39}"/>
              </a:ext>
            </a:extLst>
          </p:cNvPr>
          <p:cNvSpPr/>
          <p:nvPr/>
        </p:nvSpPr>
        <p:spPr>
          <a:xfrm>
            <a:off x="8787495" y="6127089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24" name="Stjerne: 5 tagger 23">
            <a:extLst>
              <a:ext uri="{FF2B5EF4-FFF2-40B4-BE49-F238E27FC236}">
                <a16:creationId xmlns:a16="http://schemas.microsoft.com/office/drawing/2014/main" id="{37840663-8EB9-4965-B910-2FCEEEAF7B6F}"/>
              </a:ext>
            </a:extLst>
          </p:cNvPr>
          <p:cNvSpPr/>
          <p:nvPr/>
        </p:nvSpPr>
        <p:spPr>
          <a:xfrm>
            <a:off x="8658711" y="5965143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25" name="Stjerne: 5 tagger 24">
            <a:extLst>
              <a:ext uri="{FF2B5EF4-FFF2-40B4-BE49-F238E27FC236}">
                <a16:creationId xmlns:a16="http://schemas.microsoft.com/office/drawing/2014/main" id="{FCE9F6BA-BAC7-3939-1AF2-DFD67282D630}"/>
              </a:ext>
            </a:extLst>
          </p:cNvPr>
          <p:cNvSpPr/>
          <p:nvPr/>
        </p:nvSpPr>
        <p:spPr>
          <a:xfrm>
            <a:off x="8626188" y="5849953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26" name="Stjerne: 5 tagger 25">
            <a:extLst>
              <a:ext uri="{FF2B5EF4-FFF2-40B4-BE49-F238E27FC236}">
                <a16:creationId xmlns:a16="http://schemas.microsoft.com/office/drawing/2014/main" id="{F98CC527-9E59-D397-5458-375A41F86964}"/>
              </a:ext>
            </a:extLst>
          </p:cNvPr>
          <p:cNvSpPr/>
          <p:nvPr/>
        </p:nvSpPr>
        <p:spPr>
          <a:xfrm>
            <a:off x="8648348" y="5930877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F7E00972-1A2F-7E36-FCD7-4D1F68117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1487274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«Flere sunnere menigheter»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766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4E4F71C-24DA-49A3-98AE-699441505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06">
            <a:off x="5274989" y="2201639"/>
            <a:ext cx="6181965" cy="4211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C7A7EA5-EA36-4CE3-B3F4-44EFC7D3E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456" y="2420888"/>
            <a:ext cx="3486338" cy="3472907"/>
          </a:xfrm>
          <a:prstGeom prst="rect">
            <a:avLst/>
          </a:prstGeom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439982A1-FAED-36B2-4B0B-05E22980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</a:t>
            </a: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 Menighetsprofilen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8416BFCE-B41C-F2B1-14B8-B125058F5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1132100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Et verktøy for å finne utgangspunktet</a:t>
            </a:r>
          </a:p>
        </p:txBody>
      </p:sp>
    </p:spTree>
    <p:extLst>
      <p:ext uri="{BB962C8B-B14F-4D97-AF65-F5344CB8AC3E}">
        <p14:creationId xmlns:p14="http://schemas.microsoft.com/office/powerpoint/2010/main" val="2620181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439982A1-FAED-36B2-4B0B-05E22980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lvl="0" eaLnBrk="1" hangingPunct="1">
              <a:defRPr/>
            </a:pPr>
            <a:r>
              <a:rPr lang="nb-NO" sz="4000" b="1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 </a:t>
            </a: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NaMu-prosessen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8416BFCE-B41C-F2B1-14B8-B125058F5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1132100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Et prosessverktøy som går og går</a:t>
            </a:r>
          </a:p>
        </p:txBody>
      </p:sp>
      <p:pic>
        <p:nvPicPr>
          <p:cNvPr id="7" name="Bilde 6" descr="Et bilde som inneholder tekst, elektronikk&#10;&#10;Automatisk generert beskrivelse">
            <a:extLst>
              <a:ext uri="{FF2B5EF4-FFF2-40B4-BE49-F238E27FC236}">
                <a16:creationId xmlns:a16="http://schemas.microsoft.com/office/drawing/2014/main" id="{F9964488-79DD-263E-90AC-DF7C2C6E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1916832"/>
            <a:ext cx="504056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182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439982A1-FAED-36B2-4B0B-05E22980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lvl="0" eaLnBrk="1" hangingPunct="1">
              <a:defRPr/>
            </a:pPr>
            <a:r>
              <a:rPr lang="nb-NO" sz="4000" b="1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 </a:t>
            </a: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Menighetsveiledning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8416BFCE-B41C-F2B1-14B8-B125058F5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1132100"/>
            <a:ext cx="900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Et </a:t>
            </a:r>
            <a:r>
              <a:rPr lang="nb-NO" sz="3200" i="1" dirty="0" err="1">
                <a:solidFill>
                  <a:srgbClr val="000000"/>
                </a:solidFill>
                <a:latin typeface="Calibri"/>
              </a:rPr>
              <a:t>utenfrablikk</a:t>
            </a:r>
            <a:r>
              <a:rPr lang="nb-NO" sz="3200" i="1" dirty="0">
                <a:solidFill>
                  <a:srgbClr val="000000"/>
                </a:solidFill>
                <a:latin typeface="Calibri"/>
              </a:rPr>
              <a:t> og en ressurs i motgang og medgang</a:t>
            </a:r>
          </a:p>
        </p:txBody>
      </p:sp>
      <p:pic>
        <p:nvPicPr>
          <p:cNvPr id="3" name="Bilde 2" descr="Et bilde som inneholder person, himmel, utendørs, stående&#10;&#10;Automatisk generert beskrivelse">
            <a:extLst>
              <a:ext uri="{FF2B5EF4-FFF2-40B4-BE49-F238E27FC236}">
                <a16:creationId xmlns:a16="http://schemas.microsoft.com/office/drawing/2014/main" id="{B3172D6E-3478-6C4C-DEA3-75BE1D8DB6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3329" y="1988840"/>
            <a:ext cx="9541526" cy="4416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901599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">
            <a:extLst>
              <a:ext uri="{FF2B5EF4-FFF2-40B4-BE49-F238E27FC236}">
                <a16:creationId xmlns:a16="http://schemas.microsoft.com/office/drawing/2014/main" id="{8F563205-03A8-4357-8478-1676DEB8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88041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Noe du og menigheten kan hvile i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 Box 21">
            <a:extLst>
              <a:ext uri="{FF2B5EF4-FFF2-40B4-BE49-F238E27FC236}">
                <a16:creationId xmlns:a16="http://schemas.microsoft.com/office/drawing/2014/main" id="{B071D234-3CCA-26C2-3CC1-658F66CD7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584" y="2636912"/>
            <a:ext cx="9433048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b-NO" sz="3200" b="1" dirty="0">
                <a:solidFill>
                  <a:srgbClr val="000000"/>
                </a:solidFill>
                <a:latin typeface="Calibri"/>
              </a:rPr>
              <a:t>Ett prinsipp: </a:t>
            </a:r>
            <a:r>
              <a:rPr lang="nb-NO" sz="3200" i="1" dirty="0">
                <a:solidFill>
                  <a:srgbClr val="000000"/>
                </a:solidFill>
                <a:latin typeface="Calibri"/>
              </a:rPr>
              <a:t>Av seg selv-prinsippet: Gud gir vekst</a:t>
            </a:r>
          </a:p>
          <a:p>
            <a:pPr marL="457200" indent="-457200">
              <a:buFontTx/>
              <a:buChar char="-"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Åtte kjennetegn på sunnhet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Seks vekstkrefter</a:t>
            </a:r>
          </a:p>
          <a:p>
            <a:pPr marL="0" indent="0">
              <a:defRPr/>
            </a:pPr>
            <a:r>
              <a:rPr lang="nb-NO" sz="3200" b="1" dirty="0">
                <a:solidFill>
                  <a:srgbClr val="000000"/>
                </a:solidFill>
                <a:latin typeface="Calibri"/>
              </a:rPr>
              <a:t>Tre ressurser:</a:t>
            </a:r>
          </a:p>
          <a:p>
            <a:pPr marL="457200" indent="-457200">
              <a:buFontTx/>
              <a:buChar char="-"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Menighetsprofilen (lokal undersøkelse ca. annethvert år) </a:t>
            </a:r>
          </a:p>
          <a:p>
            <a:pPr marL="457200" indent="-457200">
              <a:spcAft>
                <a:spcPts val="0"/>
              </a:spcAft>
              <a:buFontTx/>
              <a:buChar char="-"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NaMu-syklusen (utviklingsprosess over ca. to år om gangen)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Menighetsveiledning (følger menigheten over tid)</a:t>
            </a:r>
          </a:p>
          <a:p>
            <a:pPr marL="0" indent="0">
              <a:defRPr/>
            </a:pPr>
            <a:endParaRPr lang="nb-NO" sz="3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2B6DDC9A-67BC-131B-3C57-C4BFE5E3F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Prinsipp og ressurser for vekst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19361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A31F157C-C853-C60C-B493-0C9DD3162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0" cap="none" spc="0" normalizeH="0" baseline="0" noProof="0" dirty="0">
                <a:ln>
                  <a:noFill/>
                </a:ln>
                <a:solidFill>
                  <a:srgbClr val="006000"/>
                </a:solidFill>
                <a:effectLst/>
                <a:uLnTx/>
                <a:uFillTx/>
                <a:latin typeface="Georgia" charset="0"/>
                <a:ea typeface="ＭＳ Ｐゴシック" charset="0"/>
                <a:cs typeface="ＭＳ Ｐゴシック" charset="0"/>
              </a:rPr>
              <a:t>Måltidsfellesskap</a:t>
            </a: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423592" y="1131288"/>
            <a:ext cx="817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600" i="1" dirty="0">
                <a:solidFill>
                  <a:srgbClr val="000000"/>
                </a:solidFill>
                <a:latin typeface="Calibri"/>
              </a:rPr>
              <a:t>- og en mulighet for å gi en jubileumsgave</a:t>
            </a:r>
            <a:endParaRPr lang="nb-NO" sz="2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063ECA5-5098-EA7B-D928-6C52A3F2DE4E}"/>
              </a:ext>
            </a:extLst>
          </p:cNvPr>
          <p:cNvSpPr/>
          <p:nvPr/>
        </p:nvSpPr>
        <p:spPr>
          <a:xfrm>
            <a:off x="1631504" y="2332097"/>
            <a:ext cx="8964488" cy="4168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  <a:buSzPct val="75000"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Jubileumsgaven i anledning </a:t>
            </a:r>
            <a:r>
              <a:rPr lang="nb-NO" sz="2800" dirty="0" err="1">
                <a:solidFill>
                  <a:srgbClr val="000000"/>
                </a:solidFill>
                <a:latin typeface="Calibri"/>
              </a:rPr>
              <a:t>NaMus</a:t>
            </a:r>
            <a:r>
              <a:rPr lang="nb-NO" sz="2800" dirty="0">
                <a:solidFill>
                  <a:srgbClr val="000000"/>
                </a:solidFill>
                <a:latin typeface="Calibri"/>
              </a:rPr>
              <a:t> 25-års jubileum vil gå til dekning av dette måltidet og andre utgifter knyttet til denne og andre samlinger på jubileumsturneen. </a:t>
            </a:r>
          </a:p>
          <a:p>
            <a:pPr algn="ctr">
              <a:lnSpc>
                <a:spcPct val="110000"/>
              </a:lnSpc>
              <a:spcAft>
                <a:spcPts val="0"/>
              </a:spcAft>
              <a:buSzPct val="75000"/>
            </a:pPr>
            <a:r>
              <a:rPr lang="nb-NO" sz="3600" dirty="0">
                <a:solidFill>
                  <a:srgbClr val="000000"/>
                </a:solidFill>
                <a:latin typeface="Calibri"/>
              </a:rPr>
              <a:t>Tusen takk for det du vil gi!</a:t>
            </a:r>
          </a:p>
          <a:p>
            <a:pPr algn="ctr">
              <a:lnSpc>
                <a:spcPct val="110000"/>
              </a:lnSpc>
              <a:spcAft>
                <a:spcPts val="0"/>
              </a:spcAft>
              <a:buSzPct val="75000"/>
            </a:pPr>
            <a:endParaRPr lang="nb-NO" sz="3600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10000"/>
              </a:lnSpc>
              <a:spcAft>
                <a:spcPts val="0"/>
              </a:spcAft>
              <a:buSzPct val="75000"/>
            </a:pPr>
            <a:r>
              <a:rPr lang="nb-NO" sz="4000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nb-NO" sz="4000" i="1" dirty="0">
                <a:latin typeface="Calibri" panose="020F0502020204030204" pitchFamily="34" charset="0"/>
                <a:cs typeface="Calibri" panose="020F0502020204030204" pitchFamily="34" charset="0"/>
              </a:rPr>
              <a:t>503198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  <a:buSzPct val="75000"/>
            </a:pPr>
            <a:r>
              <a:rPr lang="nb-NO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Naturlig menighetsutvikling</a:t>
            </a:r>
            <a:endParaRPr lang="nb-NO" sz="4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4A09221-2612-DD75-3A66-527EF3459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004" y="4293096"/>
            <a:ext cx="256490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49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6602D"/>
            </a:gs>
            <a:gs pos="50000">
              <a:srgbClr val="A2CF99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936695" y="1988840"/>
            <a:ext cx="87129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0" b="0" i="0" u="none" strike="noStrike" kern="1200" cap="small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Hvordan?</a:t>
            </a: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 descr="Trinity-Logo-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B641B1B7-C4F3-4B43-8F3F-94DC61D22AAB}"/>
              </a:ext>
            </a:extLst>
          </p:cNvPr>
          <p:cNvSpPr txBox="1">
            <a:spLocks/>
          </p:cNvSpPr>
          <p:nvPr/>
        </p:nvSpPr>
        <p:spPr bwMode="auto">
          <a:xfrm>
            <a:off x="1919536" y="3284984"/>
            <a:ext cx="8712968" cy="87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500" b="1" i="1" u="none" strike="noStrike" kern="0" cap="none" spc="0" normalizeH="0" baseline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/>
                <a:cs typeface="Calibri" panose="020F0502020204030204" pitchFamily="34" charset="0"/>
              </a:rPr>
              <a:t>- Erfaringer fra</a:t>
            </a:r>
            <a:r>
              <a:rPr kumimoji="0" lang="nb-NO" sz="4500" b="1" i="1" u="none" strike="noStrike" kern="0" cap="none" spc="0" normalizeH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/>
                <a:cs typeface="Calibri" panose="020F0502020204030204" pitchFamily="34" charset="0"/>
              </a:rPr>
              <a:t> en menighet som har arbeidet med NaMu</a:t>
            </a: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38B726A-3D42-1C6F-D2AA-957C6E2F0D5E}"/>
              </a:ext>
            </a:extLst>
          </p:cNvPr>
          <p:cNvSpPr/>
          <p:nvPr/>
        </p:nvSpPr>
        <p:spPr>
          <a:xfrm>
            <a:off x="-1176808" y="926272"/>
            <a:ext cx="16417824" cy="216755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1" u="none" strike="noStrike" kern="1200" cap="none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«Vil du se vekst i din menighet</a:t>
            </a:r>
            <a:r>
              <a:rPr kumimoji="0" lang="nb-NO" sz="5400" b="1" i="1" u="none" strike="noStrike" kern="1200" cap="small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kumimoji="0" lang="nb-NO" sz="1800" b="1" i="1" u="none" strike="noStrike" kern="1200" cap="none" spc="0" normalizeH="0" baseline="0" noProof="0" dirty="0">
              <a:ln>
                <a:noFill/>
              </a:ln>
              <a:solidFill>
                <a:srgbClr val="003300">
                  <a:alpha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7A790FE-5FF8-526B-4E61-E8C9A5DEEEB4}"/>
              </a:ext>
            </a:extLst>
          </p:cNvPr>
          <p:cNvSpPr/>
          <p:nvPr/>
        </p:nvSpPr>
        <p:spPr>
          <a:xfrm>
            <a:off x="1991544" y="5820167"/>
            <a:ext cx="9649072" cy="120015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1" u="none" strike="noStrike" kern="1200" cap="none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4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«Vil du se vekst i din menighet</a:t>
            </a:r>
            <a:r>
              <a:rPr kumimoji="0" lang="nb-NO" sz="5400" b="1" i="1" u="none" strike="noStrike" kern="1200" cap="small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4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kumimoji="0" lang="nb-NO" sz="1800" b="0" i="1" u="none" strike="noStrike" kern="1200" cap="none" spc="0" normalizeH="0" baseline="0" noProof="0" dirty="0">
              <a:ln>
                <a:noFill/>
              </a:ln>
              <a:solidFill>
                <a:srgbClr val="003300">
                  <a:alpha val="4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86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9005" y="2373587"/>
            <a:ext cx="3795267" cy="367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4901406" y="1491531"/>
            <a:ext cx="34988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nb-NO" altLang="nb-NO" dirty="0">
                <a:solidFill>
                  <a:srgbClr val="000000"/>
                </a:solidFill>
                <a:latin typeface="Calibri" pitchFamily="34" charset="0"/>
              </a:rPr>
              <a:t>Gjennomføre</a:t>
            </a:r>
          </a:p>
          <a:p>
            <a:pPr algn="ctr"/>
            <a:r>
              <a:rPr lang="nb-NO" altLang="nb-NO" dirty="0">
                <a:solidFill>
                  <a:srgbClr val="000000"/>
                </a:solidFill>
                <a:latin typeface="Calibri" pitchFamily="34" charset="0"/>
              </a:rPr>
              <a:t>undersøkelsen</a:t>
            </a:r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9018587" y="2840808"/>
            <a:ext cx="16859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nb-NO" altLang="nb-NO" dirty="0">
                <a:solidFill>
                  <a:srgbClr val="000000"/>
                </a:solidFill>
                <a:latin typeface="Calibri" pitchFamily="34" charset="0"/>
              </a:rPr>
              <a:t>Tolke profilen</a:t>
            </a:r>
          </a:p>
        </p:txBody>
      </p:sp>
      <p:sp>
        <p:nvSpPr>
          <p:cNvPr id="93194" name="Rectangle 10"/>
          <p:cNvSpPr>
            <a:spLocks noChangeArrowheads="1"/>
          </p:cNvSpPr>
          <p:nvPr/>
        </p:nvSpPr>
        <p:spPr bwMode="auto">
          <a:xfrm>
            <a:off x="8020099" y="4929040"/>
            <a:ext cx="3692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nn-NO" altLang="nb-NO" dirty="0">
                <a:solidFill>
                  <a:srgbClr val="000000"/>
                </a:solidFill>
                <a:latin typeface="Calibri" pitchFamily="34" charset="0"/>
              </a:rPr>
              <a:t>Lage tiltaksplan</a:t>
            </a:r>
            <a:endParaRPr lang="nb-NO" altLang="nb-NO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3719736" y="6135687"/>
            <a:ext cx="58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nn-NO" altLang="nb-NO" dirty="0">
                <a:solidFill>
                  <a:srgbClr val="000000"/>
                </a:solidFill>
                <a:latin typeface="Calibri" pitchFamily="34" charset="0"/>
              </a:rPr>
              <a:t>Gjennomføre tiltaksplanen</a:t>
            </a:r>
            <a:endParaRPr lang="nb-NO" altLang="nb-NO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3196" name="Rectangle 12"/>
          <p:cNvSpPr>
            <a:spLocks noChangeArrowheads="1"/>
          </p:cNvSpPr>
          <p:nvPr/>
        </p:nvSpPr>
        <p:spPr bwMode="auto">
          <a:xfrm>
            <a:off x="1919537" y="4624240"/>
            <a:ext cx="26420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nn-NO" altLang="nb-NO" dirty="0">
                <a:solidFill>
                  <a:srgbClr val="000000"/>
                </a:solidFill>
                <a:latin typeface="Calibri" pitchFamily="34" charset="0"/>
              </a:rPr>
              <a:t>Å ta imot </a:t>
            </a:r>
            <a:r>
              <a:rPr lang="nn-NO" altLang="nb-NO" dirty="0" err="1">
                <a:solidFill>
                  <a:srgbClr val="000000"/>
                </a:solidFill>
                <a:latin typeface="Calibri" pitchFamily="34" charset="0"/>
              </a:rPr>
              <a:t>fra</a:t>
            </a:r>
            <a:r>
              <a:rPr lang="nn-NO" altLang="nb-NO" dirty="0">
                <a:solidFill>
                  <a:srgbClr val="000000"/>
                </a:solidFill>
                <a:latin typeface="Calibri" pitchFamily="34" charset="0"/>
              </a:rPr>
              <a:t> Gud og </a:t>
            </a:r>
            <a:r>
              <a:rPr lang="nn-NO" altLang="nb-NO" dirty="0" err="1">
                <a:solidFill>
                  <a:srgbClr val="000000"/>
                </a:solidFill>
                <a:latin typeface="Calibri" pitchFamily="34" charset="0"/>
              </a:rPr>
              <a:t>mennesker</a:t>
            </a:r>
            <a:endParaRPr lang="nb-NO" altLang="nb-NO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1919536" y="2680024"/>
            <a:ext cx="34988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nb-NO" altLang="nb-NO" dirty="0">
                <a:solidFill>
                  <a:srgbClr val="000000"/>
                </a:solidFill>
                <a:latin typeface="Calibri" pitchFamily="34" charset="0"/>
              </a:rPr>
              <a:t>Forberede</a:t>
            </a:r>
          </a:p>
          <a:p>
            <a:pPr algn="ctr"/>
            <a:r>
              <a:rPr lang="nb-NO" altLang="nb-NO" dirty="0">
                <a:solidFill>
                  <a:srgbClr val="000000"/>
                </a:solidFill>
                <a:latin typeface="Calibri" pitchFamily="34" charset="0"/>
              </a:rPr>
              <a:t>undersøkelsen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55404D82-2C47-3324-644E-AD3DF4FFE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0" cap="none" spc="0" normalizeH="0" baseline="0" noProof="0" dirty="0">
                <a:ln>
                  <a:noFill/>
                </a:ln>
                <a:solidFill>
                  <a:srgbClr val="006000"/>
                </a:solidFill>
                <a:effectLst/>
                <a:uLnTx/>
                <a:uFillTx/>
                <a:latin typeface="Georgia" charset="0"/>
                <a:ea typeface="ＭＳ Ｐゴシック" charset="0"/>
                <a:cs typeface="ＭＳ Ｐゴシック" charset="0"/>
              </a:rPr>
              <a:t>NaMu-syklusen</a:t>
            </a:r>
          </a:p>
        </p:txBody>
      </p:sp>
    </p:spTree>
    <p:extLst>
      <p:ext uri="{BB962C8B-B14F-4D97-AF65-F5344CB8AC3E}">
        <p14:creationId xmlns:p14="http://schemas.microsoft.com/office/powerpoint/2010/main" val="254769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40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2" grpId="0" autoUpdateAnimBg="0"/>
      <p:bldP spid="93193" grpId="0" autoUpdateAnimBg="0"/>
      <p:bldP spid="93194" grpId="0" autoUpdateAnimBg="0"/>
      <p:bldP spid="93195" grpId="0" autoUpdateAnimBg="0"/>
      <p:bldP spid="93196" grpId="0" autoUpdateAnimBg="0"/>
      <p:bldP spid="9319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6602D"/>
            </a:gs>
            <a:gs pos="50000">
              <a:srgbClr val="A2CF99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936695" y="1988840"/>
            <a:ext cx="87129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0" b="0" i="0" u="none" strike="noStrike" kern="1200" cap="small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Hvilke?</a:t>
            </a: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 descr="Trinity-Logo-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B641B1B7-C4F3-4B43-8F3F-94DC61D22AAB}"/>
              </a:ext>
            </a:extLst>
          </p:cNvPr>
          <p:cNvSpPr txBox="1">
            <a:spLocks/>
          </p:cNvSpPr>
          <p:nvPr/>
        </p:nvSpPr>
        <p:spPr bwMode="auto">
          <a:xfrm>
            <a:off x="983432" y="3284984"/>
            <a:ext cx="10585176" cy="87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500" b="1" i="1" u="none" strike="noStrike" kern="0" cap="none" spc="0" normalizeH="0" baseline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/>
                <a:cs typeface="Calibri" panose="020F0502020204030204" pitchFamily="34" charset="0"/>
              </a:rPr>
              <a:t>- Erfaringer med hva som fremmer og hemmer vekst i lokalmenigheten</a:t>
            </a: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38B726A-3D42-1C6F-D2AA-957C6E2F0D5E}"/>
              </a:ext>
            </a:extLst>
          </p:cNvPr>
          <p:cNvSpPr/>
          <p:nvPr/>
        </p:nvSpPr>
        <p:spPr>
          <a:xfrm>
            <a:off x="-1176808" y="926272"/>
            <a:ext cx="16417824" cy="216755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1" u="none" strike="noStrike" kern="1200" cap="none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«Vil du se vekst i din menighet</a:t>
            </a:r>
            <a:r>
              <a:rPr kumimoji="0" lang="nb-NO" sz="5400" b="1" i="1" u="none" strike="noStrike" kern="1200" cap="small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kumimoji="0" lang="nb-NO" sz="1800" b="1" i="1" u="none" strike="noStrike" kern="1200" cap="none" spc="0" normalizeH="0" baseline="0" noProof="0" dirty="0">
              <a:ln>
                <a:noFill/>
              </a:ln>
              <a:solidFill>
                <a:srgbClr val="003300">
                  <a:alpha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7A790FE-5FF8-526B-4E61-E8C9A5DEEEB4}"/>
              </a:ext>
            </a:extLst>
          </p:cNvPr>
          <p:cNvSpPr/>
          <p:nvPr/>
        </p:nvSpPr>
        <p:spPr>
          <a:xfrm>
            <a:off x="1991544" y="5820167"/>
            <a:ext cx="9649072" cy="120015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1" u="none" strike="noStrike" kern="1200" cap="none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4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«Vil du se vekst i din menighet</a:t>
            </a:r>
            <a:r>
              <a:rPr kumimoji="0" lang="nb-NO" sz="5400" b="1" i="1" u="none" strike="noStrike" kern="1200" cap="small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4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kumimoji="0" lang="nb-NO" sz="1800" b="0" i="1" u="none" strike="noStrike" kern="1200" cap="none" spc="0" normalizeH="0" baseline="0" noProof="0" dirty="0">
              <a:ln>
                <a:noFill/>
              </a:ln>
              <a:solidFill>
                <a:srgbClr val="003300">
                  <a:alpha val="4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>
            <a:extLst>
              <a:ext uri="{FF2B5EF4-FFF2-40B4-BE49-F238E27FC236}">
                <a16:creationId xmlns:a16="http://schemas.microsoft.com/office/drawing/2014/main" id="{4F65E659-8806-B5EF-DDF6-FADB19BEF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Faktorer som hemmer veksten  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495600" y="1844643"/>
            <a:ext cx="8172400" cy="229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08038" indent="-263525">
              <a:defRPr>
                <a:solidFill>
                  <a:schemeClr val="tx1"/>
                </a:solidFill>
                <a:latin typeface="Arial" charset="0"/>
              </a:defRPr>
            </a:lvl2pPr>
            <a:lvl3pPr marL="2155825">
              <a:defRPr>
                <a:solidFill>
                  <a:schemeClr val="tx1"/>
                </a:solidFill>
                <a:latin typeface="Arial" charset="0"/>
              </a:defRPr>
            </a:lvl3pPr>
            <a:lvl4pPr marL="2335213">
              <a:defRPr>
                <a:solidFill>
                  <a:schemeClr val="tx1"/>
                </a:solidFill>
                <a:latin typeface="Arial" charset="0"/>
              </a:defRPr>
            </a:lvl4pPr>
            <a:lvl5pPr marL="2514600">
              <a:defRPr>
                <a:solidFill>
                  <a:schemeClr val="tx1"/>
                </a:solidFill>
                <a:latin typeface="Arial" charset="0"/>
              </a:defRPr>
            </a:lvl5pPr>
            <a:lvl6pPr marL="2971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2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86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4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Manglende enhet og perspektiv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Ulik forståelse og målsetting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Manglende visjon og fremtidstro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Lemmene opererer på egenhånd</a:t>
            </a:r>
          </a:p>
          <a:p>
            <a:pPr>
              <a:lnSpc>
                <a:spcPct val="9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Lærevegring og fastlåste tankemønster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D03C0E40-5B36-D8B8-06E2-33BDC172E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24744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Motvind og motkrefter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EA3A94B5-7928-80D9-3C50-7C11BAB4B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6073104"/>
            <a:ext cx="1656184" cy="79208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4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1 av 2</a:t>
            </a: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12" descr="Kaffekroken - strukturforenkling 1 av 4">
            <a:extLst>
              <a:ext uri="{FF2B5EF4-FFF2-40B4-BE49-F238E27FC236}">
                <a16:creationId xmlns:a16="http://schemas.microsoft.com/office/drawing/2014/main" id="{CA9B5A91-6717-78CD-48DD-96FBB2A36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576" y="4149079"/>
            <a:ext cx="3095625" cy="2538412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Kaffekroken - strukturforenkling 2 av 4">
            <a:extLst>
              <a:ext uri="{FF2B5EF4-FFF2-40B4-BE49-F238E27FC236}">
                <a16:creationId xmlns:a16="http://schemas.microsoft.com/office/drawing/2014/main" id="{2B133D18-3B3F-A6C2-E275-46E909CB4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2701" y="4160954"/>
            <a:ext cx="1598613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Kaffekroken - strukturforenkling 3 av 4">
            <a:extLst>
              <a:ext uri="{FF2B5EF4-FFF2-40B4-BE49-F238E27FC236}">
                <a16:creationId xmlns:a16="http://schemas.microsoft.com/office/drawing/2014/main" id="{9C7B8209-5837-D6FD-C8F8-FED198BB0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634" y="4164285"/>
            <a:ext cx="14605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Kaffekroken - strukturforenkling 4 av 4">
            <a:extLst>
              <a:ext uri="{FF2B5EF4-FFF2-40B4-BE49-F238E27FC236}">
                <a16:creationId xmlns:a16="http://schemas.microsoft.com/office/drawing/2014/main" id="{E8C06E61-F471-B4F4-F280-3E16371E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5625" y="4005064"/>
            <a:ext cx="2378075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327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>
            <a:extLst>
              <a:ext uri="{FF2B5EF4-FFF2-40B4-BE49-F238E27FC236}">
                <a16:creationId xmlns:a16="http://schemas.microsoft.com/office/drawing/2014/main" id="{4F65E659-8806-B5EF-DDF6-FADB19BEF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Faktorer som hemmer veksten  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495600" y="1844643"/>
            <a:ext cx="8172400" cy="489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08038" indent="-263525">
              <a:defRPr>
                <a:solidFill>
                  <a:schemeClr val="tx1"/>
                </a:solidFill>
                <a:latin typeface="Arial" charset="0"/>
              </a:defRPr>
            </a:lvl2pPr>
            <a:lvl3pPr marL="2155825">
              <a:defRPr>
                <a:solidFill>
                  <a:schemeClr val="tx1"/>
                </a:solidFill>
                <a:latin typeface="Arial" charset="0"/>
              </a:defRPr>
            </a:lvl3pPr>
            <a:lvl4pPr marL="2335213">
              <a:defRPr>
                <a:solidFill>
                  <a:schemeClr val="tx1"/>
                </a:solidFill>
                <a:latin typeface="Arial" charset="0"/>
              </a:defRPr>
            </a:lvl4pPr>
            <a:lvl5pPr marL="2514600">
              <a:defRPr>
                <a:solidFill>
                  <a:schemeClr val="tx1"/>
                </a:solidFill>
                <a:latin typeface="Arial" charset="0"/>
              </a:defRPr>
            </a:lvl5pPr>
            <a:lvl6pPr marL="2971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2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86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4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Manglende enhet og perspektiv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Ulik forståelse og målsetting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Manglende visjon og fremtidstro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Lemmene opererer på egenhånd</a:t>
            </a:r>
          </a:p>
          <a:p>
            <a:pPr>
              <a:lnSpc>
                <a:spcPct val="9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Lærevegring og fastlåste tankemønster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Enda mer av det som ikke fungerer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Dette kan vi / dette fikser vi bedre enn de fleste (hovmod)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Manglende endringskompetanse</a:t>
            </a:r>
          </a:p>
          <a:p>
            <a:pPr>
              <a:lnSpc>
                <a:spcPct val="9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Ustabilt lederskap eller manglende forankring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NaMu forsvant med presten... eller til fordel for ...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Lederskapet står ikke sammen om satsingen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D03C0E40-5B36-D8B8-06E2-33BDC172E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24744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Motvind og motkrefter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EA3A94B5-7928-80D9-3C50-7C11BAB4B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6073104"/>
            <a:ext cx="1656184" cy="79208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4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1 av 2</a:t>
            </a: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28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2063552" y="1844824"/>
            <a:ext cx="9361040" cy="4891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SzPct val="75000"/>
              <a:buBlip>
                <a:blip r:embed="rId3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Universelle og bibelske prinsipper for vekst</a:t>
            </a:r>
          </a:p>
          <a:p>
            <a:pPr marL="457200" indent="-457200">
              <a:lnSpc>
                <a:spcPct val="120000"/>
              </a:lnSpc>
              <a:buSzPct val="75000"/>
              <a:buBlip>
                <a:blip r:embed="rId3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Benyttet av over 70 000 menigheter i 70 land</a:t>
            </a:r>
          </a:p>
          <a:p>
            <a:pPr marL="457200" indent="-457200">
              <a:lnSpc>
                <a:spcPct val="120000"/>
              </a:lnSpc>
              <a:buSzPct val="75000"/>
              <a:buBlip>
                <a:blip r:embed="rId3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Tilbyr veiledning og ulike redskaper til lokale menigheter</a:t>
            </a:r>
          </a:p>
          <a:p>
            <a:pPr marL="457200" indent="-457200">
              <a:lnSpc>
                <a:spcPct val="110000"/>
              </a:lnSpc>
              <a:buSzPct val="75000"/>
              <a:buBlip>
                <a:blip r:embed="rId3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25 år i Norge - Nå gjennom foreningen NaMu Norge</a:t>
            </a:r>
          </a:p>
          <a:p>
            <a:pPr marL="914400" lvl="1" indent="-457200">
              <a:lnSpc>
                <a:spcPct val="110000"/>
              </a:lnSpc>
              <a:buSzPct val="75000"/>
              <a:buBlip>
                <a:blip r:embed="rId3"/>
              </a:buBlip>
            </a:pPr>
            <a:r>
              <a:rPr lang="nb-NO" dirty="0">
                <a:solidFill>
                  <a:srgbClr val="000000"/>
                </a:solidFill>
                <a:latin typeface="Calibri"/>
              </a:rPr>
              <a:t>30 aktive veiledere fra 12 ulike kirkesamfunn/organisasjoner</a:t>
            </a:r>
          </a:p>
          <a:p>
            <a:pPr marL="914400" lvl="1" indent="-457200">
              <a:lnSpc>
                <a:spcPct val="110000"/>
              </a:lnSpc>
              <a:buSzPct val="75000"/>
              <a:buBlip>
                <a:blip r:embed="rId3"/>
              </a:buBlip>
            </a:pPr>
            <a:r>
              <a:rPr lang="nb-NO" dirty="0">
                <a:solidFill>
                  <a:srgbClr val="000000"/>
                </a:solidFill>
                <a:latin typeface="Calibri"/>
              </a:rPr>
              <a:t>450 menigheter har gjennomført minst en menighetsundersøkelse</a:t>
            </a:r>
          </a:p>
          <a:p>
            <a:pPr marL="914400" lvl="1" indent="-457200">
              <a:lnSpc>
                <a:spcPct val="110000"/>
              </a:lnSpc>
              <a:spcAft>
                <a:spcPts val="0"/>
              </a:spcAft>
              <a:buSzPct val="75000"/>
              <a:buBlip>
                <a:blip r:embed="rId3"/>
              </a:buBlip>
            </a:pPr>
            <a:r>
              <a:rPr lang="nb-NO" dirty="0">
                <a:solidFill>
                  <a:srgbClr val="000000"/>
                </a:solidFill>
                <a:latin typeface="Calibri"/>
              </a:rPr>
              <a:t>K-vekst forlag - bl.a. </a:t>
            </a:r>
            <a:r>
              <a:rPr lang="nb-NO" dirty="0" err="1">
                <a:solidFill>
                  <a:srgbClr val="000000"/>
                </a:solidFill>
                <a:latin typeface="Calibri"/>
              </a:rPr>
              <a:t>ABC-en</a:t>
            </a:r>
            <a:r>
              <a:rPr lang="nb-NO" dirty="0">
                <a:solidFill>
                  <a:srgbClr val="000000"/>
                </a:solidFill>
                <a:latin typeface="Calibri"/>
              </a:rPr>
              <a:t> som er trykket i 25 000 eks.</a:t>
            </a:r>
          </a:p>
          <a:p>
            <a:pPr marL="457200" indent="-457200">
              <a:lnSpc>
                <a:spcPct val="120000"/>
              </a:lnSpc>
              <a:buSzPct val="75000"/>
              <a:buBlip>
                <a:blip r:embed="rId3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Gir ledere og medarbeidere mer tro og mer ro</a:t>
            </a:r>
          </a:p>
          <a:p>
            <a:pPr marL="457200" indent="-457200">
              <a:lnSpc>
                <a:spcPct val="120000"/>
              </a:lnSpc>
              <a:buSzPct val="75000"/>
              <a:buBlip>
                <a:blip r:embed="rId3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Ønsker å utfordre, inspirere og balansere</a:t>
            </a:r>
          </a:p>
          <a:p>
            <a:pPr marL="457200" indent="-457200">
              <a:lnSpc>
                <a:spcPct val="120000"/>
              </a:lnSpc>
              <a:buSzPct val="75000"/>
              <a:buBlip>
                <a:blip r:embed="rId3"/>
              </a:buBlip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Er med å preger språk, agenda og tankesett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48CCF781-A6D4-4451-A939-C1CCA2496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1116033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«Flere sunnere menigheter»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E3C280AD-7C50-E393-6FDB-528924FFD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0" cap="none" spc="0" normalizeH="0" baseline="0" noProof="0" dirty="0">
                <a:ln>
                  <a:noFill/>
                </a:ln>
                <a:solidFill>
                  <a:srgbClr val="006000"/>
                </a:solidFill>
                <a:effectLst/>
                <a:uLnTx/>
                <a:uFillTx/>
                <a:latin typeface="Georgia" charset="0"/>
                <a:ea typeface="ＭＳ Ｐゴシック" charset="0"/>
                <a:cs typeface="ＭＳ Ｐゴシック" charset="0"/>
              </a:rPr>
              <a:t>Naturlig menighetsutvikling</a:t>
            </a:r>
          </a:p>
        </p:txBody>
      </p:sp>
    </p:spTree>
    <p:extLst>
      <p:ext uri="{BB962C8B-B14F-4D97-AF65-F5344CB8AC3E}">
        <p14:creationId xmlns:p14="http://schemas.microsoft.com/office/powerpoint/2010/main" val="70828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351584" y="1916832"/>
            <a:ext cx="936104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08038" indent="-263525">
              <a:defRPr>
                <a:solidFill>
                  <a:schemeClr val="tx1"/>
                </a:solidFill>
                <a:latin typeface="Arial" charset="0"/>
              </a:defRPr>
            </a:lvl2pPr>
            <a:lvl3pPr marL="2155825">
              <a:defRPr>
                <a:solidFill>
                  <a:schemeClr val="tx1"/>
                </a:solidFill>
                <a:latin typeface="Arial" charset="0"/>
              </a:defRPr>
            </a:lvl3pPr>
            <a:lvl4pPr marL="2335213">
              <a:defRPr>
                <a:solidFill>
                  <a:schemeClr val="tx1"/>
                </a:solidFill>
                <a:latin typeface="Arial" charset="0"/>
              </a:defRPr>
            </a:lvl4pPr>
            <a:lvl5pPr marL="2514600">
              <a:defRPr>
                <a:solidFill>
                  <a:schemeClr val="tx1"/>
                </a:solidFill>
                <a:latin typeface="Arial" charset="0"/>
              </a:defRPr>
            </a:lvl5pPr>
            <a:lvl6pPr marL="2971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2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86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4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Har ikke tid eller er for utålmodig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1FAF77AC-8362-62DC-663A-946F2B6E1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Faktorer som hemmer veksten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21">
            <a:extLst>
              <a:ext uri="{FF2B5EF4-FFF2-40B4-BE49-F238E27FC236}">
                <a16:creationId xmlns:a16="http://schemas.microsoft.com/office/drawing/2014/main" id="{40FE4548-7384-BDC3-1661-BD3B3984F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24744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Motvind og motkrefter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87B06756-85F3-7E7D-7CA0-792D43D0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6073104"/>
            <a:ext cx="1656184" cy="79208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4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2 av 2</a:t>
            </a: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lassholder for innhold 3" descr="Vogna.png">
            <a:extLst>
              <a:ext uri="{FF2B5EF4-FFF2-40B4-BE49-F238E27FC236}">
                <a16:creationId xmlns:a16="http://schemas.microsoft.com/office/drawing/2014/main" id="{21C81E01-D672-D8E4-C171-D9F3F1003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8878" b="-8878"/>
          <a:stretch>
            <a:fillRect/>
          </a:stretch>
        </p:blipFill>
        <p:spPr>
          <a:xfrm>
            <a:off x="3359696" y="2621578"/>
            <a:ext cx="6264696" cy="389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100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351584" y="1916832"/>
            <a:ext cx="9361040" cy="449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08038" indent="-263525">
              <a:defRPr>
                <a:solidFill>
                  <a:schemeClr val="tx1"/>
                </a:solidFill>
                <a:latin typeface="Arial" charset="0"/>
              </a:defRPr>
            </a:lvl2pPr>
            <a:lvl3pPr marL="2155825">
              <a:defRPr>
                <a:solidFill>
                  <a:schemeClr val="tx1"/>
                </a:solidFill>
                <a:latin typeface="Arial" charset="0"/>
              </a:defRPr>
            </a:lvl3pPr>
            <a:lvl4pPr marL="2335213">
              <a:defRPr>
                <a:solidFill>
                  <a:schemeClr val="tx1"/>
                </a:solidFill>
                <a:latin typeface="Arial" charset="0"/>
              </a:defRPr>
            </a:lvl4pPr>
            <a:lvl5pPr marL="2514600">
              <a:defRPr>
                <a:solidFill>
                  <a:schemeClr val="tx1"/>
                </a:solidFill>
                <a:latin typeface="Arial" charset="0"/>
              </a:defRPr>
            </a:lvl5pPr>
            <a:lvl6pPr marL="2971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2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86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4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Har ikke tid eller er for utålmodig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Kommer ikke ut av hamsterhjulet (hverdagen/aktivitet)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Forventning om kjappe resultat. Ting Tar Tid. Ulike årstider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Konseptshopping: Hva er i skuddet akkurat nå?</a:t>
            </a:r>
          </a:p>
          <a:p>
            <a:pPr>
              <a:lnSpc>
                <a:spcPct val="9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Ekklesiologi, tradisjoner, kirkestruktur og kultur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Stor avstand mellom dagens kirke og utgangspunktet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Ulik tilsynspraksis, organisering, teologi og kultur</a:t>
            </a:r>
          </a:p>
          <a:p>
            <a:pPr>
              <a:lnSpc>
                <a:spcPct val="9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Liten tro på menighetsutvikling og tilgjengelige verktøy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Venter på at tiden er moden, vekkelse, at det kommer til nye …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Dårlige erfaringer: Vi har prøvd …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1FAF77AC-8362-62DC-663A-946F2B6E1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Faktorer som hemmer veksten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21">
            <a:extLst>
              <a:ext uri="{FF2B5EF4-FFF2-40B4-BE49-F238E27FC236}">
                <a16:creationId xmlns:a16="http://schemas.microsoft.com/office/drawing/2014/main" id="{40FE4548-7384-BDC3-1661-BD3B3984F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24744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Motvind og motkrefter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87B06756-85F3-7E7D-7CA0-792D43D0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6073104"/>
            <a:ext cx="1656184" cy="79208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4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2 av 2</a:t>
            </a: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764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288654" y="1988840"/>
            <a:ext cx="6623770" cy="413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08038" indent="-263525">
              <a:defRPr>
                <a:solidFill>
                  <a:schemeClr val="tx1"/>
                </a:solidFill>
                <a:latin typeface="Arial" charset="0"/>
              </a:defRPr>
            </a:lvl2pPr>
            <a:lvl3pPr marL="2155825">
              <a:defRPr>
                <a:solidFill>
                  <a:schemeClr val="tx1"/>
                </a:solidFill>
                <a:latin typeface="Arial" charset="0"/>
              </a:defRPr>
            </a:lvl3pPr>
            <a:lvl4pPr marL="2335213">
              <a:defRPr>
                <a:solidFill>
                  <a:schemeClr val="tx1"/>
                </a:solidFill>
                <a:latin typeface="Arial" charset="0"/>
              </a:defRPr>
            </a:lvl4pPr>
            <a:lvl5pPr marL="2514600">
              <a:defRPr>
                <a:solidFill>
                  <a:schemeClr val="tx1"/>
                </a:solidFill>
                <a:latin typeface="Arial" charset="0"/>
              </a:defRPr>
            </a:lvl5pPr>
            <a:lvl6pPr marL="2971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2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86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4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Lederskapet </a:t>
            </a:r>
            <a:r>
              <a:rPr lang="nb-NO" altLang="nb-NO" sz="3000" b="1" dirty="0">
                <a:solidFill>
                  <a:srgbClr val="FD260F"/>
                </a:solidFill>
                <a:latin typeface="Calibri" pitchFamily="34" charset="0"/>
              </a:rPr>
              <a:t>leder</a:t>
            </a:r>
            <a:r>
              <a:rPr lang="nb-NO" altLang="nb-NO" sz="3000" dirty="0">
                <a:latin typeface="Calibri" pitchFamily="34" charset="0"/>
              </a:rPr>
              <a:t> og </a:t>
            </a:r>
            <a:r>
              <a:rPr lang="nb-NO" altLang="nb-NO" sz="3000" b="1" dirty="0">
                <a:solidFill>
                  <a:srgbClr val="FD260F"/>
                </a:solidFill>
                <a:latin typeface="Calibri" pitchFamily="34" charset="0"/>
              </a:rPr>
              <a:t>involverer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De med gaven til å lede, får i oppdrag å lede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Stabilt lederskap som utfyller hverandre</a:t>
            </a:r>
          </a:p>
          <a:p>
            <a:pPr>
              <a:lnSpc>
                <a:spcPct val="9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Bønn og arbeid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Radikal balanse</a:t>
            </a:r>
          </a:p>
          <a:p>
            <a:pPr>
              <a:lnSpc>
                <a:spcPct val="9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Åpenhet for nye tanker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Kreativitet, nysgjerrighet, endringsevne/vilje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Modige ledere som tør forandring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</a:pPr>
            <a:r>
              <a:rPr lang="nb-NO" altLang="nb-NO" sz="3000" dirty="0">
                <a:latin typeface="Calibri" pitchFamily="34" charset="0"/>
              </a:rPr>
              <a:t>…</a:t>
            </a:r>
            <a:endParaRPr lang="nb-NO" altLang="nb-NO" sz="3000" b="1" dirty="0">
              <a:solidFill>
                <a:srgbClr val="FD260F"/>
              </a:solidFill>
              <a:latin typeface="Calibri" pitchFamily="34" charset="0"/>
            </a:endParaRP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BD139530-265D-74FE-5AFB-3749BAC84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Faktorer som fremmer veksten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9029EC0E-DA8F-5FBA-70C7-40DF38809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24744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Medvind og </a:t>
            </a:r>
            <a:r>
              <a:rPr lang="nb-NO" sz="3200" i="1" dirty="0" err="1">
                <a:solidFill>
                  <a:srgbClr val="000000"/>
                </a:solidFill>
                <a:latin typeface="Calibri"/>
              </a:rPr>
              <a:t>medkrefter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459AF339-53FA-0C28-F3C1-AEF4677CB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6073104"/>
            <a:ext cx="1656184" cy="79208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4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1 av 2</a:t>
            </a: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65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91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303898" y="1952153"/>
            <a:ext cx="7343850" cy="356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08038" indent="-263525">
              <a:defRPr>
                <a:solidFill>
                  <a:schemeClr val="tx1"/>
                </a:solidFill>
                <a:latin typeface="Arial" charset="0"/>
              </a:defRPr>
            </a:lvl2pPr>
            <a:lvl3pPr marL="2155825">
              <a:defRPr>
                <a:solidFill>
                  <a:schemeClr val="tx1"/>
                </a:solidFill>
                <a:latin typeface="Arial" charset="0"/>
              </a:defRPr>
            </a:lvl3pPr>
            <a:lvl4pPr marL="2335213">
              <a:defRPr>
                <a:solidFill>
                  <a:schemeClr val="tx1"/>
                </a:solidFill>
                <a:latin typeface="Arial" charset="0"/>
              </a:defRPr>
            </a:lvl4pPr>
            <a:lvl5pPr marL="2514600">
              <a:defRPr>
                <a:solidFill>
                  <a:schemeClr val="tx1"/>
                </a:solidFill>
                <a:latin typeface="Arial" charset="0"/>
              </a:defRPr>
            </a:lvl5pPr>
            <a:lvl6pPr marL="2971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2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86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4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Aktiv bruk av veiledning (ekstern)</a:t>
            </a:r>
            <a:endParaRPr lang="nb-NO" altLang="nb-NO" sz="3000" b="1" dirty="0">
              <a:solidFill>
                <a:srgbClr val="FD260F"/>
              </a:solidFill>
              <a:latin typeface="Calibri" pitchFamily="34" charset="0"/>
            </a:endParaRPr>
          </a:p>
          <a:p>
            <a:pPr lvl="1">
              <a:lnSpc>
                <a:spcPct val="90000"/>
              </a:lnSpc>
              <a:spcBef>
                <a:spcPts val="4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Veiledernettverket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Impulser/ideer/læring fra andre </a:t>
            </a:r>
          </a:p>
          <a:p>
            <a:pPr>
              <a:lnSpc>
                <a:spcPct val="9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Vedvarende bruk av NaMu syklusen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Gode forberedelser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En prosess som gjentas og gjentas... </a:t>
            </a:r>
          </a:p>
          <a:p>
            <a:pPr>
              <a:lnSpc>
                <a:spcPct val="9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nb-NO" altLang="nb-NO" sz="3000" dirty="0">
                <a:latin typeface="Calibri" pitchFamily="34" charset="0"/>
              </a:rPr>
              <a:t>Glede og trivsel i ledelse og menighet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buFont typeface="Calibri" pitchFamily="34" charset="0"/>
              <a:buChar char="−"/>
            </a:pPr>
            <a:r>
              <a:rPr lang="nb-NO" altLang="nb-NO" dirty="0">
                <a:latin typeface="Calibri" pitchFamily="34" charset="0"/>
              </a:rPr>
              <a:t>Kultur: Hjem, kjærlighet, gaver i funksjon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5D249D23-FD39-2589-4052-EA38A5B4B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6073104"/>
            <a:ext cx="1656184" cy="79208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4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2 av 2</a:t>
            </a: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64085AF1-D308-9E00-C5A5-566E39F4B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Faktorer som fremmer veksten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B61EDAF9-7D6B-3F6E-D80D-CE7956837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24744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Medvind og </a:t>
            </a:r>
            <a:r>
              <a:rPr lang="nb-NO" sz="3200" i="1" dirty="0" err="1">
                <a:solidFill>
                  <a:srgbClr val="000000"/>
                </a:solidFill>
                <a:latin typeface="Calibri"/>
              </a:rPr>
              <a:t>medkrefter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226A68A-9358-5707-EFA7-71CA93B0C2B1}"/>
              </a:ext>
            </a:extLst>
          </p:cNvPr>
          <p:cNvSpPr txBox="1"/>
          <p:nvPr/>
        </p:nvSpPr>
        <p:spPr>
          <a:xfrm>
            <a:off x="839416" y="5531167"/>
            <a:ext cx="1108923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«I menigheter som vokser, ler en merkbart mer enn i menigheter som ikke vokser. Dette er ett av prinsippene for vekst som det er lettest å påvise.»</a:t>
            </a:r>
          </a:p>
          <a:p>
            <a:pPr>
              <a:spcBef>
                <a:spcPts val="600"/>
              </a:spcBef>
            </a:pPr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Christian A. Schwarz</a:t>
            </a:r>
          </a:p>
        </p:txBody>
      </p:sp>
    </p:spTree>
    <p:extLst>
      <p:ext uri="{BB962C8B-B14F-4D97-AF65-F5344CB8AC3E}">
        <p14:creationId xmlns:p14="http://schemas.microsoft.com/office/powerpoint/2010/main" val="2798621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6602D"/>
            </a:gs>
            <a:gs pos="50000">
              <a:srgbClr val="A2CF99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936695" y="2276872"/>
            <a:ext cx="87129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0" b="0" i="0" u="none" strike="noStrike" kern="1200" cap="small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Hva nå?</a:t>
            </a: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 descr="Trinity-Logo-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B641B1B7-C4F3-4B43-8F3F-94DC61D22AAB}"/>
              </a:ext>
            </a:extLst>
          </p:cNvPr>
          <p:cNvSpPr txBox="1">
            <a:spLocks/>
          </p:cNvSpPr>
          <p:nvPr/>
        </p:nvSpPr>
        <p:spPr bwMode="auto">
          <a:xfrm>
            <a:off x="1054132" y="3645024"/>
            <a:ext cx="10586484" cy="82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500" b="1" i="1" u="none" strike="noStrike" kern="0" cap="none" spc="0" normalizeH="0" baseline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/>
                <a:cs typeface="Calibri" panose="020F0502020204030204" pitchFamily="34" charset="0"/>
              </a:rPr>
              <a:t>- Hvor står vi</a:t>
            </a:r>
            <a:r>
              <a:rPr kumimoji="0" lang="nb-NO" sz="4500" b="1" i="1" u="none" strike="noStrike" kern="0" cap="none" spc="0" normalizeH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/>
                <a:cs typeface="Calibri" panose="020F0502020204030204" pitchFamily="34" charset="0"/>
              </a:rPr>
              <a:t> og hva er n</a:t>
            </a:r>
            <a:r>
              <a:rPr kumimoji="0" lang="nb-NO" sz="4500" b="1" i="1" u="none" strike="noStrike" kern="0" cap="none" spc="0" normalizeH="0" baseline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/>
                <a:cs typeface="Calibri" panose="020F0502020204030204" pitchFamily="34" charset="0"/>
              </a:rPr>
              <a:t>este steg?</a:t>
            </a: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38B726A-3D42-1C6F-D2AA-957C6E2F0D5E}"/>
              </a:ext>
            </a:extLst>
          </p:cNvPr>
          <p:cNvSpPr/>
          <p:nvPr/>
        </p:nvSpPr>
        <p:spPr>
          <a:xfrm>
            <a:off x="-1176808" y="926272"/>
            <a:ext cx="16417824" cy="216755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1" u="none" strike="noStrike" kern="1200" cap="none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«Vil du se vekst i din menighet</a:t>
            </a:r>
            <a:r>
              <a:rPr kumimoji="0" lang="nb-NO" sz="5400" b="1" i="1" u="none" strike="noStrike" kern="1200" cap="small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kumimoji="0" lang="nb-NO" sz="1800" b="1" i="1" u="none" strike="noStrike" kern="1200" cap="none" spc="0" normalizeH="0" baseline="0" noProof="0" dirty="0">
              <a:ln>
                <a:noFill/>
              </a:ln>
              <a:solidFill>
                <a:srgbClr val="003300">
                  <a:alpha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7A790FE-5FF8-526B-4E61-E8C9A5DEEEB4}"/>
              </a:ext>
            </a:extLst>
          </p:cNvPr>
          <p:cNvSpPr/>
          <p:nvPr/>
        </p:nvSpPr>
        <p:spPr>
          <a:xfrm>
            <a:off x="1991544" y="5820167"/>
            <a:ext cx="9649072" cy="120015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1" u="none" strike="noStrike" kern="1200" cap="none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4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«Vil du se vekst i din menighet</a:t>
            </a:r>
            <a:r>
              <a:rPr kumimoji="0" lang="nb-NO" sz="5400" b="1" i="1" u="none" strike="noStrike" kern="1200" cap="small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4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kumimoji="0" lang="nb-NO" sz="1800" b="0" i="1" u="none" strike="noStrike" kern="1200" cap="none" spc="0" normalizeH="0" baseline="0" noProof="0" dirty="0">
              <a:ln>
                <a:noFill/>
              </a:ln>
              <a:solidFill>
                <a:srgbClr val="003300">
                  <a:alpha val="4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927648" y="1131288"/>
            <a:ext cx="73452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5125" marR="0" lvl="0" indent="-3651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Snakk sammen i gruppen din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A31F157C-C853-C60C-B493-0C9DD3162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0" cap="none" spc="0" normalizeH="0" baseline="0" noProof="0" dirty="0">
                <a:ln>
                  <a:noFill/>
                </a:ln>
                <a:solidFill>
                  <a:srgbClr val="006000"/>
                </a:solidFill>
                <a:effectLst/>
                <a:uLnTx/>
                <a:uFillTx/>
                <a:latin typeface="Georgia" charset="0"/>
                <a:ea typeface="ＭＳ Ｐゴシック" charset="0"/>
                <a:cs typeface="ＭＳ Ｐゴシック" charset="0"/>
              </a:rPr>
              <a:t>Grupperefleksjon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063ECA5-5098-EA7B-D928-6C52A3F2DE4E}"/>
              </a:ext>
            </a:extLst>
          </p:cNvPr>
          <p:cNvSpPr/>
          <p:nvPr/>
        </p:nvSpPr>
        <p:spPr>
          <a:xfrm>
            <a:off x="2532112" y="2564555"/>
            <a:ext cx="8172400" cy="2304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Hvor</a:t>
            </a:r>
            <a:r>
              <a:rPr kumimoji="0" lang="nb-NO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står menigheten jeg/vi er </a:t>
            </a:r>
            <a:r>
              <a:rPr lang="nb-NO" sz="2800" dirty="0">
                <a:solidFill>
                  <a:srgbClr val="000000"/>
                </a:solidFill>
                <a:latin typeface="Calibri"/>
              </a:rPr>
              <a:t>en del av </a:t>
            </a:r>
            <a:r>
              <a:rPr kumimoji="0" lang="nb-NO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nå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?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Hvilken rolle ønsker jeg/vi å ha i et videre utviklingsarbeid?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Hva er det naturlig neste steget for menigheten?</a:t>
            </a:r>
          </a:p>
        </p:txBody>
      </p:sp>
    </p:spTree>
    <p:extLst>
      <p:ext uri="{BB962C8B-B14F-4D97-AF65-F5344CB8AC3E}">
        <p14:creationId xmlns:p14="http://schemas.microsoft.com/office/powerpoint/2010/main" val="784933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98DFC35-F926-4B99-92E2-233CEF12EB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765" y="2996952"/>
            <a:ext cx="4440491" cy="79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6602D"/>
            </a:gs>
            <a:gs pos="50000">
              <a:srgbClr val="A2CF99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936695" y="2276872"/>
            <a:ext cx="87129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0" b="0" u="none" strike="noStrike" kern="1200" cap="small" spc="0" normalizeH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Hvorfor?</a:t>
            </a: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 descr="Trinity-Logo-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B641B1B7-C4F3-4B43-8F3F-94DC61D22AAB}"/>
              </a:ext>
            </a:extLst>
          </p:cNvPr>
          <p:cNvSpPr txBox="1">
            <a:spLocks/>
          </p:cNvSpPr>
          <p:nvPr/>
        </p:nvSpPr>
        <p:spPr bwMode="auto">
          <a:xfrm>
            <a:off x="1054132" y="3645024"/>
            <a:ext cx="10586484" cy="82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500" b="1" i="1" u="none" strike="noStrike" kern="0" cap="none" spc="0" normalizeH="0" baseline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/>
                <a:cs typeface="Calibri" panose="020F0502020204030204" pitchFamily="34" charset="0"/>
              </a:rPr>
              <a:t>- Trenger menigheten å utvikle seg?</a:t>
            </a: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38B726A-3D42-1C6F-D2AA-957C6E2F0D5E}"/>
              </a:ext>
            </a:extLst>
          </p:cNvPr>
          <p:cNvSpPr/>
          <p:nvPr/>
        </p:nvSpPr>
        <p:spPr>
          <a:xfrm>
            <a:off x="-1176808" y="926272"/>
            <a:ext cx="16417824" cy="216755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noAutofit/>
          </a:bodyPr>
          <a:lstStyle/>
          <a:p>
            <a:pPr algn="ctr">
              <a:lnSpc>
                <a:spcPts val="3800"/>
              </a:lnSpc>
            </a:pPr>
            <a:r>
              <a:rPr lang="nb-NO" sz="5400" b="1" i="1" kern="120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«Vil du se vekst i din menighet</a:t>
            </a:r>
            <a:r>
              <a:rPr lang="nb-NO" sz="5400" b="1" i="1" kern="1200" cap="small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nb-NO" sz="1800" b="1" i="1" dirty="0">
              <a:solidFill>
                <a:srgbClr val="003300">
                  <a:alpha val="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7A790FE-5FF8-526B-4E61-E8C9A5DEEEB4}"/>
              </a:ext>
            </a:extLst>
          </p:cNvPr>
          <p:cNvSpPr/>
          <p:nvPr/>
        </p:nvSpPr>
        <p:spPr>
          <a:xfrm>
            <a:off x="1991544" y="5820167"/>
            <a:ext cx="9649072" cy="120015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>
              <a:lnSpc>
                <a:spcPts val="3800"/>
              </a:lnSpc>
            </a:pPr>
            <a:r>
              <a:rPr lang="nb-NO" sz="5400" b="1" i="1" kern="120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4000"/>
                  </a:srgb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«Vil du se vekst i din menighet</a:t>
            </a:r>
            <a:r>
              <a:rPr lang="nb-NO" sz="5400" b="1" i="1" kern="1200" cap="small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4000"/>
                  </a:srgb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nb-NO" sz="1800" i="1" dirty="0">
              <a:solidFill>
                <a:srgbClr val="003300">
                  <a:alpha val="4000"/>
                </a:srgb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>
            <a:extLst>
              <a:ext uri="{FF2B5EF4-FFF2-40B4-BE49-F238E27FC236}">
                <a16:creationId xmlns:a16="http://schemas.microsoft.com/office/drawing/2014/main" id="{F5CE96B0-4540-B073-4770-643DBDBC9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0" cap="none" spc="0" normalizeH="0" baseline="0" noProof="0" dirty="0">
                <a:ln>
                  <a:noFill/>
                </a:ln>
                <a:solidFill>
                  <a:srgbClr val="006000"/>
                </a:solidFill>
                <a:effectLst/>
                <a:uLnTx/>
                <a:uFillTx/>
                <a:latin typeface="Georgia" charset="0"/>
                <a:ea typeface="ＭＳ Ｐゴシック" charset="0"/>
                <a:cs typeface="ＭＳ Ｐゴシック" charset="0"/>
              </a:rPr>
              <a:t>Hvorfor menighetsutvikling?</a:t>
            </a:r>
          </a:p>
        </p:txBody>
      </p:sp>
      <p:pic>
        <p:nvPicPr>
          <p:cNvPr id="3" name="Picture 8" descr="Helsesjekk, minst">
            <a:extLst>
              <a:ext uri="{FF2B5EF4-FFF2-40B4-BE49-F238E27FC236}">
                <a16:creationId xmlns:a16="http://schemas.microsoft.com/office/drawing/2014/main" id="{DE683F6A-ED1D-02D2-6034-B3420B998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448" y="2060848"/>
            <a:ext cx="5689600" cy="412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1">
            <a:extLst>
              <a:ext uri="{FF2B5EF4-FFF2-40B4-BE49-F238E27FC236}">
                <a16:creationId xmlns:a16="http://schemas.microsoft.com/office/drawing/2014/main" id="{CA63BBEB-9398-EBDA-0D86-DC4DDA223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1196752"/>
            <a:ext cx="73452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5125" marR="0" lvl="0" indent="-3651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Status for norske menigheter de siste 25 årene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F1992E4-D078-44CB-407B-C6CCE0C0A6FE}"/>
              </a:ext>
            </a:extLst>
          </p:cNvPr>
          <p:cNvSpPr/>
          <p:nvPr/>
        </p:nvSpPr>
        <p:spPr>
          <a:xfrm>
            <a:off x="7032104" y="2852936"/>
            <a:ext cx="4680520" cy="175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marR="0" lvl="0" indent="-360363" algn="l" defTabSz="8048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</a:t>
            </a:r>
          </a:p>
          <a:p>
            <a:pPr marL="539750" marR="0" lvl="0" indent="-366713" algn="l" defTabSz="8048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Ca. 65 % skåre under 50</a:t>
            </a:r>
          </a:p>
          <a:p>
            <a:pPr marL="539750" marR="0" lvl="0" indent="-366713" algn="l" defTabSz="8048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Over 90% &lt; skåre på 65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5512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44220775-73DC-901D-920F-9EEBD981B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0" cap="none" spc="0" normalizeH="0" baseline="0" noProof="0" dirty="0">
                <a:ln>
                  <a:noFill/>
                </a:ln>
                <a:solidFill>
                  <a:srgbClr val="006000"/>
                </a:solidFill>
                <a:effectLst/>
                <a:uLnTx/>
                <a:uFillTx/>
                <a:latin typeface="Georgia" charset="0"/>
                <a:ea typeface="ＭＳ Ｐゴシック" charset="0"/>
                <a:cs typeface="ＭＳ Ｐゴシック" charset="0"/>
              </a:rPr>
              <a:t>Hvorfor menighetsutvikling?</a:t>
            </a:r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A8752601-98D4-45A5-823D-6538D9264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1196752"/>
            <a:ext cx="73452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5125" marR="0" lvl="0" indent="-3651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Bevegelse, trekk og trender</a:t>
            </a:r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9538B6DB-F013-4C84-9D34-41E1B58C3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664" y="2638177"/>
            <a:ext cx="936104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Oval 20">
            <a:extLst>
              <a:ext uri="{FF2B5EF4-FFF2-40B4-BE49-F238E27FC236}">
                <a16:creationId xmlns:a16="http://schemas.microsoft.com/office/drawing/2014/main" id="{22A696BB-2F55-4A76-939D-C7B571BD6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910" y="2310498"/>
            <a:ext cx="360363" cy="358775"/>
          </a:xfrm>
          <a:prstGeom prst="ellipse">
            <a:avLst/>
          </a:prstGeom>
          <a:solidFill>
            <a:srgbClr val="E6842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8B5A76C3-7853-4732-9704-E660425CDA2E}"/>
              </a:ext>
            </a:extLst>
          </p:cNvPr>
          <p:cNvSpPr>
            <a:spLocks/>
          </p:cNvSpPr>
          <p:nvPr/>
        </p:nvSpPr>
        <p:spPr bwMode="auto">
          <a:xfrm rot="21315053">
            <a:off x="1976588" y="2058915"/>
            <a:ext cx="9430622" cy="3508744"/>
          </a:xfrm>
          <a:custGeom>
            <a:avLst/>
            <a:gdLst>
              <a:gd name="T0" fmla="*/ 0 w 1225"/>
              <a:gd name="T1" fmla="*/ 0 h 997"/>
              <a:gd name="T2" fmla="*/ 272 w 1225"/>
              <a:gd name="T3" fmla="*/ 272 h 997"/>
              <a:gd name="T4" fmla="*/ 499 w 1225"/>
              <a:gd name="T5" fmla="*/ 544 h 997"/>
              <a:gd name="T6" fmla="*/ 907 w 1225"/>
              <a:gd name="T7" fmla="*/ 725 h 997"/>
              <a:gd name="T8" fmla="*/ 1043 w 1225"/>
              <a:gd name="T9" fmla="*/ 907 h 997"/>
              <a:gd name="T10" fmla="*/ 1225 w 1225"/>
              <a:gd name="T11" fmla="*/ 997 h 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25" h="997">
                <a:moveTo>
                  <a:pt x="0" y="0"/>
                </a:moveTo>
                <a:cubicBezTo>
                  <a:pt x="94" y="90"/>
                  <a:pt x="189" y="181"/>
                  <a:pt x="272" y="272"/>
                </a:cubicBezTo>
                <a:cubicBezTo>
                  <a:pt x="355" y="363"/>
                  <a:pt x="393" y="469"/>
                  <a:pt x="499" y="544"/>
                </a:cubicBezTo>
                <a:cubicBezTo>
                  <a:pt x="605" y="619"/>
                  <a:pt x="816" y="665"/>
                  <a:pt x="907" y="725"/>
                </a:cubicBezTo>
                <a:cubicBezTo>
                  <a:pt x="998" y="785"/>
                  <a:pt x="990" y="862"/>
                  <a:pt x="1043" y="907"/>
                </a:cubicBezTo>
                <a:cubicBezTo>
                  <a:pt x="1096" y="952"/>
                  <a:pt x="1195" y="982"/>
                  <a:pt x="1225" y="997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13EA14C-2CC3-4454-8796-6A92E26B74CC}"/>
              </a:ext>
            </a:extLst>
          </p:cNvPr>
          <p:cNvSpPr/>
          <p:nvPr/>
        </p:nvSpPr>
        <p:spPr>
          <a:xfrm>
            <a:off x="1374044" y="3212976"/>
            <a:ext cx="10308430" cy="2869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marR="0" lvl="0" indent="-360363" algn="l" defTabSz="8048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</a:t>
            </a:r>
          </a:p>
          <a:p>
            <a:pPr marL="539750" marR="0" lvl="0" indent="-366713" algn="l" defTabSz="8048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Sekularisering</a:t>
            </a:r>
          </a:p>
          <a:p>
            <a:pPr marL="539750" marR="0" lvl="0" indent="-366713" algn="l" defTabSz="8048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</a:t>
            </a:r>
            <a:r>
              <a:rPr kumimoji="0" lang="nb-NO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Pluralisering</a:t>
            </a: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539750" marR="0" lvl="0" indent="-366713" algn="l" defTabSz="8048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Individualisering</a:t>
            </a:r>
          </a:p>
          <a:p>
            <a:pPr marL="539750" marR="0" lvl="0" indent="-366713" algn="l" defTabSz="8048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Samfunnsbygging (vekst/velferd, institusjonalisering m.m.)</a:t>
            </a:r>
          </a:p>
          <a:p>
            <a:pPr marL="539750" marR="0" lvl="0" indent="-366713" algn="l" defTabSz="8048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Det moderne livet (aktivitetssamfunnet, valgfrihet, teknologi/</a:t>
            </a:r>
            <a:r>
              <a:rPr kumimoji="0" lang="nb-NO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nettliv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m.m.)</a:t>
            </a:r>
          </a:p>
        </p:txBody>
      </p:sp>
    </p:spTree>
    <p:extLst>
      <p:ext uri="{BB962C8B-B14F-4D97-AF65-F5344CB8AC3E}">
        <p14:creationId xmlns:p14="http://schemas.microsoft.com/office/powerpoint/2010/main" val="230454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>
            <a:extLst>
              <a:ext uri="{FF2B5EF4-FFF2-40B4-BE49-F238E27FC236}">
                <a16:creationId xmlns:a16="http://schemas.microsoft.com/office/drawing/2014/main" id="{A8752601-98D4-45A5-823D-6538D9264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1196752"/>
            <a:ext cx="73452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5125" marR="0" lvl="0" indent="-3651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Spørsmålet med det enkle svaret …</a:t>
            </a:r>
          </a:p>
        </p:txBody>
      </p:sp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CBB41AF2-B3C0-4502-9ECF-EE505D547AB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063" y="2262711"/>
            <a:ext cx="9360000" cy="3959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Bilde 1" descr="Et bilde som inneholder tekst&#10;&#10;Automatisk generert beskrivelse">
            <a:extLst>
              <a:ext uri="{FF2B5EF4-FFF2-40B4-BE49-F238E27FC236}">
                <a16:creationId xmlns:a16="http://schemas.microsoft.com/office/drawing/2014/main" id="{00F30097-95EB-42BA-A849-52DCE792D5AB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3" r="-97"/>
          <a:stretch/>
        </p:blipFill>
        <p:spPr>
          <a:xfrm>
            <a:off x="1761606" y="2272457"/>
            <a:ext cx="9360000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88BE804F-FE00-40CB-920F-B5F883948741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r="16209" b="798"/>
          <a:stretch/>
        </p:blipFill>
        <p:spPr>
          <a:xfrm>
            <a:off x="1759506" y="2264787"/>
            <a:ext cx="9360000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82DA78DE-0959-C56D-3A17-FA5BB6C09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Vil du se vekst?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64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>
            <a:extLst>
              <a:ext uri="{FF2B5EF4-FFF2-40B4-BE49-F238E27FC236}">
                <a16:creationId xmlns:a16="http://schemas.microsoft.com/office/drawing/2014/main" id="{833E674F-69D2-C5FA-8B2E-D4058C9FF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-171400"/>
            <a:ext cx="1008112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0" cap="none" spc="0" normalizeH="0" baseline="0" noProof="0" dirty="0">
                <a:ln>
                  <a:noFill/>
                </a:ln>
                <a:solidFill>
                  <a:srgbClr val="006000"/>
                </a:solidFill>
                <a:effectLst/>
                <a:uLnTx/>
                <a:uFillTx/>
                <a:latin typeface="Georgia" charset="0"/>
                <a:ea typeface="ＭＳ Ｐゴシック" charset="0"/>
                <a:cs typeface="ＭＳ Ｐゴシック" charset="0"/>
              </a:rPr>
              <a:t>Vekst – Strategisk arbeid eller </a:t>
            </a:r>
            <a:r>
              <a:rPr kumimoji="0" lang="nb-NO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6000"/>
                </a:solidFill>
                <a:effectLst/>
                <a:uLnTx/>
                <a:uFillTx/>
                <a:latin typeface="Georgia" charset="0"/>
                <a:ea typeface="ＭＳ Ｐゴシック" charset="0"/>
                <a:cs typeface="ＭＳ Ｐゴシック" charset="0"/>
              </a:rPr>
              <a:t>tilfel</a:t>
            </a:r>
            <a:r>
              <a:rPr lang="nb-NO" sz="4000" kern="0" dirty="0" err="1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dighet</a:t>
            </a: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?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Bilde 7" descr="Et bilde som inneholder tekst, puslespill, konvolutt, bilderamme&#10;&#10;Automatisk generert beskrivelse">
            <a:extLst>
              <a:ext uri="{FF2B5EF4-FFF2-40B4-BE49-F238E27FC236}">
                <a16:creationId xmlns:a16="http://schemas.microsoft.com/office/drawing/2014/main" id="{72767E14-6667-DC78-1F9E-B251908A7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716" y="1916832"/>
            <a:ext cx="7974884" cy="4608511"/>
          </a:xfrm>
          <a:prstGeom prst="rect">
            <a:avLst/>
          </a:prstGeom>
        </p:spPr>
      </p:pic>
      <p:sp>
        <p:nvSpPr>
          <p:cNvPr id="9" name="Text Box 21">
            <a:extLst>
              <a:ext uri="{FF2B5EF4-FFF2-40B4-BE49-F238E27FC236}">
                <a16:creationId xmlns:a16="http://schemas.microsoft.com/office/drawing/2014/main" id="{621A3B66-34A1-8A8C-6956-4CCF94B3D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95" y="1196752"/>
            <a:ext cx="89829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5125" marR="0" lvl="0" indent="-3651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Hvorfor opplever noen fremgang, mens andre opplever tilbakegang?</a:t>
            </a:r>
          </a:p>
        </p:txBody>
      </p:sp>
      <p:pic>
        <p:nvPicPr>
          <p:cNvPr id="12" name="Bilde 11" descr="Et bilde som inneholder musikk&#10;&#10;Automatisk generert beskrivelse">
            <a:extLst>
              <a:ext uri="{FF2B5EF4-FFF2-40B4-BE49-F238E27FC236}">
                <a16:creationId xmlns:a16="http://schemas.microsoft.com/office/drawing/2014/main" id="{1E7A8877-8B25-5034-1BAE-184C16551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635" y="4667277"/>
            <a:ext cx="1027665" cy="9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91504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6602D"/>
            </a:gs>
            <a:gs pos="50000">
              <a:srgbClr val="A2CF99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936695" y="1988840"/>
            <a:ext cx="87129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0" b="0" i="0" u="none" strike="noStrike" kern="1200" cap="small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Hva om?</a:t>
            </a: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 descr="Trinity-Logo-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B641B1B7-C4F3-4B43-8F3F-94DC61D22AAB}"/>
              </a:ext>
            </a:extLst>
          </p:cNvPr>
          <p:cNvSpPr txBox="1">
            <a:spLocks/>
          </p:cNvSpPr>
          <p:nvPr/>
        </p:nvSpPr>
        <p:spPr bwMode="auto">
          <a:xfrm>
            <a:off x="1054132" y="3284984"/>
            <a:ext cx="10586484" cy="82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500" b="1" i="1" u="none" strike="noStrike" kern="0" cap="none" spc="0" normalizeH="0" baseline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/>
                <a:cs typeface="Calibri" panose="020F0502020204030204" pitchFamily="34" charset="0"/>
              </a:rPr>
              <a:t>- Hvilket potensiale kan menigheten vår ha utover det vi ser i dag?</a:t>
            </a: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38B726A-3D42-1C6F-D2AA-957C6E2F0D5E}"/>
              </a:ext>
            </a:extLst>
          </p:cNvPr>
          <p:cNvSpPr/>
          <p:nvPr/>
        </p:nvSpPr>
        <p:spPr>
          <a:xfrm>
            <a:off x="-1176808" y="926272"/>
            <a:ext cx="16417824" cy="216755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1" u="none" strike="noStrike" kern="1200" cap="none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«Vil du se vekst i din menighet</a:t>
            </a:r>
            <a:r>
              <a:rPr kumimoji="0" lang="nb-NO" sz="5400" b="1" i="1" u="none" strike="noStrike" kern="1200" cap="small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kumimoji="0" lang="nb-NO" sz="1800" b="1" i="1" u="none" strike="noStrike" kern="1200" cap="none" spc="0" normalizeH="0" baseline="0" noProof="0" dirty="0">
              <a:ln>
                <a:noFill/>
              </a:ln>
              <a:solidFill>
                <a:srgbClr val="003300">
                  <a:alpha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7A790FE-5FF8-526B-4E61-E8C9A5DEEEB4}"/>
              </a:ext>
            </a:extLst>
          </p:cNvPr>
          <p:cNvSpPr/>
          <p:nvPr/>
        </p:nvSpPr>
        <p:spPr>
          <a:xfrm>
            <a:off x="1991544" y="5820167"/>
            <a:ext cx="9649072" cy="120015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1" u="none" strike="noStrike" kern="1200" cap="none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4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«Vil du se vekst i din menighet</a:t>
            </a:r>
            <a:r>
              <a:rPr kumimoji="0" lang="nb-NO" sz="5400" b="1" i="1" u="none" strike="noStrike" kern="1200" cap="small" spc="0" normalizeH="0" baseline="0" noProof="0" dirty="0">
                <a:ln w="3175" cap="flat" cmpd="sng" algn="ctr">
                  <a:noFill/>
                  <a:prstDash val="solid"/>
                  <a:round/>
                </a:ln>
                <a:solidFill>
                  <a:srgbClr val="003300">
                    <a:alpha val="4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kumimoji="0" lang="nb-NO" sz="1800" b="0" i="1" u="none" strike="noStrike" kern="1200" cap="none" spc="0" normalizeH="0" baseline="0" noProof="0" dirty="0">
              <a:ln>
                <a:noFill/>
              </a:ln>
              <a:solidFill>
                <a:srgbClr val="003300">
                  <a:alpha val="4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2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2004:Templates:Presentations:Designs:Blends</Template>
  <TotalTime>17349</TotalTime>
  <Words>2090</Words>
  <Application>Microsoft Office PowerPoint</Application>
  <PresentationFormat>Widescreen</PresentationFormat>
  <Paragraphs>318</Paragraphs>
  <Slides>36</Slides>
  <Notes>33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36</vt:i4>
      </vt:variant>
    </vt:vector>
  </HeadingPairs>
  <TitlesOfParts>
    <vt:vector size="47" baseType="lpstr">
      <vt:lpstr>Arial</vt:lpstr>
      <vt:lpstr>Calibri</vt:lpstr>
      <vt:lpstr>Georgia</vt:lpstr>
      <vt:lpstr>Maiandra GD</vt:lpstr>
      <vt:lpstr>MaisonNeue</vt:lpstr>
      <vt:lpstr>Sylfaen</vt:lpstr>
      <vt:lpstr>Times New Roman</vt:lpstr>
      <vt:lpstr>Trebuchet MS</vt:lpstr>
      <vt:lpstr>Verdana</vt:lpstr>
      <vt:lpstr>Blank Presentation</vt:lpstr>
      <vt:lpstr>1_Blank Presentation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Journey to Life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Johnstone</dc:creator>
  <cp:lastModifiedBy>Kjetil Sigerseth</cp:lastModifiedBy>
  <cp:revision>364</cp:revision>
  <dcterms:created xsi:type="dcterms:W3CDTF">2010-02-09T03:14:36Z</dcterms:created>
  <dcterms:modified xsi:type="dcterms:W3CDTF">2022-10-25T12:54:41Z</dcterms:modified>
</cp:coreProperties>
</file>