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609" r:id="rId2"/>
    <p:sldId id="623" r:id="rId3"/>
    <p:sldId id="617" r:id="rId4"/>
    <p:sldId id="625" r:id="rId5"/>
    <p:sldId id="626" r:id="rId6"/>
    <p:sldId id="627" r:id="rId7"/>
    <p:sldId id="628" r:id="rId8"/>
    <p:sldId id="629" r:id="rId9"/>
    <p:sldId id="630" r:id="rId10"/>
    <p:sldId id="631" r:id="rId11"/>
    <p:sldId id="632" r:id="rId12"/>
    <p:sldId id="499" r:id="rId13"/>
    <p:sldId id="621" r:id="rId14"/>
    <p:sldId id="620" r:id="rId15"/>
    <p:sldId id="633" r:id="rId16"/>
    <p:sldId id="615" r:id="rId17"/>
    <p:sldId id="619" r:id="rId18"/>
    <p:sldId id="622" r:id="rId19"/>
  </p:sldIdLst>
  <p:sldSz cx="12192000" cy="6858000"/>
  <p:notesSz cx="7099300" cy="10234613"/>
  <p:defaultTextStyle>
    <a:defPPr>
      <a:defRPr lang="nb-NO"/>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292"/>
    <a:srgbClr val="3864B2"/>
    <a:srgbClr val="637BC9"/>
    <a:srgbClr val="B6CDE8"/>
    <a:srgbClr val="CEDDF0"/>
    <a:srgbClr val="EBF1F9"/>
    <a:srgbClr val="A1B0DF"/>
    <a:srgbClr val="8B8BD9"/>
    <a:srgbClr val="3838AA"/>
    <a:srgbClr val="FFF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101" autoAdjust="0"/>
  </p:normalViewPr>
  <p:slideViewPr>
    <p:cSldViewPr>
      <p:cViewPr varScale="1">
        <p:scale>
          <a:sx n="72" d="100"/>
          <a:sy n="72" d="100"/>
        </p:scale>
        <p:origin x="1956" y="6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121" d="100"/>
          <a:sy n="121" d="100"/>
        </p:scale>
        <p:origin x="-4064" y="-12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077137"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5" name="Rectangle 3"/>
          <p:cNvSpPr>
            <a:spLocks noGrp="1" noChangeArrowheads="1"/>
          </p:cNvSpPr>
          <p:nvPr>
            <p:ph type="dt" sz="quarter" idx="1"/>
          </p:nvPr>
        </p:nvSpPr>
        <p:spPr bwMode="auto">
          <a:xfrm>
            <a:off x="4020506" y="0"/>
            <a:ext cx="3077137"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15716" name="Rectangle 4"/>
          <p:cNvSpPr>
            <a:spLocks noGrp="1" noChangeArrowheads="1"/>
          </p:cNvSpPr>
          <p:nvPr>
            <p:ph type="ftr" sz="quarter" idx="2"/>
          </p:nvPr>
        </p:nvSpPr>
        <p:spPr bwMode="auto">
          <a:xfrm>
            <a:off x="0" y="9720673"/>
            <a:ext cx="3077137"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7" name="Rectangle 5"/>
          <p:cNvSpPr>
            <a:spLocks noGrp="1" noChangeArrowheads="1"/>
          </p:cNvSpPr>
          <p:nvPr>
            <p:ph type="sldNum" sz="quarter" idx="3"/>
          </p:nvPr>
        </p:nvSpPr>
        <p:spPr bwMode="auto">
          <a:xfrm>
            <a:off x="4020506" y="9720673"/>
            <a:ext cx="3077137"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a:defRPr sz="1200"/>
            </a:lvl1pPr>
          </a:lstStyle>
          <a:p>
            <a:fld id="{578D124C-ACC3-4D90-B2EC-DC310283BC6D}" type="slidenum">
              <a:rPr lang="nb-NO" altLang="nb-NO"/>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7137"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5" name="Rectangle 3"/>
          <p:cNvSpPr>
            <a:spLocks noGrp="1" noChangeArrowheads="1"/>
          </p:cNvSpPr>
          <p:nvPr>
            <p:ph type="dt" idx="1"/>
          </p:nvPr>
        </p:nvSpPr>
        <p:spPr bwMode="auto">
          <a:xfrm>
            <a:off x="4020506" y="0"/>
            <a:ext cx="3077137"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4340"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709599" y="4861155"/>
            <a:ext cx="5680103" cy="4605821"/>
          </a:xfrm>
          <a:prstGeom prst="rect">
            <a:avLst/>
          </a:prstGeom>
          <a:noFill/>
          <a:ln>
            <a:noFill/>
          </a:ln>
          <a:effectLst/>
        </p:spPr>
        <p:txBody>
          <a:bodyPr vert="horz" wrap="square" lIns="94768" tIns="47384" rIns="94768" bIns="47384"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18438" name="Rectangle 6"/>
          <p:cNvSpPr>
            <a:spLocks noGrp="1" noChangeArrowheads="1"/>
          </p:cNvSpPr>
          <p:nvPr>
            <p:ph type="ftr" sz="quarter" idx="4"/>
          </p:nvPr>
        </p:nvSpPr>
        <p:spPr bwMode="auto">
          <a:xfrm>
            <a:off x="0" y="9720673"/>
            <a:ext cx="3077137"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9" name="Rectangle 7"/>
          <p:cNvSpPr>
            <a:spLocks noGrp="1" noChangeArrowheads="1"/>
          </p:cNvSpPr>
          <p:nvPr>
            <p:ph type="sldNum" sz="quarter" idx="5"/>
          </p:nvPr>
        </p:nvSpPr>
        <p:spPr bwMode="auto">
          <a:xfrm>
            <a:off x="4020506" y="9720673"/>
            <a:ext cx="3077137"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a:defRPr sz="1200"/>
            </a:lvl1pPr>
          </a:lstStyle>
          <a:p>
            <a:fld id="{E60AA44C-3215-4EF8-94DE-E86B5E6734B5}"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p:cNvSpPr>
            <a:spLocks noGrp="1" noRot="1" noChangeAspect="1"/>
          </p:cNvSpPr>
          <p:nvPr>
            <p:ph type="sldImg"/>
          </p:nvPr>
        </p:nvSpPr>
        <p:spPr>
          <a:xfrm>
            <a:off x="139700" y="768350"/>
            <a:ext cx="6819900" cy="3836988"/>
          </a:xfrm>
          <a:ln/>
        </p:spPr>
      </p:sp>
      <p:sp>
        <p:nvSpPr>
          <p:cNvPr id="30723" name="Plassholder for nota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p:txBody>
      </p:sp>
      <p:sp>
        <p:nvSpPr>
          <p:cNvPr id="30724" name="Plassholder for lysbilde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defTabSz="947684" eaLnBrk="1" hangingPunct="1">
              <a:defRPr/>
            </a:pPr>
            <a:fld id="{D0124C4C-833D-4901-B419-EBB44A3417CB}" type="slidenum">
              <a:rPr lang="nb-NO" altLang="nb-NO" sz="1200">
                <a:solidFill>
                  <a:srgbClr val="000000"/>
                </a:solidFill>
              </a:rPr>
              <a:pPr defTabSz="947684" eaLnBrk="1" hangingPunct="1">
                <a:defRPr/>
              </a:pPr>
              <a:t>1</a:t>
            </a:fld>
            <a:endParaRPr lang="nb-NO" altLang="nb-NO" sz="1200">
              <a:solidFill>
                <a:srgbClr val="000000"/>
              </a:solidFill>
            </a:endParaRPr>
          </a:p>
        </p:txBody>
      </p:sp>
    </p:spTree>
    <p:extLst>
      <p:ext uri="{BB962C8B-B14F-4D97-AF65-F5344CB8AC3E}">
        <p14:creationId xmlns:p14="http://schemas.microsoft.com/office/powerpoint/2010/main" val="257917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9CBD0212-E7BF-46DE-BC9B-860261BE9C15}"/>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FFBE1AC5-A245-4C49-94AE-C211A81247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en oversikt over hvordan vi kommuniserer med Gud gjennom  trosspråkene.</a:t>
            </a:r>
          </a:p>
          <a:p>
            <a:r>
              <a:rPr lang="nb-NO" altLang="nb-NO" dirty="0">
                <a:latin typeface="Arial" panose="020B0604020202020204" pitchFamily="34" charset="0"/>
                <a:ea typeface="ＭＳ Ｐゴシック" panose="020B0600070205080204" pitchFamily="34" charset="-128"/>
              </a:rPr>
              <a:t>Det er tre grupper med trosspråk, jamfør den treenige Gud.</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De to  grønne trosspråkene</a:t>
            </a:r>
          </a:p>
          <a:p>
            <a:r>
              <a:rPr lang="nb-NO" altLang="nb-NO" dirty="0">
                <a:latin typeface="Arial" panose="020B0604020202020204" pitchFamily="34" charset="0"/>
                <a:ea typeface="ＭＳ Ｐゴシック" panose="020B0600070205080204" pitchFamily="34" charset="-128"/>
              </a:rPr>
              <a:t>De to røde trosspråkene</a:t>
            </a:r>
          </a:p>
          <a:p>
            <a:r>
              <a:rPr lang="nb-NO" altLang="nb-NO" dirty="0">
                <a:latin typeface="Arial" panose="020B0604020202020204" pitchFamily="34" charset="0"/>
                <a:ea typeface="ＭＳ Ｐゴシック" panose="020B0600070205080204" pitchFamily="34" charset="-128"/>
              </a:rPr>
              <a:t>De to blå trosspråkene</a:t>
            </a:r>
          </a:p>
          <a:p>
            <a:r>
              <a:rPr lang="nb-NO" altLang="nb-NO" dirty="0">
                <a:latin typeface="Arial" panose="020B0604020202020204" pitchFamily="34" charset="0"/>
                <a:ea typeface="ＭＳ Ｐゴシック" panose="020B0600070205080204" pitchFamily="34" charset="-128"/>
              </a:rPr>
              <a:t>De tre grensespråkene som består av to farger</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Disse ni trosspråkene er nærmere omtalt i boka Engasjert trosliv.</a:t>
            </a:r>
          </a:p>
          <a:p>
            <a:r>
              <a:rPr lang="nb-NO" altLang="nb-NO" dirty="0">
                <a:latin typeface="Arial" panose="020B0604020202020204" pitchFamily="34" charset="0"/>
                <a:ea typeface="ＭＳ Ｐゴシック" panose="020B0600070205080204" pitchFamily="34" charset="-128"/>
              </a:rPr>
              <a:t>Takk for oppmerksomheten!</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DB032626-CCB7-46C0-84A1-1194C38ED2FF}"/>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47028998-5DE5-47F2-9A9A-B28E14D384E5}" type="slidenum">
              <a:rPr lang="nb-NO" altLang="nb-NO" sz="1200"/>
              <a:pPr eaLnBrk="1" hangingPunct="1"/>
              <a:t>10</a:t>
            </a:fld>
            <a:endParaRPr lang="nb-NO" altLang="nb-NO"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ssholder for lysbilde 1">
            <a:extLst>
              <a:ext uri="{FF2B5EF4-FFF2-40B4-BE49-F238E27FC236}">
                <a16:creationId xmlns:a16="http://schemas.microsoft.com/office/drawing/2014/main" id="{91F69CD0-EE4E-42D2-8643-74466F9B4085}"/>
              </a:ext>
            </a:extLst>
          </p:cNvPr>
          <p:cNvSpPr>
            <a:spLocks noGrp="1" noRot="1" noChangeAspect="1"/>
          </p:cNvSpPr>
          <p:nvPr>
            <p:ph type="sldImg"/>
          </p:nvPr>
        </p:nvSpPr>
        <p:spPr>
          <a:xfrm>
            <a:off x="139700" y="247650"/>
            <a:ext cx="6819900" cy="3835400"/>
          </a:xfrm>
          <a:ln/>
        </p:spPr>
      </p:sp>
      <p:sp>
        <p:nvSpPr>
          <p:cNvPr id="38915" name="Plassholder for notater 2">
            <a:extLst>
              <a:ext uri="{FF2B5EF4-FFF2-40B4-BE49-F238E27FC236}">
                <a16:creationId xmlns:a16="http://schemas.microsoft.com/office/drawing/2014/main" id="{E39ACCD8-646A-4D47-9F10-78CC4016C53B}"/>
              </a:ext>
            </a:extLst>
          </p:cNvPr>
          <p:cNvSpPr>
            <a:spLocks noGrp="1"/>
          </p:cNvSpPr>
          <p:nvPr>
            <p:ph type="body" idx="1"/>
          </p:nvPr>
        </p:nvSpPr>
        <p:spPr>
          <a:xfrm>
            <a:off x="709599" y="4332484"/>
            <a:ext cx="5680103" cy="56566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921" indent="-236921">
              <a:buFontTx/>
              <a:buAutoNum type="arabicPeriod"/>
            </a:pPr>
            <a:r>
              <a:rPr lang="nb-NO" altLang="nb-NO">
                <a:latin typeface="Arial" panose="020B0604020202020204" pitchFamily="34" charset="0"/>
                <a:ea typeface="ＭＳ Ｐゴシック" panose="020B0600070205080204" pitchFamily="34" charset="-128"/>
              </a:rPr>
              <a:t>Kristne har forskjellige trosspråk. Noen har det samme trosspråket som deg. De fleste har et annet trosspråk enn deg. Matematisk fordeling: 11% har hvert trosspråk. Jeg kan ikke svitsje fra trosspråk til trosspråk. Jeg kan ikke erfare at Gud er nærmest på alle trosspråk. Jeg kan trene på å styrke de trosspråkene som ikke er mine. Vi er  i stand til å lære og praktisere andre trosspråk.</a:t>
            </a:r>
          </a:p>
          <a:p>
            <a:pPr marL="236921" indent="-236921">
              <a:buFontTx/>
              <a:buAutoNum type="arabicPeriod"/>
            </a:pPr>
            <a:r>
              <a:rPr lang="nb-NO" altLang="nb-NO">
                <a:latin typeface="Arial" panose="020B0604020202020204" pitchFamily="34" charset="0"/>
                <a:ea typeface="ＭＳ Ｐゴシック" panose="020B0600070205080204" pitchFamily="34" charset="-128"/>
              </a:rPr>
              <a:t>De fleste enkeltkristne har et annet trosspråk enn det som preger menigheten de tilhører. Du kan erfare at du har et annet trosspråk enn det dominerende i preger menigheten. Om du har et entusiastisk trosspråk kan du føle deg alene hvis de grønne trosspråkene preger menigheten. Eller: Du føler deg mindreverdig når du ber ei liturgisk bønn mens de andre i menighetsrådet bruker egne ord når de ber.</a:t>
            </a:r>
          </a:p>
          <a:p>
            <a:pPr marL="236921" indent="-236921">
              <a:buFontTx/>
              <a:buAutoNum type="arabicPeriod"/>
            </a:pPr>
            <a:r>
              <a:rPr lang="nb-NO" altLang="nb-NO">
                <a:latin typeface="Arial" panose="020B0604020202020204" pitchFamily="34" charset="0"/>
                <a:ea typeface="ＭＳ Ｐゴシック" panose="020B0600070205080204" pitchFamily="34" charset="-128"/>
              </a:rPr>
              <a:t>Mitt trosspråk er ikke nøkkelen til at du med et annet trosspråk skal erfare Gud lettere. Da jeg mistet Anne Karin, brukte jeg uten å være klar over det mitt delende trosspråk til å holde fast ved troen. Det betyr ikke at mitt trosspråk hjelper andre i deres sorgarbeid. </a:t>
            </a:r>
          </a:p>
          <a:p>
            <a:pPr marL="236921" indent="-236921">
              <a:buFontTx/>
              <a:buAutoNum type="arabicPeriod"/>
            </a:pPr>
            <a:r>
              <a:rPr lang="nb-NO" altLang="nb-NO">
                <a:latin typeface="Arial" panose="020B0604020202020204" pitchFamily="34" charset="0"/>
                <a:ea typeface="ＭＳ Ｐゴシック" panose="020B0600070205080204" pitchFamily="34" charset="-128"/>
              </a:rPr>
              <a:t>De ni trosspråkene fins i alle kirkesamfunn, men andelen av trosspråkene varierer mellom kirkesamfunnene. Innen Frelsesarméen har 20% et asketisk trosspråk. Pinsefamilien: 29% entusiastisk trosspråk. </a:t>
            </a:r>
          </a:p>
          <a:p>
            <a:pPr marL="236921" indent="-236921">
              <a:buFontTx/>
              <a:buAutoNum type="arabicPeriod"/>
            </a:pPr>
            <a:r>
              <a:rPr lang="nb-NO" altLang="nb-NO">
                <a:latin typeface="Arial" panose="020B0604020202020204" pitchFamily="34" charset="0"/>
                <a:ea typeface="ＭＳ Ｐゴシック" panose="020B0600070205080204" pitchFamily="34" charset="-128"/>
              </a:rPr>
              <a:t>Dermed gir det seg selv at lokale menigheter kan preges av et annet trosspråk enn det trosspråket som preger kirkesamfunnet.</a:t>
            </a:r>
          </a:p>
          <a:p>
            <a:pPr marL="236921" indent="-236921">
              <a:buFontTx/>
              <a:buAutoNum type="arabicPeriod"/>
            </a:pPr>
            <a:r>
              <a:rPr lang="nb-NO" altLang="nb-NO">
                <a:latin typeface="Arial" panose="020B0604020202020204" pitchFamily="34" charset="0"/>
                <a:ea typeface="ＭＳ Ｐゴシック" panose="020B0600070205080204" pitchFamily="34" charset="-128"/>
              </a:rPr>
              <a:t>Trosspråkene skal avbilde den treenige Gud. Nådegavene kan kalles for kristusevner. Når alle nådegavene brukes, dannes det et mer fullstendig bilde av Kristus. Slik er det også med trosspråkene. Når alle trosspråkene kommer til uttrykk, dannes det et mer fullstendig bilde av den treenige Gud. </a:t>
            </a:r>
          </a:p>
          <a:p>
            <a:pPr marL="236921" indent="-236921">
              <a:buFontTx/>
              <a:buAutoNum type="arabicPeriod"/>
            </a:pPr>
            <a:endParaRPr lang="nb-NO" altLang="nb-NO">
              <a:latin typeface="Arial" panose="020B0604020202020204" pitchFamily="34" charset="0"/>
              <a:ea typeface="ＭＳ Ｐゴシック" panose="020B0600070205080204" pitchFamily="34" charset="-128"/>
            </a:endParaRPr>
          </a:p>
          <a:p>
            <a:pPr marL="236921" indent="-236921">
              <a:buFontTx/>
              <a:buAutoNum type="arabicPeriod"/>
            </a:pPr>
            <a:endParaRPr lang="nb-NO" altLang="nb-NO">
              <a:latin typeface="Arial" panose="020B0604020202020204" pitchFamily="34" charset="0"/>
              <a:ea typeface="ＭＳ Ｐゴシック" panose="020B0600070205080204" pitchFamily="34" charset="-128"/>
            </a:endParaRPr>
          </a:p>
        </p:txBody>
      </p:sp>
      <p:sp>
        <p:nvSpPr>
          <p:cNvPr id="38916" name="Plassholder for lysbildenummer 3">
            <a:extLst>
              <a:ext uri="{FF2B5EF4-FFF2-40B4-BE49-F238E27FC236}">
                <a16:creationId xmlns:a16="http://schemas.microsoft.com/office/drawing/2014/main" id="{F0A35F5A-00DE-417E-9665-14D4996274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D729BFCD-B603-4E94-8A9B-31482DCEE038}" type="slidenum">
              <a:rPr lang="nb-NO" altLang="nb-NO" sz="1200"/>
              <a:pPr eaLnBrk="1" hangingPunct="1"/>
              <a:t>11</a:t>
            </a:fld>
            <a:endParaRPr lang="nb-NO" altLang="nb-NO"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BCF3696-5B4D-41F0-BADC-6A789D4455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8B3793D3-E470-4656-96AA-442F2883D436}" type="slidenum">
              <a:rPr lang="nb-NO" altLang="nb-NO" sz="1200"/>
              <a:pPr eaLnBrk="1" hangingPunct="1"/>
              <a:t>2</a:t>
            </a:fld>
            <a:endParaRPr lang="nb-NO" altLang="nb-NO" sz="1200"/>
          </a:p>
        </p:txBody>
      </p:sp>
      <p:sp>
        <p:nvSpPr>
          <p:cNvPr id="20483" name="Rectangle 2">
            <a:extLst>
              <a:ext uri="{FF2B5EF4-FFF2-40B4-BE49-F238E27FC236}">
                <a16:creationId xmlns:a16="http://schemas.microsoft.com/office/drawing/2014/main" id="{ABA20B9F-642F-459E-BE26-94D31498778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4968ABA-213A-4AE1-B9D2-EF82169D0322}"/>
              </a:ext>
            </a:extLst>
          </p:cNvPr>
          <p:cNvSpPr>
            <a:spLocks noGrp="1" noChangeArrowheads="1"/>
          </p:cNvSpPr>
          <p:nvPr>
            <p:ph type="body" idx="1"/>
          </p:nvPr>
        </p:nvSpPr>
        <p:spPr>
          <a:xfrm>
            <a:off x="716230" y="4960997"/>
            <a:ext cx="5729841" cy="44781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n-NO" altLang="nb-NO" sz="1100" dirty="0">
              <a:latin typeface="Arial" panose="020B0604020202020204" pitchFamily="34" charset="0"/>
              <a:ea typeface="ＭＳ Ｐゴシック" panose="020B0600070205080204" pitchFamily="34" charset="-128"/>
            </a:endParaRPr>
          </a:p>
          <a:p>
            <a:pPr eaLnBrk="1" hangingPunct="1"/>
            <a:r>
              <a:rPr lang="nn-NO" altLang="nb-NO" sz="1100" dirty="0">
                <a:latin typeface="Arial" panose="020B0604020202020204" pitchFamily="34" charset="0"/>
                <a:ea typeface="ＭＳ Ｐゴシック" panose="020B0600070205080204" pitchFamily="34" charset="-128"/>
              </a:rPr>
              <a:t>Her ser </a:t>
            </a:r>
            <a:r>
              <a:rPr lang="nn-NO" altLang="nb-NO" sz="1100" dirty="0" err="1">
                <a:latin typeface="Arial" panose="020B0604020202020204" pitchFamily="34" charset="0"/>
                <a:ea typeface="ＭＳ Ｐゴシック" panose="020B0600070205080204" pitchFamily="34" charset="-128"/>
              </a:rPr>
              <a:t>dere</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foredragsholderen</a:t>
            </a:r>
            <a:r>
              <a:rPr lang="nn-NO" altLang="nb-NO" sz="1100" dirty="0">
                <a:latin typeface="Arial" panose="020B0604020202020204" pitchFamily="34" charset="0"/>
                <a:ea typeface="ＭＳ Ｐゴシック" panose="020B0600070205080204" pitchFamily="34" charset="-128"/>
              </a:rPr>
              <a:t>: Ommund Rolfsen.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er en ivrig </a:t>
            </a:r>
            <a:r>
              <a:rPr lang="nn-NO" altLang="nb-NO" sz="1100" dirty="0" err="1">
                <a:latin typeface="Arial" panose="020B0604020202020204" pitchFamily="34" charset="0"/>
                <a:ea typeface="ＭＳ Ｐゴシック" panose="020B0600070205080204" pitchFamily="34" charset="-128"/>
              </a:rPr>
              <a:t>skøyteløper</a:t>
            </a:r>
            <a:r>
              <a:rPr lang="nn-NO" altLang="nb-NO" sz="1100" dirty="0">
                <a:latin typeface="Arial" panose="020B0604020202020204" pitchFamily="34" charset="0"/>
                <a:ea typeface="ＭＳ Ｐゴシック" panose="020B0600070205080204" pitchFamily="34" charset="-128"/>
              </a:rPr>
              <a:t>, snart 72 år </a:t>
            </a:r>
            <a:r>
              <a:rPr lang="nn-NO" altLang="nb-NO" sz="1100" dirty="0" err="1">
                <a:latin typeface="Arial" panose="020B0604020202020204" pitchFamily="34" charset="0"/>
                <a:ea typeface="ＭＳ Ｐゴシック" panose="020B0600070205080204" pitchFamily="34" charset="-128"/>
              </a:rPr>
              <a:t>gammel</a:t>
            </a:r>
            <a:r>
              <a:rPr lang="nn-NO" altLang="nb-NO" sz="1100" dirty="0">
                <a:latin typeface="Arial" panose="020B0604020202020204" pitchFamily="34" charset="0"/>
                <a:ea typeface="ＭＳ Ｐゴシック" panose="020B0600070205080204" pitchFamily="34" charset="-128"/>
              </a:rPr>
              <a:t>, far til to og bestefar til to.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er født i Sauda og kom til kristen tro gjennom ungdomsarbeidet til </a:t>
            </a:r>
            <a:r>
              <a:rPr lang="nn-NO" altLang="nb-NO" sz="1100" dirty="0" err="1">
                <a:latin typeface="Arial" panose="020B0604020202020204" pitchFamily="34" charset="0"/>
                <a:ea typeface="ＭＳ Ｐゴシック" panose="020B0600070205080204" pitchFamily="34" charset="-128"/>
              </a:rPr>
              <a:t>Metodistkirken</a:t>
            </a:r>
            <a:r>
              <a:rPr lang="nn-NO" altLang="nb-NO" sz="1100" dirty="0">
                <a:latin typeface="Arial" panose="020B0604020202020204" pitchFamily="34" charset="0"/>
                <a:ea typeface="ＭＳ Ｐゴシック" panose="020B0600070205080204" pitchFamily="34" charset="-128"/>
              </a:rPr>
              <a:t>. Da </a:t>
            </a:r>
            <a:r>
              <a:rPr lang="nn-NO" altLang="nb-NO" sz="1100" dirty="0" err="1">
                <a:latin typeface="Arial" panose="020B0604020202020204" pitchFamily="34" charset="0"/>
                <a:ea typeface="ＭＳ Ｐゴシック" panose="020B0600070205080204" pitchFamily="34" charset="-128"/>
              </a:rPr>
              <a:t>fikk</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og en </a:t>
            </a:r>
            <a:r>
              <a:rPr lang="nn-NO" altLang="nb-NO" sz="1100" dirty="0" err="1">
                <a:latin typeface="Arial" panose="020B0604020202020204" pitchFamily="34" charset="0"/>
                <a:ea typeface="ＭＳ Ｐゴシック" panose="020B0600070205080204" pitchFamily="34" charset="-128"/>
              </a:rPr>
              <a:t>kjærlighet</a:t>
            </a:r>
            <a:r>
              <a:rPr lang="nn-NO" altLang="nb-NO" sz="1100" dirty="0">
                <a:latin typeface="Arial" panose="020B0604020202020204" pitchFamily="34" charset="0"/>
                <a:ea typeface="ＭＳ Ｐゴシック" panose="020B0600070205080204" pitchFamily="34" charset="-128"/>
              </a:rPr>
              <a:t> til </a:t>
            </a:r>
            <a:r>
              <a:rPr lang="nn-NO" altLang="nb-NO" sz="1100" dirty="0" err="1">
                <a:latin typeface="Arial" panose="020B0604020202020204" pitchFamily="34" charset="0"/>
                <a:ea typeface="ＭＳ Ｐゴシック" panose="020B0600070205080204" pitchFamily="34" charset="-128"/>
              </a:rPr>
              <a:t>kirken</a:t>
            </a:r>
            <a:r>
              <a:rPr lang="nn-NO" altLang="nb-NO" sz="1100" dirty="0">
                <a:latin typeface="Arial" panose="020B0604020202020204" pitchFamily="34" charset="0"/>
                <a:ea typeface="ＭＳ Ｐゴシック" panose="020B0600070205080204" pitchFamily="34" charset="-128"/>
              </a:rPr>
              <a:t> i alle </a:t>
            </a:r>
            <a:r>
              <a:rPr lang="nn-NO" altLang="nb-NO" sz="1100" dirty="0" err="1">
                <a:latin typeface="Arial" panose="020B0604020202020204" pitchFamily="34" charset="0"/>
                <a:ea typeface="ＭＳ Ｐゴシック" panose="020B0600070205080204" pitchFamily="34" charset="-128"/>
              </a:rPr>
              <a:t>hennes</a:t>
            </a:r>
            <a:r>
              <a:rPr lang="nn-NO" altLang="nb-NO" sz="1100" dirty="0">
                <a:latin typeface="Arial" panose="020B0604020202020204" pitchFamily="34" charset="0"/>
                <a:ea typeface="ＭＳ Ｐゴシック" panose="020B0600070205080204" pitchFamily="34" charset="-128"/>
              </a:rPr>
              <a:t> uttrykk.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flyttet til Evenskjer ved Harstad og </a:t>
            </a:r>
            <a:r>
              <a:rPr lang="nn-NO" altLang="nb-NO" sz="1100" dirty="0" err="1">
                <a:latin typeface="Arial" panose="020B0604020202020204" pitchFamily="34" charset="0"/>
                <a:ea typeface="ＭＳ Ｐゴシック" panose="020B0600070205080204" pitchFamily="34" charset="-128"/>
              </a:rPr>
              <a:t>fikk</a:t>
            </a:r>
            <a:r>
              <a:rPr lang="nn-NO" altLang="nb-NO" sz="1100" dirty="0">
                <a:latin typeface="Arial" panose="020B0604020202020204" pitchFamily="34" charset="0"/>
                <a:ea typeface="ＭＳ Ｐゴシック" panose="020B0600070205080204" pitchFamily="34" charset="-128"/>
              </a:rPr>
              <a:t> være med på å starte en folkehøgskole og </a:t>
            </a:r>
            <a:r>
              <a:rPr lang="nn-NO" altLang="nb-NO" sz="1100" dirty="0" err="1">
                <a:latin typeface="Arial" panose="020B0604020202020204" pitchFamily="34" charset="0"/>
                <a:ea typeface="ＭＳ Ｐゴシック" panose="020B0600070205080204" pitchFamily="34" charset="-128"/>
              </a:rPr>
              <a:t>senere</a:t>
            </a:r>
            <a:r>
              <a:rPr lang="nn-NO" altLang="nb-NO" sz="1100" dirty="0">
                <a:latin typeface="Arial" panose="020B0604020202020204" pitchFamily="34" charset="0"/>
                <a:ea typeface="ＭＳ Ｐゴシック" panose="020B0600070205080204" pitchFamily="34" charset="-128"/>
              </a:rPr>
              <a:t> en </a:t>
            </a:r>
            <a:r>
              <a:rPr lang="nn-NO" altLang="nb-NO" sz="1100" dirty="0" err="1">
                <a:latin typeface="Arial" panose="020B0604020202020204" pitchFamily="34" charset="0"/>
                <a:ea typeface="ＭＳ Ｐゴシック" panose="020B0600070205080204" pitchFamily="34" charset="-128"/>
              </a:rPr>
              <a:t>mentodistmenighet</a:t>
            </a:r>
            <a:r>
              <a:rPr lang="nn-NO" altLang="nb-NO" sz="1100" dirty="0">
                <a:latin typeface="Arial" panose="020B0604020202020204" pitchFamily="34" charset="0"/>
                <a:ea typeface="ＭＳ Ｐゴシック" panose="020B0600070205080204" pitchFamily="34" charset="-128"/>
              </a:rPr>
              <a:t>, og her bor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fortsatt</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Sammen</a:t>
            </a:r>
            <a:r>
              <a:rPr lang="nn-NO" altLang="nb-NO" sz="1100" dirty="0">
                <a:latin typeface="Arial" panose="020B0604020202020204" pitchFamily="34" charset="0"/>
                <a:ea typeface="ＭＳ Ｐゴシック" panose="020B0600070205080204" pitchFamily="34" charset="-128"/>
              </a:rPr>
              <a:t> med Anne Karin </a:t>
            </a:r>
            <a:r>
              <a:rPr lang="nn-NO" altLang="nb-NO" sz="1100" dirty="0" err="1">
                <a:latin typeface="Arial" panose="020B0604020202020204" pitchFamily="34" charset="0"/>
                <a:ea typeface="ＭＳ Ｐゴシック" panose="020B0600070205080204" pitchFamily="34" charset="-128"/>
              </a:rPr>
              <a:t>startet</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naturlig </a:t>
            </a:r>
            <a:r>
              <a:rPr lang="nn-NO" altLang="nb-NO" sz="1100" dirty="0" err="1">
                <a:latin typeface="Arial" panose="020B0604020202020204" pitchFamily="34" charset="0"/>
                <a:ea typeface="ＭＳ Ｐゴシック" panose="020B0600070205080204" pitchFamily="34" charset="-128"/>
              </a:rPr>
              <a:t>menighetsutvikling</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NaMu</a:t>
            </a:r>
            <a:r>
              <a:rPr lang="nn-NO" altLang="nb-NO" sz="1100" dirty="0">
                <a:latin typeface="Arial" panose="020B0604020202020204" pitchFamily="34" charset="0"/>
                <a:ea typeface="ＭＳ Ｐゴシック" panose="020B0600070205080204" pitchFamily="34" charset="-128"/>
              </a:rPr>
              <a:t>) i Norge i 1998. For det arbeidet </a:t>
            </a:r>
            <a:r>
              <a:rPr lang="nn-NO" altLang="nb-NO" sz="1100" dirty="0" err="1">
                <a:latin typeface="Arial" panose="020B0604020202020204" pitchFamily="34" charset="0"/>
                <a:ea typeface="ＭＳ Ｐゴシック" panose="020B0600070205080204" pitchFamily="34" charset="-128"/>
              </a:rPr>
              <a:t>fikk</a:t>
            </a:r>
            <a:r>
              <a:rPr lang="nn-NO" altLang="nb-NO" sz="1100" dirty="0">
                <a:latin typeface="Arial" panose="020B0604020202020204" pitchFamily="34" charset="0"/>
                <a:ea typeface="ＭＳ Ｐゴシック" panose="020B0600070205080204" pitchFamily="34" charset="-128"/>
              </a:rPr>
              <a:t> vi økumenikkprisen av Norges Kristne Råd. Så tok Kjetil Sigerseth over det nasjonale ansvaret for </a:t>
            </a:r>
            <a:r>
              <a:rPr lang="nn-NO" altLang="nb-NO" sz="1100" dirty="0" err="1">
                <a:latin typeface="Arial" panose="020B0604020202020204" pitchFamily="34" charset="0"/>
                <a:ea typeface="ＭＳ Ｐゴシック" panose="020B0600070205080204" pitchFamily="34" charset="-128"/>
              </a:rPr>
              <a:t>NaMu</a:t>
            </a:r>
            <a:r>
              <a:rPr lang="nn-NO" altLang="nb-NO" sz="1100" dirty="0">
                <a:latin typeface="Arial" panose="020B0604020202020204" pitchFamily="34" charset="0"/>
                <a:ea typeface="ＭＳ Ｐゴシック" panose="020B0600070205080204" pitchFamily="34" charset="-128"/>
              </a:rPr>
              <a:t>. Anne Karin døde i 2016, og i 22. august i fjor giftet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meg med Inger Andersen </a:t>
            </a:r>
            <a:r>
              <a:rPr lang="nn-NO" altLang="nb-NO" sz="1100" dirty="0" err="1">
                <a:latin typeface="Arial" panose="020B0604020202020204" pitchFamily="34" charset="0"/>
                <a:ea typeface="ＭＳ Ｐゴシック" panose="020B0600070205080204" pitchFamily="34" charset="-128"/>
              </a:rPr>
              <a:t>fra</a:t>
            </a:r>
            <a:r>
              <a:rPr lang="nn-NO" altLang="nb-NO" sz="1100" dirty="0">
                <a:latin typeface="Arial" panose="020B0604020202020204" pitchFamily="34" charset="0"/>
                <a:ea typeface="ＭＳ Ｐゴシック" panose="020B0600070205080204" pitchFamily="34" charset="-128"/>
              </a:rPr>
              <a:t> Evenskjer. </a:t>
            </a:r>
          </a:p>
          <a:p>
            <a:pPr eaLnBrk="1" hangingPunct="1"/>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er lektor med </a:t>
            </a:r>
            <a:r>
              <a:rPr lang="nn-NO" altLang="nb-NO" sz="1100" dirty="0" err="1">
                <a:latin typeface="Arial" panose="020B0604020202020204" pitchFamily="34" charset="0"/>
                <a:ea typeface="ＭＳ Ｐゴシック" panose="020B0600070205080204" pitchFamily="34" charset="-128"/>
              </a:rPr>
              <a:t>noe</a:t>
            </a:r>
            <a:r>
              <a:rPr lang="nn-NO" altLang="nb-NO" sz="1100" dirty="0">
                <a:latin typeface="Arial" panose="020B0604020202020204" pitchFamily="34" charset="0"/>
                <a:ea typeface="ＭＳ Ｐゴシック" panose="020B0600070205080204" pitchFamily="34" charset="-128"/>
              </a:rPr>
              <a:t> så </a:t>
            </a:r>
            <a:r>
              <a:rPr lang="nn-NO" altLang="nb-NO" sz="1100" dirty="0" err="1">
                <a:latin typeface="Arial" panose="020B0604020202020204" pitchFamily="34" charset="0"/>
                <a:ea typeface="ＭＳ Ｐゴシック" panose="020B0600070205080204" pitchFamily="34" charset="-128"/>
              </a:rPr>
              <a:t>gammeldags</a:t>
            </a:r>
            <a:r>
              <a:rPr lang="nn-NO" altLang="nb-NO" sz="1100" dirty="0">
                <a:latin typeface="Arial" panose="020B0604020202020204" pitchFamily="34" charset="0"/>
                <a:ea typeface="ＭＳ Ｐゴシック" panose="020B0600070205080204" pitchFamily="34" charset="-128"/>
              </a:rPr>
              <a:t> som en magistergrad i sosiologi. Som pensjonist besøker, underviser og </a:t>
            </a:r>
            <a:r>
              <a:rPr lang="nn-NO" altLang="nb-NO" sz="1100" dirty="0" err="1">
                <a:latin typeface="Arial" panose="020B0604020202020204" pitchFamily="34" charset="0"/>
                <a:ea typeface="ＭＳ Ｐゴシック" panose="020B0600070205080204" pitchFamily="34" charset="-128"/>
              </a:rPr>
              <a:t>veileder</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mange og forskjellige </a:t>
            </a:r>
            <a:r>
              <a:rPr lang="nn-NO" altLang="nb-NO" sz="1100" dirty="0" err="1">
                <a:latin typeface="Arial" panose="020B0604020202020204" pitchFamily="34" charset="0"/>
                <a:ea typeface="ＭＳ Ｐゴシック" panose="020B0600070205080204" pitchFamily="34" charset="-128"/>
              </a:rPr>
              <a:t>menigheter</a:t>
            </a:r>
            <a:r>
              <a:rPr lang="nn-NO" altLang="nb-NO" sz="1100" dirty="0">
                <a:latin typeface="Arial" panose="020B0604020202020204" pitchFamily="34" charset="0"/>
                <a:ea typeface="ＭＳ Ｐゴシック" panose="020B0600070205080204" pitchFamily="34" charset="-128"/>
              </a:rPr>
              <a:t> i </a:t>
            </a:r>
            <a:r>
              <a:rPr lang="nn-NO" altLang="nb-NO" sz="1100" dirty="0" err="1">
                <a:latin typeface="Arial" panose="020B0604020202020204" pitchFamily="34" charset="0"/>
                <a:ea typeface="ＭＳ Ｐゴシック" panose="020B0600070205080204" pitchFamily="34" charset="-128"/>
              </a:rPr>
              <a:t>menighetsplanting</a:t>
            </a:r>
            <a:r>
              <a:rPr lang="nn-NO" altLang="nb-NO" sz="1100" dirty="0">
                <a:latin typeface="Arial" panose="020B0604020202020204" pitchFamily="34" charset="0"/>
                <a:ea typeface="ＭＳ Ｐゴシック" panose="020B0600070205080204" pitchFamily="34" charset="-128"/>
              </a:rPr>
              <a:t> og </a:t>
            </a:r>
            <a:r>
              <a:rPr lang="nn-NO" altLang="nb-NO" sz="1100" dirty="0" err="1">
                <a:latin typeface="Arial" panose="020B0604020202020204" pitchFamily="34" charset="0"/>
                <a:ea typeface="ＭＳ Ｐゴシック" panose="020B0600070205080204" pitchFamily="34" charset="-128"/>
              </a:rPr>
              <a:t>menighetsutvikling</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Jeg</a:t>
            </a:r>
            <a:r>
              <a:rPr lang="nn-NO" altLang="nb-NO" sz="1100" dirty="0">
                <a:latin typeface="Arial" panose="020B0604020202020204" pitchFamily="34" charset="0"/>
                <a:ea typeface="ＭＳ Ｐゴシック" panose="020B0600070205080204" pitchFamily="34" charset="-128"/>
              </a:rPr>
              <a:t> har glede av å være frivillig på ungdomsklubben på Evenskjer og er </a:t>
            </a:r>
            <a:r>
              <a:rPr lang="nn-NO" altLang="nb-NO" sz="1100" dirty="0" err="1">
                <a:latin typeface="Arial" panose="020B0604020202020204" pitchFamily="34" charset="0"/>
                <a:ea typeface="ＭＳ Ｐゴシック" panose="020B0600070205080204" pitchFamily="34" charset="-128"/>
              </a:rPr>
              <a:t>ellers</a:t>
            </a:r>
            <a:r>
              <a:rPr lang="nn-NO" altLang="nb-NO" sz="1100" dirty="0">
                <a:latin typeface="Arial" panose="020B0604020202020204" pitchFamily="34" charset="0"/>
                <a:ea typeface="ＭＳ Ｐゴシック" panose="020B0600070205080204" pitchFamily="34" charset="-128"/>
              </a:rPr>
              <a:t> en </a:t>
            </a:r>
            <a:r>
              <a:rPr lang="nn-NO" altLang="nb-NO" sz="1100" dirty="0" err="1">
                <a:latin typeface="Arial" panose="020B0604020202020204" pitchFamily="34" charset="0"/>
                <a:ea typeface="ＭＳ Ｐゴシック" panose="020B0600070205080204" pitchFamily="34" charset="-128"/>
              </a:rPr>
              <a:t>sjeløyd</a:t>
            </a:r>
            <a:r>
              <a:rPr lang="nn-NO" altLang="nb-NO" sz="1100" dirty="0">
                <a:latin typeface="Arial" panose="020B0604020202020204" pitchFamily="34" charset="0"/>
                <a:ea typeface="ＭＳ Ｐゴシック" panose="020B0600070205080204" pitchFamily="34" charset="-128"/>
              </a:rPr>
              <a:t> og </a:t>
            </a:r>
            <a:r>
              <a:rPr lang="nn-NO" altLang="nb-NO" sz="1100" dirty="0" err="1">
                <a:latin typeface="Arial" panose="020B0604020202020204" pitchFamily="34" charset="0"/>
                <a:ea typeface="ＭＳ Ｐゴシック" panose="020B0600070205080204" pitchFamily="34" charset="-128"/>
              </a:rPr>
              <a:t>takknemlig</a:t>
            </a:r>
            <a:r>
              <a:rPr lang="nn-NO" altLang="nb-NO" sz="1100" dirty="0">
                <a:latin typeface="Arial" panose="020B0604020202020204" pitchFamily="34" charset="0"/>
                <a:ea typeface="ＭＳ Ｐゴシック" panose="020B0600070205080204" pitchFamily="34" charset="-128"/>
              </a:rPr>
              <a:t> </a:t>
            </a:r>
            <a:r>
              <a:rPr lang="nn-NO" altLang="nb-NO" sz="1100" dirty="0" err="1">
                <a:latin typeface="Arial" panose="020B0604020202020204" pitchFamily="34" charset="0"/>
                <a:ea typeface="ＭＳ Ｐゴシック" panose="020B0600070205080204" pitchFamily="34" charset="-128"/>
              </a:rPr>
              <a:t>gammel</a:t>
            </a:r>
            <a:r>
              <a:rPr lang="nn-NO" altLang="nb-NO" sz="1100" dirty="0">
                <a:latin typeface="Arial" panose="020B0604020202020204" pitchFamily="34" charset="0"/>
                <a:ea typeface="ＭＳ Ｐゴシック" panose="020B0600070205080204" pitchFamily="34" charset="-128"/>
              </a:rPr>
              <a:t> mann som øver på blokkfløyte og trompet.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dirty="0">
                <a:latin typeface="Arial" panose="020B0604020202020204" pitchFamily="34" charset="0"/>
                <a:ea typeface="ＭＳ Ｐゴシック" panose="020B0600070205080204" pitchFamily="34" charset="-128"/>
              </a:rPr>
              <a:t>Temaet er Snakker Gud til meg? Bildene her viser ulike eksempler på at Gud taler.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For dere som kjenner Naturlig menighetsutvikling (NaMu), nevner jeg at temaet snakker Gud til meg, tilhører det kvalitetstegnet som heter Engasjert trosliv.</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For alle som deltar i webinaret nevner jeg at NaMu handler om at vi mennesker kan redusere hindringer for at Gud i større grad får velsigne og gi vekst. Utydelige trosspråk kan være en slik hindring.</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Nå går jeg videre med nettopp meg, mennesket, med individet. </a:t>
            </a:r>
          </a:p>
          <a:p>
            <a:endParaRPr lang="nb-NO" dirty="0"/>
          </a:p>
        </p:txBody>
      </p:sp>
      <p:sp>
        <p:nvSpPr>
          <p:cNvPr id="4" name="Plassholder for lysbildenummer 3"/>
          <p:cNvSpPr>
            <a:spLocks noGrp="1"/>
          </p:cNvSpPr>
          <p:nvPr>
            <p:ph type="sldNum" sz="quarter" idx="5"/>
          </p:nvPr>
        </p:nvSpPr>
        <p:spPr/>
        <p:txBody>
          <a:bodyPr/>
          <a:lstStyle/>
          <a:p>
            <a:fld id="{E60AA44C-3215-4EF8-94DE-E86B5E6734B5}" type="slidenum">
              <a:rPr lang="nb-NO" altLang="nb-NO" smtClean="0"/>
              <a:pPr/>
              <a:t>3</a:t>
            </a:fld>
            <a:endParaRPr lang="nb-NO" altLang="nb-NO"/>
          </a:p>
        </p:txBody>
      </p:sp>
    </p:spTree>
    <p:extLst>
      <p:ext uri="{BB962C8B-B14F-4D97-AF65-F5344CB8AC3E}">
        <p14:creationId xmlns:p14="http://schemas.microsoft.com/office/powerpoint/2010/main" val="128911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ssholder for lysbilde 1">
            <a:extLst>
              <a:ext uri="{FF2B5EF4-FFF2-40B4-BE49-F238E27FC236}">
                <a16:creationId xmlns:a16="http://schemas.microsoft.com/office/drawing/2014/main" id="{BABF826C-E6DF-4DC4-BAFC-7A47CC87CEF5}"/>
              </a:ext>
            </a:extLst>
          </p:cNvPr>
          <p:cNvSpPr>
            <a:spLocks noGrp="1" noRot="1" noChangeAspect="1"/>
          </p:cNvSpPr>
          <p:nvPr>
            <p:ph type="sldImg"/>
          </p:nvPr>
        </p:nvSpPr>
        <p:spPr>
          <a:ln/>
        </p:spPr>
      </p:sp>
      <p:sp>
        <p:nvSpPr>
          <p:cNvPr id="24579" name="Plassholder for notater 2">
            <a:extLst>
              <a:ext uri="{FF2B5EF4-FFF2-40B4-BE49-F238E27FC236}">
                <a16:creationId xmlns:a16="http://schemas.microsoft.com/office/drawing/2014/main" id="{4DA0EE57-A37C-4764-A54D-D5B1E951C6D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to barn. De ser forskjellige ut. De er ulike. De er individuelle. Det ser ut som de er fornøyde med å se ut som de gjør. De er fornøyd med sin individualitet. </a:t>
            </a:r>
          </a:p>
          <a:p>
            <a:r>
              <a:rPr lang="nb-NO" altLang="nb-NO" dirty="0">
                <a:latin typeface="Arial" panose="020B0604020202020204" pitchFamily="34" charset="0"/>
                <a:ea typeface="ＭＳ Ｐゴシック" panose="020B0600070205080204" pitchFamily="34" charset="-128"/>
              </a:rPr>
              <a:t>Gammelprofessor Pål Repstad skriver i boka Religiøse trender i Norge at individualisering kanskje er den sterkeste religiøse trenden i Norge. Dette kan vi utnytte i menighetene. </a:t>
            </a:r>
          </a:p>
          <a:p>
            <a:r>
              <a:rPr lang="nb-NO" altLang="nb-NO" dirty="0">
                <a:latin typeface="Arial" panose="020B0604020202020204" pitchFamily="34" charset="0"/>
                <a:ea typeface="ＭＳ Ｐゴシック" panose="020B0600070205080204" pitchFamily="34" charset="-128"/>
              </a:rPr>
              <a:t>Menigheter er gode på felles opplevelser slik som en gudstjeneste. Menigheter er mye mer ukjent med å legge til rette for at jeg skal finne ut hvem jeg er. Med de sosiale restriksjonene som hindrer felles opplevelser, kan menighetene nettopp nå gi meg hjelp til å utvikle min individualitet, eksempelvis med å finne ut hvilke nådegaver har  jeg fått og hvilket trosspråk har jeg fått.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At Gud har gitt den enkelte kristne gaver, evner, talenter er etter hvert blitt anerkjent i mange menigheter. Vi har lært å sette pris på individualiseringen her,  at du har noen nådegaver, mens jeg har andre. På dette området anerkjenner vi både at vi er ulike og at vi utfyller hverandre. </a:t>
            </a:r>
          </a:p>
          <a:p>
            <a:r>
              <a:rPr lang="nb-NO" altLang="nb-NO" dirty="0">
                <a:latin typeface="Arial" panose="020B0604020202020204" pitchFamily="34" charset="0"/>
                <a:ea typeface="ＭＳ Ｐゴシック" panose="020B0600070205080204" pitchFamily="34" charset="-128"/>
              </a:rPr>
              <a:t>Når det gjelder gudserfaring og trosliv, er det ikke på samme måte. Menigheter flest hjelper deg ikke til å finne ut hvordan du lettest erfarer Gud. Du får heller ikke se hvordan  ulike trosspråk utfyller hverandre. NaMu står for naturlig menighetsutvikling. Men det står også for naturlig menneskeutvikling, altså hvordan individet kan vokse.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  </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24580" name="Plassholder for lysbildenummer 3">
            <a:extLst>
              <a:ext uri="{FF2B5EF4-FFF2-40B4-BE49-F238E27FC236}">
                <a16:creationId xmlns:a16="http://schemas.microsoft.com/office/drawing/2014/main" id="{4518996C-ECFB-44E9-8610-BD74F5DF66E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4029445-E792-4ECD-A199-A77349E8A299}" type="slidenum">
              <a:rPr lang="nb-NO" altLang="nb-NO" sz="1200"/>
              <a:pPr eaLnBrk="1" hangingPunct="1"/>
              <a:t>4</a:t>
            </a:fld>
            <a:endParaRPr lang="nb-NO" altLang="nb-NO"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a:extLst>
              <a:ext uri="{FF2B5EF4-FFF2-40B4-BE49-F238E27FC236}">
                <a16:creationId xmlns:a16="http://schemas.microsoft.com/office/drawing/2014/main" id="{1487F762-9AFE-4A91-A1DC-B097B3C0FE10}"/>
              </a:ext>
            </a:extLst>
          </p:cNvPr>
          <p:cNvSpPr>
            <a:spLocks noGrp="1" noRot="1" noChangeAspect="1"/>
          </p:cNvSpPr>
          <p:nvPr>
            <p:ph type="sldImg"/>
          </p:nvPr>
        </p:nvSpPr>
        <p:spPr>
          <a:ln/>
        </p:spPr>
      </p:sp>
      <p:sp>
        <p:nvSpPr>
          <p:cNvPr id="26627" name="Plassholder for notater 2">
            <a:extLst>
              <a:ext uri="{FF2B5EF4-FFF2-40B4-BE49-F238E27FC236}">
                <a16:creationId xmlns:a16="http://schemas.microsoft.com/office/drawing/2014/main" id="{2586CC87-7D44-485C-8190-67B0BF36B4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dirty="0">
                <a:latin typeface="Arial" panose="020B0604020202020204" pitchFamily="34" charset="0"/>
                <a:ea typeface="ＭＳ Ｐゴシック" panose="020B0600070205080204" pitchFamily="34" charset="-128"/>
              </a:rPr>
              <a:t>For </a:t>
            </a:r>
            <a:r>
              <a:rPr lang="nn-NO" altLang="nb-NO" dirty="0" err="1">
                <a:latin typeface="Arial" panose="020B0604020202020204" pitchFamily="34" charset="0"/>
                <a:ea typeface="ＭＳ Ｐゴシック" panose="020B0600070205080204" pitchFamily="34" charset="-128"/>
              </a:rPr>
              <a:t>noen</a:t>
            </a:r>
            <a:r>
              <a:rPr lang="nn-NO" altLang="nb-NO" dirty="0">
                <a:latin typeface="Arial" panose="020B0604020202020204" pitchFamily="34" charset="0"/>
                <a:ea typeface="ＭＳ Ｐゴシック" panose="020B0600070205080204" pitchFamily="34" charset="-128"/>
              </a:rPr>
              <a:t> er en </a:t>
            </a:r>
            <a:r>
              <a:rPr lang="nn-NO" altLang="nb-NO" dirty="0" err="1">
                <a:latin typeface="Arial" panose="020B0604020202020204" pitchFamily="34" charset="0"/>
                <a:ea typeface="ＭＳ Ｐゴシック" panose="020B0600070205080204" pitchFamily="34" charset="-128"/>
              </a:rPr>
              <a:t>anerkjennelse</a:t>
            </a:r>
            <a:r>
              <a:rPr lang="nn-NO" altLang="nb-NO" dirty="0">
                <a:latin typeface="Arial" panose="020B0604020202020204" pitchFamily="34" charset="0"/>
                <a:ea typeface="ＭＳ Ｐゴシック" panose="020B0600070205080204" pitchFamily="34" charset="-128"/>
              </a:rPr>
              <a:t> av egen gudserfaring særdeles viktig. Det ser du i dette </a:t>
            </a:r>
            <a:r>
              <a:rPr lang="nn-NO" altLang="nb-NO" dirty="0" err="1">
                <a:latin typeface="Arial" panose="020B0604020202020204" pitchFamily="34" charset="0"/>
                <a:ea typeface="ＭＳ Ｐゴシック" panose="020B0600070205080204" pitchFamily="34" charset="-128"/>
              </a:rPr>
              <a:t>utsagnet</a:t>
            </a:r>
            <a:r>
              <a:rPr lang="nn-NO" altLang="nb-NO" dirty="0">
                <a:latin typeface="Arial" panose="020B0604020202020204" pitchFamily="34" charset="0"/>
                <a:ea typeface="ＭＳ Ｐゴシック" panose="020B0600070205080204" pitchFamily="34" charset="-128"/>
              </a:rPr>
              <a:t> </a:t>
            </a:r>
            <a:r>
              <a:rPr lang="nn-NO" altLang="nb-NO" dirty="0" err="1">
                <a:latin typeface="Arial" panose="020B0604020202020204" pitchFamily="34" charset="0"/>
                <a:ea typeface="ＭＳ Ｐゴシック" panose="020B0600070205080204" pitchFamily="34" charset="-128"/>
              </a:rPr>
              <a:t>fra</a:t>
            </a:r>
            <a:r>
              <a:rPr lang="nn-NO" altLang="nb-NO" dirty="0">
                <a:latin typeface="Arial" panose="020B0604020202020204" pitchFamily="34" charset="0"/>
                <a:ea typeface="ＭＳ Ｐゴシック" panose="020B0600070205080204" pitchFamily="34" charset="-128"/>
              </a:rPr>
              <a:t> en prest som er 74 år og pensjonert prest. </a:t>
            </a:r>
          </a:p>
          <a:p>
            <a:r>
              <a:rPr lang="nn-NO" altLang="nb-NO" dirty="0">
                <a:latin typeface="Arial" panose="020B0604020202020204" pitchFamily="34" charset="0"/>
                <a:ea typeface="ＭＳ Ｐゴシック" panose="020B0600070205080204" pitchFamily="34" charset="-128"/>
              </a:rPr>
              <a:t>Kurset om trosspråk </a:t>
            </a:r>
            <a:r>
              <a:rPr lang="nn-NO" altLang="nb-NO" dirty="0" err="1">
                <a:latin typeface="Arial" panose="020B0604020202020204" pitchFamily="34" charset="0"/>
                <a:ea typeface="ＭＳ Ｐゴシック" panose="020B0600070205080204" pitchFamily="34" charset="-128"/>
              </a:rPr>
              <a:t>hjalp</a:t>
            </a:r>
            <a:r>
              <a:rPr lang="nn-NO" altLang="nb-NO" dirty="0">
                <a:latin typeface="Arial" panose="020B0604020202020204" pitchFamily="34" charset="0"/>
                <a:ea typeface="ＭＳ Ｐゴシック" panose="020B0600070205080204" pitchFamily="34" charset="-128"/>
              </a:rPr>
              <a:t> ham til å erkjenne at det trosspråket Gud har gitt ham, er et </a:t>
            </a:r>
            <a:r>
              <a:rPr lang="nn-NO" altLang="nb-NO" dirty="0" err="1">
                <a:latin typeface="Arial" panose="020B0604020202020204" pitchFamily="34" charset="0"/>
                <a:ea typeface="ＭＳ Ｐゴシック" panose="020B0600070205080204" pitchFamily="34" charset="-128"/>
              </a:rPr>
              <a:t>uvanlig</a:t>
            </a:r>
            <a:r>
              <a:rPr lang="nn-NO" altLang="nb-NO" dirty="0">
                <a:latin typeface="Arial" panose="020B0604020202020204" pitchFamily="34" charset="0"/>
                <a:ea typeface="ＭＳ Ｐゴシック" panose="020B0600070205080204" pitchFamily="34" charset="-128"/>
              </a:rPr>
              <a:t> trosspråk i det </a:t>
            </a:r>
            <a:r>
              <a:rPr lang="nn-NO" altLang="nb-NO" dirty="0" err="1">
                <a:latin typeface="Arial" panose="020B0604020202020204" pitchFamily="34" charset="0"/>
                <a:ea typeface="ＭＳ Ｐゴシック" panose="020B0600070205080204" pitchFamily="34" charset="-128"/>
              </a:rPr>
              <a:t>kirkesamfunnet</a:t>
            </a:r>
            <a:r>
              <a:rPr lang="nn-NO" altLang="nb-NO" dirty="0">
                <a:latin typeface="Arial" panose="020B0604020202020204" pitchFamily="34" charset="0"/>
                <a:ea typeface="ＭＳ Ｐゴシック" panose="020B0600070205080204" pitchFamily="34" charset="-128"/>
              </a:rPr>
              <a:t> han </a:t>
            </a:r>
            <a:r>
              <a:rPr lang="nn-NO" altLang="nb-NO" dirty="0" err="1">
                <a:latin typeface="Arial" panose="020B0604020202020204" pitchFamily="34" charset="0"/>
                <a:ea typeface="ＭＳ Ｐゴシック" panose="020B0600070205080204" pitchFamily="34" charset="-128"/>
              </a:rPr>
              <a:t>tilhører</a:t>
            </a:r>
            <a:r>
              <a:rPr lang="nn-NO" altLang="nb-NO" dirty="0">
                <a:latin typeface="Arial" panose="020B0604020202020204" pitchFamily="34" charset="0"/>
                <a:ea typeface="ＭＳ Ｐゴシック" panose="020B0600070205080204" pitchFamily="34" charset="-128"/>
              </a:rPr>
              <a:t>. Hans trosspråk er </a:t>
            </a:r>
            <a:r>
              <a:rPr lang="nn-NO" altLang="nb-NO" dirty="0" err="1">
                <a:latin typeface="Arial" panose="020B0604020202020204" pitchFamily="34" charset="0"/>
                <a:ea typeface="ＭＳ Ｐゴシック" panose="020B0600070205080204" pitchFamily="34" charset="-128"/>
              </a:rPr>
              <a:t>ikke</a:t>
            </a:r>
            <a:r>
              <a:rPr lang="nn-NO" altLang="nb-NO" dirty="0">
                <a:latin typeface="Arial" panose="020B0604020202020204" pitchFamily="34" charset="0"/>
                <a:ea typeface="ＭＳ Ｐゴシック" panose="020B0600070205080204" pitchFamily="34" charset="-128"/>
              </a:rPr>
              <a:t> det </a:t>
            </a:r>
            <a:r>
              <a:rPr lang="nn-NO" altLang="nb-NO" dirty="0" err="1">
                <a:latin typeface="Arial" panose="020B0604020202020204" pitchFamily="34" charset="0"/>
                <a:ea typeface="ＭＳ Ｐゴシック" panose="020B0600070205080204" pitchFamily="34" charset="-128"/>
              </a:rPr>
              <a:t>vanligste</a:t>
            </a:r>
            <a:r>
              <a:rPr lang="nn-NO" altLang="nb-NO" dirty="0">
                <a:latin typeface="Arial" panose="020B0604020202020204" pitchFamily="34" charset="0"/>
                <a:ea typeface="ＭＳ Ｐゴシック" panose="020B0600070205080204" pitchFamily="34" charset="-128"/>
              </a:rPr>
              <a:t> og </a:t>
            </a:r>
            <a:r>
              <a:rPr lang="nn-NO" altLang="nb-NO" dirty="0" err="1">
                <a:latin typeface="Arial" panose="020B0604020202020204" pitchFamily="34" charset="0"/>
                <a:ea typeface="ＭＳ Ｐゴシック" panose="020B0600070205080204" pitchFamily="34" charset="-128"/>
              </a:rPr>
              <a:t>dominerende</a:t>
            </a:r>
            <a:r>
              <a:rPr lang="nn-NO" altLang="nb-NO" dirty="0">
                <a:latin typeface="Arial" panose="020B0604020202020204" pitchFamily="34" charset="0"/>
                <a:ea typeface="ＭＳ Ｐゴシック" panose="020B0600070205080204" pitchFamily="34" charset="-128"/>
              </a:rPr>
              <a:t> i hans </a:t>
            </a:r>
            <a:r>
              <a:rPr lang="nn-NO" altLang="nb-NO" dirty="0" err="1">
                <a:latin typeface="Arial" panose="020B0604020202020204" pitchFamily="34" charset="0"/>
                <a:ea typeface="ＭＳ Ｐゴシック" panose="020B0600070205080204" pitchFamily="34" charset="-128"/>
              </a:rPr>
              <a:t>kirkesamfunn</a:t>
            </a:r>
            <a:r>
              <a:rPr lang="nn-NO" altLang="nb-NO" dirty="0">
                <a:latin typeface="Arial" panose="020B0604020202020204" pitchFamily="34" charset="0"/>
                <a:ea typeface="ＭＳ Ｐゴシック" panose="020B0600070205080204" pitchFamily="34" charset="-128"/>
              </a:rPr>
              <a:t>. På den måten er han </a:t>
            </a:r>
            <a:r>
              <a:rPr lang="nn-NO" altLang="nb-NO" dirty="0" err="1">
                <a:latin typeface="Arial" panose="020B0604020202020204" pitchFamily="34" charset="0"/>
                <a:ea typeface="ＭＳ Ｐゴシック" panose="020B0600070205080204" pitchFamily="34" charset="-128"/>
              </a:rPr>
              <a:t>annerledes</a:t>
            </a:r>
            <a:r>
              <a:rPr lang="nn-NO" altLang="nb-NO" dirty="0">
                <a:latin typeface="Arial" panose="020B0604020202020204" pitchFamily="34" charset="0"/>
                <a:ea typeface="ＭＳ Ｐゴシック" panose="020B0600070205080204" pitchFamily="34" charset="-128"/>
              </a:rPr>
              <a:t>. Samtidig er trosspråket hans </a:t>
            </a:r>
            <a:r>
              <a:rPr lang="nn-NO" altLang="nb-NO" dirty="0" err="1">
                <a:latin typeface="Arial" panose="020B0604020202020204" pitchFamily="34" charset="0"/>
                <a:ea typeface="ＭＳ Ｐゴシック" panose="020B0600070205080204" pitchFamily="34" charset="-128"/>
              </a:rPr>
              <a:t>ett</a:t>
            </a:r>
            <a:r>
              <a:rPr lang="nn-NO" altLang="nb-NO" dirty="0">
                <a:latin typeface="Arial" panose="020B0604020202020204" pitchFamily="34" charset="0"/>
                <a:ea typeface="ＭＳ Ｐゴシック" panose="020B0600070205080204" pitchFamily="34" charset="-128"/>
              </a:rPr>
              <a:t> av de ni </a:t>
            </a:r>
            <a:r>
              <a:rPr lang="nn-NO" altLang="nb-NO" dirty="0" err="1">
                <a:latin typeface="Arial" panose="020B0604020202020204" pitchFamily="34" charset="0"/>
                <a:ea typeface="ＭＳ Ｐゴシック" panose="020B0600070205080204" pitchFamily="34" charset="-128"/>
              </a:rPr>
              <a:t>trosspråkene</a:t>
            </a:r>
            <a:r>
              <a:rPr lang="nn-NO" altLang="nb-NO" dirty="0">
                <a:latin typeface="Arial" panose="020B0604020202020204" pitchFamily="34" charset="0"/>
                <a:ea typeface="ＭＳ Ｐゴシック" panose="020B0600070205080204" pitchFamily="34" charset="-128"/>
              </a:rPr>
              <a:t>. På den måten er han normal. For denne gamle presten var dette svært viktig.</a:t>
            </a:r>
          </a:p>
        </p:txBody>
      </p:sp>
      <p:sp>
        <p:nvSpPr>
          <p:cNvPr id="26628" name="Plassholder for lysbildenummer 3">
            <a:extLst>
              <a:ext uri="{FF2B5EF4-FFF2-40B4-BE49-F238E27FC236}">
                <a16:creationId xmlns:a16="http://schemas.microsoft.com/office/drawing/2014/main" id="{3AE81FFF-EBB7-49F8-B2C4-E79F2C0BD22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75199BCB-1A37-4D57-AFC7-792AFC1453B0}" type="slidenum">
              <a:rPr lang="nb-NO" altLang="nb-NO" sz="1200"/>
              <a:pPr eaLnBrk="1" hangingPunct="1"/>
              <a:t>5</a:t>
            </a:fld>
            <a:endParaRPr lang="nb-NO" altLang="nb-NO"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025CFAE-9BFF-4366-AAA7-9FE27D9BA7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C3773B0A-05B1-4329-993D-8CD8929328C5}" type="slidenum">
              <a:rPr lang="nb-NO" altLang="nb-NO" sz="1200"/>
              <a:pPr eaLnBrk="1" hangingPunct="1"/>
              <a:t>6</a:t>
            </a:fld>
            <a:endParaRPr lang="nb-NO" altLang="nb-NO" sz="1200"/>
          </a:p>
        </p:txBody>
      </p:sp>
      <p:sp>
        <p:nvSpPr>
          <p:cNvPr id="28675" name="Rectangle 2">
            <a:extLst>
              <a:ext uri="{FF2B5EF4-FFF2-40B4-BE49-F238E27FC236}">
                <a16:creationId xmlns:a16="http://schemas.microsoft.com/office/drawing/2014/main" id="{9C8DE89D-1D53-414E-B5A6-7207DEDE826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030D3D33-A465-477A-9D5F-BF0A9AD4E361}"/>
              </a:ext>
            </a:extLst>
          </p:cNvPr>
          <p:cNvSpPr>
            <a:spLocks noGrp="1" noChangeArrowheads="1"/>
          </p:cNvSpPr>
          <p:nvPr>
            <p:ph type="body" idx="1"/>
          </p:nvPr>
        </p:nvSpPr>
        <p:spPr>
          <a:xfrm>
            <a:off x="716230" y="4960997"/>
            <a:ext cx="5729841" cy="44781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dirty="0">
                <a:latin typeface="Arial" panose="020B0604020202020204" pitchFamily="34" charset="0"/>
                <a:ea typeface="ＭＳ Ｐゴシック" panose="020B0600070205080204" pitchFamily="34" charset="-128"/>
              </a:rPr>
              <a:t>På spørsmålet snakker Gud til meg, er det kristne svaret ja. Gud snakker. Det vanlige teologiske ordet for dette er åpenbaring. Gud åpenbarer seg. </a:t>
            </a:r>
          </a:p>
          <a:p>
            <a:r>
              <a:rPr lang="nb-NO" altLang="nb-NO" sz="1100" dirty="0">
                <a:latin typeface="Arial" panose="020B0604020202020204" pitchFamily="34" charset="0"/>
                <a:ea typeface="ＭＳ Ｐゴシック" panose="020B0600070205080204" pitchFamily="34" charset="-128"/>
              </a:rPr>
              <a:t>Dette at Gud åpenbarer seg, at Gud snakker, gjør det mulig for menneskene å erfare Gud. Vi kan lytte til Gud, og vi kan snakke til ham.</a:t>
            </a:r>
          </a:p>
          <a:p>
            <a:r>
              <a:rPr lang="nb-NO" altLang="nb-NO" sz="1100" dirty="0">
                <a:latin typeface="Arial" panose="020B0604020202020204" pitchFamily="34" charset="0"/>
                <a:ea typeface="ＭＳ Ｐゴシック" panose="020B0600070205080204" pitchFamily="34" charset="-128"/>
              </a:rPr>
              <a:t>Den kristne tro forteller at den ene Gud har åpenbart seg på tre måter: Gjennom Gud som skaper, gjennom Jesus og gjennom Den hellige ånd. Den mest brukte trosbekjennelsen er derfor delt i tre: Jeg tror på Gud fader, jeg tror på Jesus Kristus, jeg tror på Den hellige ånd. </a:t>
            </a:r>
          </a:p>
          <a:p>
            <a:r>
              <a:rPr lang="nb-NO" altLang="nb-NO" sz="1100" dirty="0">
                <a:latin typeface="Arial" panose="020B0604020202020204" pitchFamily="34" charset="0"/>
                <a:ea typeface="ＭＳ Ｐゴシック" panose="020B0600070205080204" pitchFamily="34" charset="-128"/>
              </a:rPr>
              <a:t>Kristen tro regner med tre åpenbaringer, at Gud snakker på tre måter: gjennom ”skapelsesåpenbaringen” (den grønne sektoren i diagrammet), gjennom ”frelsesåpenbaringen” (den røde sektoren) og gjennom den ”personlige åpenbaringen” (den blå sektoren).  </a:t>
            </a:r>
          </a:p>
          <a:p>
            <a:r>
              <a:rPr lang="nb-NO" altLang="nb-NO" sz="1100" dirty="0">
                <a:latin typeface="Arial" panose="020B0604020202020204" pitchFamily="34" charset="0"/>
                <a:ea typeface="ＭＳ Ｐゴシック" panose="020B0600070205080204" pitchFamily="34" charset="-128"/>
              </a:rPr>
              <a:t>Naturlig menighetsutvikling (NaMu) er ikke opptatt av relasjonene mellom de tre personene i guddommen. Mye er skrevet og sagt om det forholdet mellom Faderen, Sønnen og Den hellige ånd, men det er ikke et tema i NaMu.</a:t>
            </a:r>
          </a:p>
          <a:p>
            <a:endParaRPr lang="nb-NO" altLang="nb-NO" sz="1100" dirty="0">
              <a:latin typeface="Arial" panose="020B0604020202020204" pitchFamily="34" charset="0"/>
              <a:ea typeface="ＭＳ Ｐゴシック" panose="020B0600070205080204" pitchFamily="34" charset="-128"/>
            </a:endParaRPr>
          </a:p>
          <a:p>
            <a:r>
              <a:rPr lang="nb-NO" altLang="nb-NO" sz="1100" dirty="0">
                <a:latin typeface="Arial" panose="020B0604020202020204" pitchFamily="34" charset="0"/>
                <a:ea typeface="ＭＳ Ｐゴシック" panose="020B0600070205080204" pitchFamily="34" charset="-128"/>
              </a:rPr>
              <a:t>NaMu understreker at denne treenige Gud snakker til meg, og at jeg snakker med Gud. Jeg snakker ikke alene. Kirken snakker og skaperverket snakker.</a:t>
            </a:r>
          </a:p>
          <a:p>
            <a:r>
              <a:rPr lang="nb-NO" altLang="nb-NO" sz="1100" dirty="0">
                <a:latin typeface="Arial" panose="020B0604020202020204" pitchFamily="34" charset="0"/>
                <a:ea typeface="ＭＳ Ｐゴシック" panose="020B0600070205080204" pitchFamily="34" charset="-128"/>
              </a:rPr>
              <a:t>Denne kommunikasjonen mellom Gud og meg blir lettere når jeg kjenner til trosspråkene. Jeg forstår at jeg er både annerledes og normal for å bruke prestens ord.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a:extLst>
              <a:ext uri="{FF2B5EF4-FFF2-40B4-BE49-F238E27FC236}">
                <a16:creationId xmlns:a16="http://schemas.microsoft.com/office/drawing/2014/main" id="{A8C0D621-ECF1-4E1F-90C3-761C38C3DFB7}"/>
              </a:ext>
            </a:extLst>
          </p:cNvPr>
          <p:cNvSpPr>
            <a:spLocks noGrp="1" noRot="1" noChangeAspect="1"/>
          </p:cNvSpPr>
          <p:nvPr>
            <p:ph type="sldImg"/>
          </p:nvPr>
        </p:nvSpPr>
        <p:spPr>
          <a:ln/>
        </p:spPr>
      </p:sp>
      <p:sp>
        <p:nvSpPr>
          <p:cNvPr id="30723" name="Plassholder for notater 2">
            <a:extLst>
              <a:ext uri="{FF2B5EF4-FFF2-40B4-BE49-F238E27FC236}">
                <a16:creationId xmlns:a16="http://schemas.microsoft.com/office/drawing/2014/main" id="{3DF42724-E05A-4AC6-A670-78F50C1C1F4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a:latin typeface="Arial" panose="020B0604020202020204" pitchFamily="34" charset="0"/>
                <a:ea typeface="ＭＳ Ｐゴシック" panose="020B0600070205080204" pitchFamily="34" charset="-128"/>
              </a:rPr>
              <a:t>Du har fått et trosspråk. Poenget med trosspråkene er hvordan vi avspeiler, likner på den treenige Gud, kommunikasjonen mellom den treenige Gud og meg.</a:t>
            </a:r>
          </a:p>
          <a:p>
            <a:pPr eaLnBrk="1" hangingPunct="1"/>
            <a:endParaRPr lang="nn-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Ingen avspeiler og reflekterer alle tre åpenbaringene like tydelig. Noen har fått  grønne trosspråk som avspeiler mest av skapelsesåpenbaringen. Noen har fått røde trosspråk som avspeiler mest av frelsesåpenbaringen, og andre har fått blå trosspråk som avspeiler mest av den personlige åpenbaring</a:t>
            </a:r>
          </a:p>
          <a:p>
            <a:endParaRPr lang="nn-NO" altLang="nb-NO" dirty="0">
              <a:latin typeface="Arial" panose="020B0604020202020204" pitchFamily="34" charset="0"/>
              <a:ea typeface="ＭＳ Ｐゴシック" panose="020B0600070205080204" pitchFamily="34" charset="-128"/>
            </a:endParaRPr>
          </a:p>
        </p:txBody>
      </p:sp>
      <p:sp>
        <p:nvSpPr>
          <p:cNvPr id="30724" name="Plassholder for lysbildenummer 3">
            <a:extLst>
              <a:ext uri="{FF2B5EF4-FFF2-40B4-BE49-F238E27FC236}">
                <a16:creationId xmlns:a16="http://schemas.microsoft.com/office/drawing/2014/main" id="{72350D43-3226-4097-8623-CE38EF3578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DAFA9729-9DDD-4357-A1AA-157A3BFFA168}" type="slidenum">
              <a:rPr lang="nb-NO" altLang="nb-NO" sz="1200"/>
              <a:pPr eaLnBrk="1" hangingPunct="1"/>
              <a:t>7</a:t>
            </a:fld>
            <a:endParaRPr lang="nb-NO" altLang="nb-NO"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a:extLst>
              <a:ext uri="{FF2B5EF4-FFF2-40B4-BE49-F238E27FC236}">
                <a16:creationId xmlns:a16="http://schemas.microsoft.com/office/drawing/2014/main" id="{2001E11E-646B-4F77-A69A-32590BCF71F0}"/>
              </a:ext>
            </a:extLst>
          </p:cNvPr>
          <p:cNvSpPr>
            <a:spLocks noGrp="1" noRot="1" noChangeAspect="1"/>
          </p:cNvSpPr>
          <p:nvPr>
            <p:ph type="sldImg"/>
          </p:nvPr>
        </p:nvSpPr>
        <p:spPr>
          <a:ln/>
        </p:spPr>
      </p:sp>
      <p:sp>
        <p:nvSpPr>
          <p:cNvPr id="32771" name="Plassholder for notater 2">
            <a:extLst>
              <a:ext uri="{FF2B5EF4-FFF2-40B4-BE49-F238E27FC236}">
                <a16:creationId xmlns:a16="http://schemas.microsoft.com/office/drawing/2014/main" id="{D35BB055-1265-46A7-87F6-DF8F7B60EE61}"/>
              </a:ext>
            </a:extLst>
          </p:cNvPr>
          <p:cNvSpPr>
            <a:spLocks noGrp="1"/>
          </p:cNvSpPr>
          <p:nvPr>
            <p:ph type="body" idx="1"/>
          </p:nvPr>
        </p:nvSpPr>
        <p:spPr>
          <a:xfrm>
            <a:off x="709599" y="4861155"/>
            <a:ext cx="5680103" cy="4813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ser du mange antenner. Bildene uttrykker at antennene er ulike. Poenget med antennene er jo å ta inn signaler, få kontakt. Det fins mange ord som prøver å uttrykke hvordan kristne har best kontakt Gud. Noen av dere kjenner kanskje </a:t>
            </a:r>
            <a:r>
              <a:rPr lang="nb-NO" altLang="nb-NO" dirty="0" err="1">
                <a:latin typeface="Arial" panose="020B0604020202020204" pitchFamily="34" charset="0"/>
                <a:ea typeface="ＭＳ Ｐゴシック" panose="020B0600070205080204" pitchFamily="34" charset="-128"/>
              </a:rPr>
              <a:t>sacred</a:t>
            </a:r>
            <a:r>
              <a:rPr lang="nb-NO" altLang="nb-NO" dirty="0">
                <a:latin typeface="Arial" panose="020B0604020202020204" pitchFamily="34" charset="0"/>
                <a:ea typeface="ＭＳ Ｐゴシック" panose="020B0600070205080204" pitchFamily="34" charset="-128"/>
              </a:rPr>
              <a:t> </a:t>
            </a:r>
            <a:r>
              <a:rPr lang="nb-NO" altLang="nb-NO" dirty="0" err="1">
                <a:latin typeface="Arial" panose="020B0604020202020204" pitchFamily="34" charset="0"/>
                <a:ea typeface="ＭＳ Ｐゴシック" panose="020B0600070205080204" pitchFamily="34" charset="-128"/>
              </a:rPr>
              <a:t>pathways</a:t>
            </a:r>
            <a:r>
              <a:rPr lang="nb-NO" altLang="nb-NO" dirty="0">
                <a:latin typeface="Arial" panose="020B0604020202020204" pitchFamily="34" charset="0"/>
                <a:ea typeface="ＭＳ Ｐゴシック" panose="020B0600070205080204" pitchFamily="34" charset="-128"/>
              </a:rPr>
              <a:t> av den amerikanske baptistpastoren Gary Thomas. Andre ord er kanal, stil, måte på møte Gud på, antenne og trosspråk.</a:t>
            </a:r>
          </a:p>
          <a:p>
            <a:r>
              <a:rPr lang="nb-NO" altLang="nb-NO" dirty="0">
                <a:latin typeface="Arial" panose="020B0604020202020204" pitchFamily="34" charset="0"/>
                <a:ea typeface="ＭＳ Ｐゴシック" panose="020B0600070205080204" pitchFamily="34" charset="-128"/>
              </a:rPr>
              <a:t>En antenne kan bare motta. Det foregår en enveiskommunikasjon. Et språk, derimot, gjelder toveiskommunikasjon. Du lytter og du snakker. </a:t>
            </a:r>
          </a:p>
          <a:p>
            <a:r>
              <a:rPr lang="nb-NO" altLang="nb-NO" u="sng" dirty="0">
                <a:latin typeface="Arial" panose="020B0604020202020204" pitchFamily="34" charset="0"/>
                <a:ea typeface="ＭＳ Ｐゴシック" panose="020B0600070205080204" pitchFamily="34" charset="-128"/>
              </a:rPr>
              <a:t>Gud kommuniserer på alle kanaler, men jeg lytter og snakker lettest på en eller to kanaler. Jeg har fått ett, kanskje to, trosspråk. </a:t>
            </a:r>
            <a:r>
              <a:rPr lang="nb-NO" altLang="nb-NO" dirty="0">
                <a:latin typeface="Arial" panose="020B0604020202020204" pitchFamily="34" charset="0"/>
                <a:ea typeface="ＭＳ Ｐゴシック" panose="020B0600070205080204" pitchFamily="34" charset="-128"/>
              </a:rPr>
              <a:t>Når jeg bruker det, opplever jeg at Gud er nærmest. Objektivt sett er ikke Gud nærmere meg, men jeg erfarer at han er nær.</a:t>
            </a:r>
          </a:p>
          <a:p>
            <a:r>
              <a:rPr lang="nb-NO" altLang="nb-NO" dirty="0">
                <a:latin typeface="Arial" panose="020B0604020202020204" pitchFamily="34" charset="0"/>
                <a:ea typeface="ＭＳ Ｐゴシック" panose="020B0600070205080204" pitchFamily="34" charset="-128"/>
              </a:rPr>
              <a:t>Det er et trosspråk som er det letteste og mest naturlige for meg. Det kan kanskje sammenliknes med et morsmål. Det er gjennom det språket at jeg erfarer at Gud er spesielt nær. </a:t>
            </a:r>
          </a:p>
          <a:p>
            <a:r>
              <a:rPr lang="nb-NO" altLang="nb-NO" dirty="0">
                <a:latin typeface="Arial" panose="020B0604020202020204" pitchFamily="34" charset="0"/>
                <a:ea typeface="ＭＳ Ｐゴシック" panose="020B0600070205080204" pitchFamily="34" charset="-128"/>
              </a:rPr>
              <a:t>Trosspråk er ikke en personlighetsprofil. Du er ikke en asket om du har et asketisk trosspråk. Du er ikke rasjonell om du har et rasjonelt trosspråk. Du er heller ikke mystisk og du harvet mystisk trosspråk.</a:t>
            </a:r>
          </a:p>
          <a:p>
            <a:r>
              <a:rPr lang="nb-NO" altLang="nb-NO" dirty="0">
                <a:latin typeface="Arial" panose="020B0604020202020204" pitchFamily="34" charset="0"/>
                <a:ea typeface="ＭＳ Ｐゴシック" panose="020B0600070205080204" pitchFamily="34" charset="-128"/>
              </a:rPr>
              <a:t>Trosspråk handler om hvordan du lettest erfarer Gud, verken mer eller mindre enn det.</a:t>
            </a:r>
          </a:p>
        </p:txBody>
      </p:sp>
      <p:sp>
        <p:nvSpPr>
          <p:cNvPr id="32772" name="Plassholder for lysbildenummer 3">
            <a:extLst>
              <a:ext uri="{FF2B5EF4-FFF2-40B4-BE49-F238E27FC236}">
                <a16:creationId xmlns:a16="http://schemas.microsoft.com/office/drawing/2014/main" id="{4FD96E85-9392-4FF3-8AE5-44226F6B99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26811F85-AD01-4E4F-8F42-A66E15D96EF8}" type="slidenum">
              <a:rPr lang="nb-NO" altLang="nb-NO" sz="1200"/>
              <a:pPr eaLnBrk="1" hangingPunct="1"/>
              <a:t>8</a:t>
            </a:fld>
            <a:endParaRPr lang="nb-NO" altLang="nb-NO"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7713FA70-C46C-4799-B0CA-CCFD7A7008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7621B60F-444D-40F8-98D6-57FF71AE7E02}" type="slidenum">
              <a:rPr lang="nb-NO" altLang="nb-NO" sz="1200"/>
              <a:pPr eaLnBrk="1" hangingPunct="1"/>
              <a:t>9</a:t>
            </a:fld>
            <a:endParaRPr lang="nb-NO" altLang="nb-NO" sz="1200"/>
          </a:p>
        </p:txBody>
      </p:sp>
      <p:sp>
        <p:nvSpPr>
          <p:cNvPr id="34819" name="Rectangle 2">
            <a:extLst>
              <a:ext uri="{FF2B5EF4-FFF2-40B4-BE49-F238E27FC236}">
                <a16:creationId xmlns:a16="http://schemas.microsoft.com/office/drawing/2014/main" id="{F0260634-C655-4F36-9762-86B21A2121AC}"/>
              </a:ext>
            </a:extLst>
          </p:cNvPr>
          <p:cNvSpPr>
            <a:spLocks noGrp="1" noRot="1" noChangeAspect="1" noChangeArrowheads="1"/>
          </p:cNvSpPr>
          <p:nvPr>
            <p:ph type="sldImg"/>
          </p:nvPr>
        </p:nvSpPr>
        <p:spPr>
          <a:solidFill>
            <a:srgbClr val="FFFFFF"/>
          </a:solidFill>
          <a:ln/>
        </p:spPr>
      </p:sp>
      <p:sp>
        <p:nvSpPr>
          <p:cNvPr id="34820" name="Rectangle 3">
            <a:extLst>
              <a:ext uri="{FF2B5EF4-FFF2-40B4-BE49-F238E27FC236}">
                <a16:creationId xmlns:a16="http://schemas.microsoft.com/office/drawing/2014/main" id="{68A0F069-DE8A-4AB7-81F8-905C2E435F0F}"/>
              </a:ext>
            </a:extLst>
          </p:cNvPr>
          <p:cNvSpPr>
            <a:spLocks noGrp="1" noChangeArrowheads="1"/>
          </p:cNvSpPr>
          <p:nvPr>
            <p:ph type="body" idx="1"/>
          </p:nvPr>
        </p:nvSpPr>
        <p:spPr>
          <a:xfrm>
            <a:off x="716230" y="4478155"/>
            <a:ext cx="5729841" cy="4880796"/>
          </a:xfrm>
          <a:solidFill>
            <a:srgbClr val="FFFFFF"/>
          </a:solidFill>
          <a:ln>
            <a:solidFill>
              <a:srgbClr val="000000"/>
            </a:solidFill>
            <a:miter lim="800000"/>
            <a:headEnd/>
            <a:tailEnd/>
          </a:ln>
        </p:spPr>
        <p:txBody>
          <a:bodyPr/>
          <a:lstStyle/>
          <a:p>
            <a:r>
              <a:rPr lang="nb-NO" altLang="nb-NO" dirty="0">
                <a:latin typeface="Arial" panose="020B0604020202020204" pitchFamily="34" charset="0"/>
                <a:ea typeface="ＭＳ Ｐゴシック" panose="020B0600070205080204" pitchFamily="34" charset="-128"/>
              </a:rPr>
              <a:t>Våre ”antenner” eller responser kan deles i tre grupper med trosspråk.</a:t>
            </a:r>
          </a:p>
          <a:p>
            <a:r>
              <a:rPr lang="nb-NO" altLang="nb-NO" dirty="0">
                <a:latin typeface="Arial" panose="020B0604020202020204" pitchFamily="34" charset="0"/>
                <a:ea typeface="ＭＳ Ｐゴシック" panose="020B0600070205080204" pitchFamily="34" charset="-128"/>
              </a:rPr>
              <a:t>Grønne trosspråk avspeiler Guds åpenbaring i skapelsen/verden, altså den første trosartikkel. De kan gjerne kalles skapelsestrosspråk. De grønne trosspråkene preges av det som kan erfares gjennom de fem sansene. </a:t>
            </a:r>
          </a:p>
          <a:p>
            <a:r>
              <a:rPr lang="nb-NO" altLang="nb-NO" dirty="0">
                <a:latin typeface="Arial" panose="020B0604020202020204" pitchFamily="34" charset="0"/>
                <a:ea typeface="ＭＳ Ｐゴシック" panose="020B0600070205080204" pitchFamily="34" charset="-128"/>
              </a:rPr>
              <a:t>Grønne trosspråk har noe allment og universalt over seg. Det rasjonelle og lovmessige i naturen ses ikke på som en motsetning til tro. Derimot erfarer de som har grønne trosspråk at Gud snakker gjennom fornuft og naturlover. Verden og skaperverket er en åpenbaring av Gud. Alt i alt har grønne trosspråk et fokus på forståelse. </a:t>
            </a:r>
          </a:p>
          <a:p>
            <a:r>
              <a:rPr lang="nb-NO" altLang="nb-NO" dirty="0">
                <a:latin typeface="Arial" panose="020B0604020202020204" pitchFamily="34" charset="0"/>
                <a:ea typeface="ＭＳ Ｐゴシック" panose="020B0600070205080204" pitchFamily="34" charset="-128"/>
              </a:rPr>
              <a:t>Røde trosspråk avspeiler frelsesåpenbaringen, den andre trosartikkelen. Frelsesåpenbaringen er ikke universell slik som skapelsesåpenbaringen. Frelsesåpenbaringen har en eksklusiv tendens, </a:t>
            </a:r>
            <a:r>
              <a:rPr lang="nb-NO" altLang="nb-NO" dirty="0" err="1">
                <a:latin typeface="Arial" panose="020B0604020202020204" pitchFamily="34" charset="0"/>
                <a:ea typeface="ＭＳ Ｐゴシック" panose="020B0600070205080204" pitchFamily="34" charset="-128"/>
              </a:rPr>
              <a:t>Joh</a:t>
            </a:r>
            <a:r>
              <a:rPr lang="nb-NO" altLang="nb-NO" dirty="0">
                <a:latin typeface="Arial" panose="020B0604020202020204" pitchFamily="34" charset="0"/>
                <a:ea typeface="ＭＳ Ｐゴシック" panose="020B0600070205080204" pitchFamily="34" charset="-128"/>
              </a:rPr>
              <a:t> 14,6. Derfor er kristne med røde trosspråk  opptatt av å motta og å gi videre evangeliet i ord og gjerning. Bibelen har en helt sentral plass i disse trosspråkene. Røde trosspråk  understreker troen og troens objektive side med Jesu død og oppstandelse. I de røde trosspråkene er troen primært det å stå fast, det å ha et solid fundament.</a:t>
            </a:r>
          </a:p>
          <a:p>
            <a:r>
              <a:rPr lang="nb-NO" altLang="nb-NO" dirty="0">
                <a:latin typeface="Arial" panose="020B0604020202020204" pitchFamily="34" charset="0"/>
                <a:ea typeface="ＭＳ Ｐゴシック" panose="020B0600070205080204" pitchFamily="34" charset="-128"/>
              </a:rPr>
              <a:t>Blå trosspråk avspeiler Guds åpenbaring gjennom Den hellige ånd, den tredje trosartikkel. Blå trosspråk omfatter både innadvendte og utadvendte trosspråk. Felles for de ulike trosspråkene er hvor viktig det personlige møtet med Den hellige ånd er. Den overnaturlige dimensjonen er integrert i disse trosspråkene. Blå trosspråk har en bevisst subjektiv og dynamisk tendens. Troen blir ikke først og fremst erfart som standpunkt og meninger, men som det å være i bevegelse og endring.</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924E250B-DC8F-4B8A-AD9C-35EB5C32F308}" type="slidenum">
              <a:rPr lang="nb-NO" altLang="nb-NO"/>
              <a:pPr/>
              <a:t>‹#›</a:t>
            </a:fld>
            <a:endParaRPr lang="nb-NO" altLang="nb-NO"/>
          </a:p>
        </p:txBody>
      </p:sp>
    </p:spTree>
    <p:extLst>
      <p:ext uri="{BB962C8B-B14F-4D97-AF65-F5344CB8AC3E}">
        <p14:creationId xmlns:p14="http://schemas.microsoft.com/office/powerpoint/2010/main" val="320810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01C7A326-E7B9-4D5A-9394-C87533810A60}" type="slidenum">
              <a:rPr lang="nb-NO" altLang="nb-NO"/>
              <a:pPr/>
              <a:t>‹#›</a:t>
            </a:fld>
            <a:endParaRPr lang="nb-NO" altLang="nb-NO"/>
          </a:p>
        </p:txBody>
      </p:sp>
    </p:spTree>
    <p:extLst>
      <p:ext uri="{BB962C8B-B14F-4D97-AF65-F5344CB8AC3E}">
        <p14:creationId xmlns:p14="http://schemas.microsoft.com/office/powerpoint/2010/main" val="141889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4692C499-2EF7-449A-8A76-A9B406BE279D}" type="slidenum">
              <a:rPr lang="nb-NO" altLang="nb-NO"/>
              <a:pPr/>
              <a:t>‹#›</a:t>
            </a:fld>
            <a:endParaRPr lang="nb-NO" altLang="nb-NO"/>
          </a:p>
        </p:txBody>
      </p:sp>
    </p:spTree>
    <p:extLst>
      <p:ext uri="{BB962C8B-B14F-4D97-AF65-F5344CB8AC3E}">
        <p14:creationId xmlns:p14="http://schemas.microsoft.com/office/powerpoint/2010/main" val="96332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387135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5B1B5A33-5454-41D7-85C1-724B0F548D99}" type="slidenum">
              <a:rPr lang="nb-NO" altLang="nb-NO"/>
              <a:pPr/>
              <a:t>‹#›</a:t>
            </a:fld>
            <a:endParaRPr lang="nb-NO" altLang="nb-NO"/>
          </a:p>
        </p:txBody>
      </p:sp>
    </p:spTree>
    <p:extLst>
      <p:ext uri="{BB962C8B-B14F-4D97-AF65-F5344CB8AC3E}">
        <p14:creationId xmlns:p14="http://schemas.microsoft.com/office/powerpoint/2010/main" val="2306363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E84B4A81-06DC-4519-8584-A3DD781512E2}" type="slidenum">
              <a:rPr lang="nb-NO" altLang="nb-NO"/>
              <a:pPr/>
              <a:t>‹#›</a:t>
            </a:fld>
            <a:endParaRPr lang="nb-NO" altLang="nb-NO"/>
          </a:p>
        </p:txBody>
      </p:sp>
    </p:spTree>
    <p:extLst>
      <p:ext uri="{BB962C8B-B14F-4D97-AF65-F5344CB8AC3E}">
        <p14:creationId xmlns:p14="http://schemas.microsoft.com/office/powerpoint/2010/main" val="92858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p:cNvSpPr>
            <a:spLocks noGrp="1" noChangeArrowheads="1"/>
          </p:cNvSpPr>
          <p:nvPr>
            <p:ph type="sldNum" sz="quarter" idx="11"/>
          </p:nvPr>
        </p:nvSpPr>
        <p:spPr>
          <a:ln/>
        </p:spPr>
        <p:txBody>
          <a:bodyPr/>
          <a:lstStyle>
            <a:lvl1pPr>
              <a:defRPr/>
            </a:lvl1pPr>
          </a:lstStyle>
          <a:p>
            <a:fld id="{549660F9-CD46-4C7D-8481-404F2475FFD0}" type="slidenum">
              <a:rPr lang="nb-NO" altLang="nb-NO"/>
              <a:pPr/>
              <a:t>‹#›</a:t>
            </a:fld>
            <a:endParaRPr lang="nb-NO" altLang="nb-NO"/>
          </a:p>
        </p:txBody>
      </p:sp>
    </p:spTree>
    <p:extLst>
      <p:ext uri="{BB962C8B-B14F-4D97-AF65-F5344CB8AC3E}">
        <p14:creationId xmlns:p14="http://schemas.microsoft.com/office/powerpoint/2010/main" val="301232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1"/>
          </p:nvPr>
        </p:nvSpPr>
        <p:spPr>
          <a:ln/>
        </p:spPr>
        <p:txBody>
          <a:bodyPr/>
          <a:lstStyle>
            <a:lvl1pPr>
              <a:defRPr/>
            </a:lvl1pPr>
          </a:lstStyle>
          <a:p>
            <a:fld id="{C14C72B9-6C2A-4119-9EAA-3C3A745DB1F7}" type="slidenum">
              <a:rPr lang="nb-NO" altLang="nb-NO"/>
              <a:pPr/>
              <a:t>‹#›</a:t>
            </a:fld>
            <a:endParaRPr lang="nb-NO" altLang="nb-NO"/>
          </a:p>
        </p:txBody>
      </p:sp>
    </p:spTree>
    <p:extLst>
      <p:ext uri="{BB962C8B-B14F-4D97-AF65-F5344CB8AC3E}">
        <p14:creationId xmlns:p14="http://schemas.microsoft.com/office/powerpoint/2010/main" val="9827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603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23A8497C-132C-4332-B0CB-8FE2D5B39C27}" type="slidenum">
              <a:rPr lang="nb-NO" altLang="nb-NO"/>
              <a:pPr/>
              <a:t>‹#›</a:t>
            </a:fld>
            <a:endParaRPr lang="nb-NO" altLang="nb-NO"/>
          </a:p>
        </p:txBody>
      </p:sp>
    </p:spTree>
    <p:extLst>
      <p:ext uri="{BB962C8B-B14F-4D97-AF65-F5344CB8AC3E}">
        <p14:creationId xmlns:p14="http://schemas.microsoft.com/office/powerpoint/2010/main" val="1707166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3DD67A2C-6634-486A-839D-484C2F83C1CB}" type="slidenum">
              <a:rPr lang="nb-NO" altLang="nb-NO"/>
              <a:pPr/>
              <a:t>‹#›</a:t>
            </a:fld>
            <a:endParaRPr lang="nb-NO" altLang="nb-NO"/>
          </a:p>
        </p:txBody>
      </p:sp>
    </p:spTree>
    <p:extLst>
      <p:ext uri="{BB962C8B-B14F-4D97-AF65-F5344CB8AC3E}">
        <p14:creationId xmlns:p14="http://schemas.microsoft.com/office/powerpoint/2010/main" val="981262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11CBAF-2EFF-459D-AEFE-8AF6ED32400D}"/>
              </a:ext>
            </a:extLst>
          </p:cNvPr>
          <p:cNvSpPr/>
          <p:nvPr userDrawn="1"/>
        </p:nvSpPr>
        <p:spPr>
          <a:xfrm>
            <a:off x="-21272" y="2718"/>
            <a:ext cx="208823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AAB3DBB-05F0-4527-B282-732C4BA23094}" type="slidenum">
              <a:rPr lang="nb-NO" altLang="nb-NO"/>
              <a:pPr/>
              <a:t>‹#›</a:t>
            </a:fld>
            <a:endParaRPr lang="nb-NO" altLang="nb-NO"/>
          </a:p>
        </p:txBody>
      </p:sp>
      <p:sp>
        <p:nvSpPr>
          <p:cNvPr id="2052" name="Freeform 10"/>
          <p:cNvSpPr>
            <a:spLocks/>
          </p:cNvSpPr>
          <p:nvPr userDrawn="1"/>
        </p:nvSpPr>
        <p:spPr bwMode="auto">
          <a:xfrm>
            <a:off x="-407697" y="404664"/>
            <a:ext cx="2088232" cy="6453336"/>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p:cNvSpPr>
            <a:spLocks/>
          </p:cNvSpPr>
          <p:nvPr userDrawn="1"/>
        </p:nvSpPr>
        <p:spPr bwMode="auto">
          <a:xfrm>
            <a:off x="-672752" y="-9427"/>
            <a:ext cx="3361399"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chemeClr val="accent6">
                  <a:lumMod val="75000"/>
                </a:schemeClr>
              </a:gs>
              <a:gs pos="100000">
                <a:srgbClr val="FFFFFF"/>
              </a:gs>
            </a:gsLst>
            <a:lin ang="5400000" scaled="1"/>
          </a:gradFill>
          <a:ln>
            <a:noFill/>
          </a:ln>
          <a:effectLst>
            <a:outerShdw dist="38075" algn="ctr" rotWithShape="0">
              <a:schemeClr val="tx1">
                <a:alpha val="75000"/>
              </a:schemeClr>
            </a:outerShdw>
          </a:effectLst>
        </p:spPr>
        <p:txBody>
          <a:bodyPr wrap="none" anchor="ctr"/>
          <a:lstStyle/>
          <a:p>
            <a:pPr>
              <a:defRPr/>
            </a:pPr>
            <a:endParaRPr lang="nb-NO" sz="1800" dirty="0">
              <a:latin typeface="Arial" charset="0"/>
              <a:ea typeface="+mn-ea"/>
            </a:endParaRPr>
          </a:p>
        </p:txBody>
      </p:sp>
      <p:sp>
        <p:nvSpPr>
          <p:cNvPr id="2054" name="Rectangle 2"/>
          <p:cNvSpPr>
            <a:spLocks noGrp="1" noChangeArrowheads="1"/>
          </p:cNvSpPr>
          <p:nvPr>
            <p:ph type="title"/>
          </p:nvPr>
        </p:nvSpPr>
        <p:spPr bwMode="auto">
          <a:xfrm>
            <a:off x="2256367" y="609600"/>
            <a:ext cx="9501717"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1" name="Rectangle 3"/>
          <p:cNvSpPr>
            <a:spLocks noGrp="1" noChangeArrowheads="1"/>
          </p:cNvSpPr>
          <p:nvPr>
            <p:ph type="body" idx="1"/>
          </p:nvPr>
        </p:nvSpPr>
        <p:spPr bwMode="auto">
          <a:xfrm>
            <a:off x="2256367" y="1981200"/>
            <a:ext cx="9501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p>
        </p:txBody>
      </p:sp>
      <p:pic>
        <p:nvPicPr>
          <p:cNvPr id="1032" name="Bilde 8"/>
          <p:cNvPicPr>
            <a:picLocks noChangeAspect="1"/>
          </p:cNvPicPr>
          <p:nvPr userDrawn="1"/>
        </p:nvPicPr>
        <p:blipFill>
          <a:blip r:embed="rId13">
            <a:extLst>
              <a:ext uri="{28A0092B-C50C-407E-A947-70E740481C1C}">
                <a14:useLocalDpi xmlns:a14="http://schemas.microsoft.com/office/drawing/2010/main" val="0"/>
              </a:ext>
            </a:extLst>
          </a:blip>
          <a:srcRect l="20287" r="1279"/>
          <a:stretch>
            <a:fillRect/>
          </a:stretch>
        </p:blipFill>
        <p:spPr bwMode="auto">
          <a:xfrm>
            <a:off x="99485" y="1035050"/>
            <a:ext cx="8839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nity-Logo-small"/>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51" y="95250"/>
            <a:ext cx="97288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0" r:id="rId1"/>
    <p:sldLayoutId id="2147483719" r:id="rId2"/>
    <p:sldLayoutId id="2147483711" r:id="rId3"/>
    <p:sldLayoutId id="2147483712" r:id="rId4"/>
    <p:sldLayoutId id="2147483713" r:id="rId5"/>
    <p:sldLayoutId id="2147483714" r:id="rId6"/>
    <p:sldLayoutId id="2147483720"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3colorworld.org/" TargetMode="External"/><Relationship Id="rId2" Type="http://schemas.openxmlformats.org/officeDocument/2006/relationships/hyperlink" Target="http://namunorge.no/"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FFFFFF"/>
            </a:gs>
            <a:gs pos="29000">
              <a:srgbClr val="5C5C90"/>
            </a:gs>
            <a:gs pos="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36866" name="Plassholder for innhold 2"/>
          <p:cNvSpPr>
            <a:spLocks noGrp="1"/>
          </p:cNvSpPr>
          <p:nvPr>
            <p:ph idx="1"/>
          </p:nvPr>
        </p:nvSpPr>
        <p:spPr>
          <a:xfrm>
            <a:off x="1237900" y="1556792"/>
            <a:ext cx="10513168" cy="2016224"/>
          </a:xfrm>
          <a:ln>
            <a:miter lim="800000"/>
            <a:headEnd/>
            <a:tailEnd/>
          </a:ln>
        </p:spPr>
        <p:txBody>
          <a:bodyPr/>
          <a:lstStyle/>
          <a:p>
            <a:pPr algn="ctr">
              <a:buFontTx/>
              <a:buNone/>
              <a:defRPr/>
            </a:pPr>
            <a:endParaRPr lang="nn-NO" altLang="nb-NO" sz="3200" b="1" i="1" dirty="0">
              <a:ln w="10160">
                <a:solidFill>
                  <a:schemeClr val="accent5"/>
                </a:solidFill>
                <a:prstDash val="solid"/>
              </a:ln>
              <a:solidFill>
                <a:srgbClr val="FFFFFF"/>
              </a:solidFill>
              <a:effectLst>
                <a:outerShdw blurRad="63500" dist="25400" dir="5400000" algn="tl" rotWithShape="0">
                  <a:srgbClr val="000000">
                    <a:alpha val="70000"/>
                  </a:srgbClr>
                </a:outerShdw>
              </a:effectLst>
              <a:ea typeface="ＭＳ Ｐゴシック" panose="020B0600070205080204" pitchFamily="34" charset="-128"/>
              <a:cs typeface="+mn-cs"/>
            </a:endParaRPr>
          </a:p>
          <a:p>
            <a:pPr algn="ctr">
              <a:buFontTx/>
              <a:buNone/>
              <a:defRPr/>
            </a:pPr>
            <a:r>
              <a:rPr lang="nn-NO" altLang="nb-NO" sz="7200" i="1"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a:t>
            </a:r>
            <a:r>
              <a:rPr lang="nn-NO" altLang="nb-NO" sz="7200" i="1" dirty="0" err="1">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Snakker</a:t>
            </a:r>
            <a:r>
              <a:rPr lang="nn-NO" altLang="nb-NO" sz="7200" i="1"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Gud til meg?</a:t>
            </a:r>
          </a:p>
        </p:txBody>
      </p:sp>
      <p:sp>
        <p:nvSpPr>
          <p:cNvPr id="3" name="Plassholder for innhold 2">
            <a:extLst>
              <a:ext uri="{FF2B5EF4-FFF2-40B4-BE49-F238E27FC236}">
                <a16:creationId xmlns:a16="http://schemas.microsoft.com/office/drawing/2014/main" id="{E93EB88B-B828-46F5-854B-A48B1A6D87E3}"/>
              </a:ext>
            </a:extLst>
          </p:cNvPr>
          <p:cNvSpPr txBox="1">
            <a:spLocks/>
          </p:cNvSpPr>
          <p:nvPr/>
        </p:nvSpPr>
        <p:spPr bwMode="auto">
          <a:xfrm>
            <a:off x="911424" y="3501008"/>
            <a:ext cx="11017224" cy="144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0" marR="0" lvl="0" indent="0" algn="ctr" defTabSz="914400" rtl="0" eaLnBrk="0" fontAlgn="base" latinLnBrk="0" hangingPunct="0">
              <a:lnSpc>
                <a:spcPct val="110000"/>
              </a:lnSpc>
              <a:spcBef>
                <a:spcPts val="0"/>
              </a:spcBef>
              <a:spcAft>
                <a:spcPct val="0"/>
              </a:spcAft>
              <a:buClrTx/>
              <a:buSzTx/>
              <a:buFontTx/>
              <a:buNone/>
              <a:tabLst/>
              <a:defRPr/>
            </a:pPr>
            <a:r>
              <a:rPr kumimoji="0" lang="nb-NO" sz="3600" b="1" i="0" u="none" strike="noStrike" kern="0" cap="none" spc="0" normalizeH="0" baseline="0" noProof="0" dirty="0">
                <a:ln>
                  <a:noFill/>
                </a:ln>
                <a:solidFill>
                  <a:schemeClr val="accent6">
                    <a:lumMod val="75000"/>
                  </a:schemeClr>
                </a:solidFill>
                <a:effectLst/>
                <a:uLnTx/>
                <a:uFillTx/>
                <a:latin typeface="Trebuchet MS" panose="020B0603020202020204" pitchFamily="34" charset="0"/>
                <a:ea typeface="ＭＳ Ｐゴシック"/>
                <a:cs typeface="Calibri" panose="020F0502020204030204" pitchFamily="34" charset="0"/>
              </a:rPr>
              <a:t>- Et åpent webinar fra NaMu Norge </a:t>
            </a:r>
          </a:p>
          <a:p>
            <a:pPr marL="0" marR="0" lvl="0" indent="0" algn="ctr" defTabSz="914400" rtl="0" eaLnBrk="0" fontAlgn="base" latinLnBrk="0" hangingPunct="0">
              <a:lnSpc>
                <a:spcPct val="110000"/>
              </a:lnSpc>
              <a:spcBef>
                <a:spcPts val="0"/>
              </a:spcBef>
              <a:spcAft>
                <a:spcPct val="0"/>
              </a:spcAft>
              <a:buClrTx/>
              <a:buSzTx/>
              <a:buFontTx/>
              <a:buNone/>
              <a:tabLst/>
              <a:defRPr/>
            </a:pPr>
            <a:r>
              <a:rPr kumimoji="0" lang="nb-NO" sz="3600" b="1" i="0" u="none" strike="noStrike" kern="0" cap="none" spc="0" normalizeH="0" baseline="0" noProof="0" dirty="0">
                <a:ln>
                  <a:noFill/>
                </a:ln>
                <a:solidFill>
                  <a:schemeClr val="accent6">
                    <a:lumMod val="75000"/>
                  </a:schemeClr>
                </a:solidFill>
                <a:effectLst/>
                <a:uLnTx/>
                <a:uFillTx/>
                <a:latin typeface="Trebuchet MS" panose="020B0603020202020204" pitchFamily="34" charset="0"/>
                <a:ea typeface="ＭＳ Ｐゴシック"/>
                <a:cs typeface="Calibri" panose="020F0502020204030204" pitchFamily="34" charset="0"/>
              </a:rPr>
              <a:t>om </a:t>
            </a:r>
            <a:r>
              <a:rPr lang="nb-NO" sz="3600" b="1" kern="0" dirty="0">
                <a:solidFill>
                  <a:schemeClr val="accent6">
                    <a:lumMod val="75000"/>
                  </a:schemeClr>
                </a:solidFill>
                <a:latin typeface="Trebuchet MS" panose="020B0603020202020204" pitchFamily="34" charset="0"/>
                <a:ea typeface="ＭＳ Ｐゴシック"/>
                <a:cs typeface="Calibri" panose="020F0502020204030204" pitchFamily="34" charset="0"/>
              </a:rPr>
              <a:t>våre ulike trosspråk</a:t>
            </a:r>
            <a:endParaRPr kumimoji="0" lang="nb-NO" sz="3200" i="0" u="none" strike="noStrike" kern="0" cap="none" spc="0" normalizeH="0" baseline="0" noProof="0" dirty="0">
              <a:ln>
                <a:noFill/>
              </a:ln>
              <a:solidFill>
                <a:schemeClr val="accent6">
                  <a:lumMod val="75000"/>
                </a:schemeClr>
              </a:solidFill>
              <a:effectLst/>
              <a:uLnTx/>
              <a:uFillTx/>
              <a:latin typeface="Trebuchet MS" panose="020B0603020202020204" pitchFamily="34" charset="0"/>
              <a:ea typeface="ＭＳ Ｐゴシック"/>
              <a:cs typeface="Calibri" panose="020F0502020204030204" pitchFamily="34" charset="0"/>
            </a:endParaRPr>
          </a:p>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sz="24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sz="3600" b="0" i="0" u="none" strike="noStrike" kern="0" cap="none" spc="0" normalizeH="0" baseline="0" noProof="0" dirty="0">
              <a:ln>
                <a:noFill/>
              </a:ln>
              <a:solidFill>
                <a:srgbClr val="000000"/>
              </a:solidFill>
              <a:effectLst/>
              <a:uLnTx/>
              <a:uFillTx/>
              <a:latin typeface="Trebuchet MS" panose="020B060302020202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3433138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DA50EDD8-40DC-49BD-992B-3B8EF790415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800" y="1782588"/>
            <a:ext cx="508793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C1DA2ABB-1CB7-4AAB-A9A2-52E805B66399}"/>
              </a:ext>
            </a:extLst>
          </p:cNvPr>
          <p:cNvSpPr>
            <a:spLocks noChangeArrowheads="1" noChangeShapeType="1" noTextEdit="1"/>
          </p:cNvSpPr>
          <p:nvPr/>
        </p:nvSpPr>
        <p:spPr bwMode="auto">
          <a:xfrm>
            <a:off x="6486810" y="1988840"/>
            <a:ext cx="936625" cy="144463"/>
          </a:xfrm>
          <a:prstGeom prst="rect">
            <a:avLst/>
          </a:prstGeom>
        </p:spPr>
        <p:txBody>
          <a:bodyPr spcFirstLastPara="1" wrap="none" fromWordArt="1">
            <a:prstTxWarp prst="textArchUp">
              <a:avLst>
                <a:gd name="adj" fmla="val 10800000"/>
              </a:avLst>
            </a:prstTxWarp>
          </a:bodyPr>
          <a:lstStyle/>
          <a:p>
            <a:pPr algn="ctr"/>
            <a:r>
              <a:rPr lang="nb-NO" sz="4800" kern="10" dirty="0">
                <a:ln w="9525" cap="sq">
                  <a:solidFill>
                    <a:srgbClr val="000000"/>
                  </a:solidFill>
                  <a:round/>
                  <a:headEnd type="none" w="sm" len="sm"/>
                  <a:tailEnd type="none" w="sm" len="sm"/>
                </a:ln>
                <a:solidFill>
                  <a:srgbClr val="000000"/>
                </a:solidFill>
                <a:cs typeface="Arial" panose="020B0604020202020204" pitchFamily="34" charset="0"/>
              </a:rPr>
              <a:t>VERDEN</a:t>
            </a:r>
          </a:p>
        </p:txBody>
      </p:sp>
      <p:sp>
        <p:nvSpPr>
          <p:cNvPr id="4" name="WordArt 8">
            <a:extLst>
              <a:ext uri="{FF2B5EF4-FFF2-40B4-BE49-F238E27FC236}">
                <a16:creationId xmlns:a16="http://schemas.microsoft.com/office/drawing/2014/main" id="{ED038526-13D8-4F98-B03A-E06D55630933}"/>
              </a:ext>
            </a:extLst>
          </p:cNvPr>
          <p:cNvSpPr>
            <a:spLocks noChangeArrowheads="1" noChangeShapeType="1" noTextEdit="1"/>
          </p:cNvSpPr>
          <p:nvPr/>
        </p:nvSpPr>
        <p:spPr bwMode="auto">
          <a:xfrm rot="14400000">
            <a:off x="4517182" y="5228257"/>
            <a:ext cx="855662" cy="107950"/>
          </a:xfrm>
          <a:prstGeom prst="rect">
            <a:avLst/>
          </a:prstGeom>
        </p:spPr>
        <p:txBody>
          <a:bodyPr spcFirstLastPara="1" wrap="none" fromWordArt="1">
            <a:prstTxWarp prst="textArchUp">
              <a:avLst>
                <a:gd name="adj" fmla="val 10800000"/>
              </a:avLst>
            </a:prstTxWarp>
          </a:bodyPr>
          <a:lstStyle/>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ÅNDEN</a:t>
            </a:r>
          </a:p>
        </p:txBody>
      </p:sp>
      <p:sp>
        <p:nvSpPr>
          <p:cNvPr id="5" name="WordArt 9">
            <a:extLst>
              <a:ext uri="{FF2B5EF4-FFF2-40B4-BE49-F238E27FC236}">
                <a16:creationId xmlns:a16="http://schemas.microsoft.com/office/drawing/2014/main" id="{D12E37CF-CC59-450E-9FF5-09959F502D2E}"/>
              </a:ext>
            </a:extLst>
          </p:cNvPr>
          <p:cNvSpPr>
            <a:spLocks noChangeArrowheads="1" noChangeShapeType="1" noTextEdit="1"/>
          </p:cNvSpPr>
          <p:nvPr/>
        </p:nvSpPr>
        <p:spPr bwMode="auto">
          <a:xfrm rot="7200000">
            <a:off x="8287829" y="5291757"/>
            <a:ext cx="855662" cy="107950"/>
          </a:xfrm>
          <a:prstGeom prst="rect">
            <a:avLst/>
          </a:prstGeom>
        </p:spPr>
        <p:txBody>
          <a:bodyPr spcFirstLastPara="1" wrap="none" fromWordArt="1">
            <a:prstTxWarp prst="textArchUp">
              <a:avLst>
                <a:gd name="adj" fmla="val 10800000"/>
              </a:avLst>
            </a:prstTxWarp>
          </a:bodyPr>
          <a:lstStyle/>
          <a:p>
            <a:pPr algn="ctr"/>
            <a:r>
              <a:rPr lang="nb-NO" sz="3200" kern="10">
                <a:ln w="9525" cap="sq">
                  <a:solidFill>
                    <a:srgbClr val="000000"/>
                  </a:solidFill>
                  <a:round/>
                  <a:headEnd type="none" w="sm" len="sm"/>
                  <a:tailEnd type="none" w="sm" len="sm"/>
                </a:ln>
                <a:solidFill>
                  <a:srgbClr val="000000"/>
                </a:solidFill>
                <a:cs typeface="Arial" panose="020B0604020202020204" pitchFamily="34" charset="0"/>
              </a:rPr>
              <a:t>ORDET</a:t>
            </a:r>
          </a:p>
        </p:txBody>
      </p:sp>
      <p:sp>
        <p:nvSpPr>
          <p:cNvPr id="6" name="WordArt 10">
            <a:extLst>
              <a:ext uri="{FF2B5EF4-FFF2-40B4-BE49-F238E27FC236}">
                <a16:creationId xmlns:a16="http://schemas.microsoft.com/office/drawing/2014/main" id="{A5B68A09-C2BC-4DA9-B6FD-E283A3F1C80C}"/>
              </a:ext>
            </a:extLst>
          </p:cNvPr>
          <p:cNvSpPr>
            <a:spLocks noChangeArrowheads="1" noChangeShapeType="1" noTextEdit="1"/>
          </p:cNvSpPr>
          <p:nvPr/>
        </p:nvSpPr>
        <p:spPr bwMode="auto">
          <a:xfrm rot="5400000">
            <a:off x="6415372" y="5059188"/>
            <a:ext cx="969963"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Asketisk</a:t>
            </a:r>
          </a:p>
        </p:txBody>
      </p:sp>
      <p:sp>
        <p:nvSpPr>
          <p:cNvPr id="7" name="WordArt 11">
            <a:extLst>
              <a:ext uri="{FF2B5EF4-FFF2-40B4-BE49-F238E27FC236}">
                <a16:creationId xmlns:a16="http://schemas.microsoft.com/office/drawing/2014/main" id="{02A27375-C7A1-42E2-B2F1-CECA1CD10C77}"/>
              </a:ext>
            </a:extLst>
          </p:cNvPr>
          <p:cNvSpPr>
            <a:spLocks noChangeArrowheads="1" noChangeShapeType="1" noTextEdit="1"/>
          </p:cNvSpPr>
          <p:nvPr/>
        </p:nvSpPr>
        <p:spPr bwMode="auto">
          <a:xfrm rot="19800000">
            <a:off x="7294847" y="3497088"/>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Læremotivert</a:t>
            </a:r>
          </a:p>
        </p:txBody>
      </p:sp>
      <p:sp>
        <p:nvSpPr>
          <p:cNvPr id="8" name="WordArt 12">
            <a:extLst>
              <a:ext uri="{FF2B5EF4-FFF2-40B4-BE49-F238E27FC236}">
                <a16:creationId xmlns:a16="http://schemas.microsoft.com/office/drawing/2014/main" id="{4CEC8F19-5F7B-4861-9E7D-DEC0318DFAF0}"/>
              </a:ext>
            </a:extLst>
          </p:cNvPr>
          <p:cNvSpPr>
            <a:spLocks noChangeArrowheads="1" noChangeShapeType="1" noTextEdit="1"/>
          </p:cNvSpPr>
          <p:nvPr/>
        </p:nvSpPr>
        <p:spPr bwMode="auto">
          <a:xfrm rot="600000">
            <a:off x="7396447" y="4351163"/>
            <a:ext cx="144145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Bibelmotivert</a:t>
            </a:r>
          </a:p>
        </p:txBody>
      </p:sp>
      <p:sp>
        <p:nvSpPr>
          <p:cNvPr id="9" name="WordArt 13">
            <a:extLst>
              <a:ext uri="{FF2B5EF4-FFF2-40B4-BE49-F238E27FC236}">
                <a16:creationId xmlns:a16="http://schemas.microsoft.com/office/drawing/2014/main" id="{86D81E68-75D7-475A-8282-B22097573E78}"/>
              </a:ext>
            </a:extLst>
          </p:cNvPr>
          <p:cNvSpPr>
            <a:spLocks noChangeArrowheads="1" noChangeShapeType="1" noTextEdit="1"/>
          </p:cNvSpPr>
          <p:nvPr/>
        </p:nvSpPr>
        <p:spPr bwMode="auto">
          <a:xfrm rot="3000000">
            <a:off x="7040847" y="4875039"/>
            <a:ext cx="9350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Delende</a:t>
            </a:r>
          </a:p>
        </p:txBody>
      </p:sp>
      <p:sp>
        <p:nvSpPr>
          <p:cNvPr id="10" name="WordArt 14">
            <a:extLst>
              <a:ext uri="{FF2B5EF4-FFF2-40B4-BE49-F238E27FC236}">
                <a16:creationId xmlns:a16="http://schemas.microsoft.com/office/drawing/2014/main" id="{12B239AC-8D57-42A7-BCE6-333DFB83FBDE}"/>
              </a:ext>
            </a:extLst>
          </p:cNvPr>
          <p:cNvSpPr>
            <a:spLocks noChangeArrowheads="1" noChangeShapeType="1" noTextEdit="1"/>
          </p:cNvSpPr>
          <p:nvPr/>
        </p:nvSpPr>
        <p:spPr bwMode="auto">
          <a:xfrm rot="7800000">
            <a:off x="5450966" y="5032994"/>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Entusiastisk</a:t>
            </a:r>
          </a:p>
        </p:txBody>
      </p:sp>
      <p:sp>
        <p:nvSpPr>
          <p:cNvPr id="11" name="WordArt 15">
            <a:extLst>
              <a:ext uri="{FF2B5EF4-FFF2-40B4-BE49-F238E27FC236}">
                <a16:creationId xmlns:a16="http://schemas.microsoft.com/office/drawing/2014/main" id="{3EFE0B17-1FDE-4F15-9D61-192D08E2858C}"/>
              </a:ext>
            </a:extLst>
          </p:cNvPr>
          <p:cNvSpPr>
            <a:spLocks noChangeArrowheads="1" noChangeShapeType="1" noTextEdit="1"/>
          </p:cNvSpPr>
          <p:nvPr/>
        </p:nvSpPr>
        <p:spPr bwMode="auto">
          <a:xfrm rot="10200000">
            <a:off x="5539072" y="4263851"/>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Mystisk</a:t>
            </a:r>
          </a:p>
        </p:txBody>
      </p:sp>
      <p:sp>
        <p:nvSpPr>
          <p:cNvPr id="12" name="WordArt 16">
            <a:extLst>
              <a:ext uri="{FF2B5EF4-FFF2-40B4-BE49-F238E27FC236}">
                <a16:creationId xmlns:a16="http://schemas.microsoft.com/office/drawing/2014/main" id="{334F20A9-66A8-4DB3-A0CB-4AC6613870B8}"/>
              </a:ext>
            </a:extLst>
          </p:cNvPr>
          <p:cNvSpPr>
            <a:spLocks noChangeArrowheads="1" noChangeShapeType="1" noTextEdit="1"/>
          </p:cNvSpPr>
          <p:nvPr/>
        </p:nvSpPr>
        <p:spPr bwMode="auto">
          <a:xfrm rot="12600000">
            <a:off x="5505735" y="3557413"/>
            <a:ext cx="1008062"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Symbolsk</a:t>
            </a:r>
          </a:p>
        </p:txBody>
      </p:sp>
      <p:sp>
        <p:nvSpPr>
          <p:cNvPr id="13" name="WordArt 17">
            <a:extLst>
              <a:ext uri="{FF2B5EF4-FFF2-40B4-BE49-F238E27FC236}">
                <a16:creationId xmlns:a16="http://schemas.microsoft.com/office/drawing/2014/main" id="{FA8801E7-31C5-43E9-B7ED-7E3FC8DF8DF3}"/>
              </a:ext>
            </a:extLst>
          </p:cNvPr>
          <p:cNvSpPr>
            <a:spLocks noChangeArrowheads="1" noChangeShapeType="1" noTextEdit="1"/>
          </p:cNvSpPr>
          <p:nvPr/>
        </p:nvSpPr>
        <p:spPr bwMode="auto">
          <a:xfrm rot="15000000">
            <a:off x="6018497" y="3114501"/>
            <a:ext cx="9858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Sensorisk</a:t>
            </a:r>
          </a:p>
        </p:txBody>
      </p:sp>
      <p:sp>
        <p:nvSpPr>
          <p:cNvPr id="14" name="WordArt 18">
            <a:extLst>
              <a:ext uri="{FF2B5EF4-FFF2-40B4-BE49-F238E27FC236}">
                <a16:creationId xmlns:a16="http://schemas.microsoft.com/office/drawing/2014/main" id="{C7416370-2BB1-4DEF-B697-2530D1D95AA5}"/>
              </a:ext>
            </a:extLst>
          </p:cNvPr>
          <p:cNvSpPr>
            <a:spLocks noChangeArrowheads="1" noChangeShapeType="1" noTextEdit="1"/>
          </p:cNvSpPr>
          <p:nvPr/>
        </p:nvSpPr>
        <p:spPr bwMode="auto">
          <a:xfrm rot="17400000">
            <a:off x="6790816" y="3116882"/>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Rasjonell</a:t>
            </a:r>
          </a:p>
        </p:txBody>
      </p:sp>
      <p:sp>
        <p:nvSpPr>
          <p:cNvPr id="17" name="Tittel 1">
            <a:extLst>
              <a:ext uri="{FF2B5EF4-FFF2-40B4-BE49-F238E27FC236}">
                <a16:creationId xmlns:a16="http://schemas.microsoft.com/office/drawing/2014/main" id="{27BA4545-0259-4B0F-A41A-85F31F458BC8}"/>
              </a:ext>
            </a:extLst>
          </p:cNvPr>
          <p:cNvSpPr txBox="1">
            <a:spLocks/>
          </p:cNvSpPr>
          <p:nvPr/>
        </p:nvSpPr>
        <p:spPr bwMode="auto">
          <a:xfrm>
            <a:off x="2718594" y="332656"/>
            <a:ext cx="8281987" cy="67037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b-NO" altLang="nb-NO" sz="4400" dirty="0">
                <a:solidFill>
                  <a:srgbClr val="222268"/>
                </a:solidFill>
                <a:latin typeface="Calibri" panose="020F0502020204030204" pitchFamily="34" charset="0"/>
              </a:rPr>
              <a:t>Vi lytter og snakker til Gud</a:t>
            </a:r>
          </a:p>
        </p:txBody>
      </p:sp>
      <p:sp>
        <p:nvSpPr>
          <p:cNvPr id="16" name="Tittel 1">
            <a:extLst>
              <a:ext uri="{FF2B5EF4-FFF2-40B4-BE49-F238E27FC236}">
                <a16:creationId xmlns:a16="http://schemas.microsoft.com/office/drawing/2014/main" id="{BFC621E7-FED7-4DD4-B925-9E7C0A2206C7}"/>
              </a:ext>
            </a:extLst>
          </p:cNvPr>
          <p:cNvSpPr txBox="1">
            <a:spLocks/>
          </p:cNvSpPr>
          <p:nvPr/>
        </p:nvSpPr>
        <p:spPr bwMode="auto">
          <a:xfrm>
            <a:off x="3302473" y="972634"/>
            <a:ext cx="7283450" cy="57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3200" i="1" kern="0" dirty="0">
                <a:ea typeface="ＭＳ Ｐゴシック" panose="020B0600070205080204" pitchFamily="34" charset="-128"/>
              </a:rPr>
              <a:t>- 3 grupper og 9 trosspråk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2000"/>
                            </p:stCondLst>
                            <p:childTnLst>
                              <p:par>
                                <p:cTn id="15" presetID="3"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nodeType="afterGroup">
                            <p:stCondLst>
                              <p:cond delay="2000"/>
                            </p:stCondLst>
                            <p:childTnLst>
                              <p:par>
                                <p:cTn id="18" presetID="3"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par>
                          <p:cTn id="20" fill="hold" nodeType="withGroup">
                            <p:stCondLst>
                              <p:cond delay="2000"/>
                            </p:stCondLst>
                            <p:childTnLst>
                              <p:par>
                                <p:cTn id="21" presetID="3"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nodeType="withGroup">
                            <p:stCondLst>
                              <p:cond delay="3000"/>
                            </p:stCondLst>
                            <p:childTnLst>
                              <p:par>
                                <p:cTn id="24" presetID="3" presetClass="entr" presetSubtype="0" fill="hold" nodeType="afterEffect">
                                  <p:stCondLst>
                                    <p:cond delay="50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nodeType="withGroup">
                            <p:stCondLst>
                              <p:cond delay="3500"/>
                            </p:stCondLst>
                            <p:childTnLst>
                              <p:par>
                                <p:cTn id="27" presetID="3" presetClass="entr" presetSubtype="0" fill="hold" nodeType="afterEffect">
                                  <p:stCondLst>
                                    <p:cond delay="50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nodeType="withGroup">
                            <p:stCondLst>
                              <p:cond delay="4000"/>
                            </p:stCondLst>
                            <p:childTnLst>
                              <p:par>
                                <p:cTn id="30" presetID="3" presetClass="entr" presetSubtype="0" fill="hold" nodeType="afterEffect">
                                  <p:stCondLst>
                                    <p:cond delay="50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nodeType="withGroup">
                            <p:stCondLst>
                              <p:cond delay="4500"/>
                            </p:stCondLst>
                            <p:childTnLst>
                              <p:par>
                                <p:cTn id="33" presetID="3" presetClass="entr" presetSubtype="0" fill="hold" nodeType="afterEffect">
                                  <p:stCondLst>
                                    <p:cond delay="50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nodeType="withGroup">
                            <p:stCondLst>
                              <p:cond delay="5000"/>
                            </p:stCondLst>
                            <p:childTnLst>
                              <p:par>
                                <p:cTn id="36" presetID="3" presetClass="entr" presetSubtype="0" fill="hold" nodeType="afterEffect">
                                  <p:stCondLst>
                                    <p:cond delay="50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nodeType="withGroup">
                            <p:stCondLst>
                              <p:cond delay="5500"/>
                            </p:stCondLst>
                            <p:childTnLst>
                              <p:par>
                                <p:cTn id="39" presetID="3" presetClass="entr" presetSubtype="0" fill="hold" nodeType="afterEffect">
                                  <p:stCondLst>
                                    <p:cond delay="50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nodeType="withGroup">
                            <p:stCondLst>
                              <p:cond delay="6000"/>
                            </p:stCondLst>
                            <p:childTnLst>
                              <p:par>
                                <p:cTn id="42" presetID="3" presetClass="entr" presetSubtype="0" fill="hold" nodeType="afterEffect">
                                  <p:stCondLst>
                                    <p:cond delay="50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nodeType="withGroup">
                            <p:stCondLst>
                              <p:cond delay="6500"/>
                            </p:stCondLst>
                            <p:childTnLst>
                              <p:par>
                                <p:cTn id="45" presetID="3" presetClass="entr" presetSubtype="0"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tel 1">
            <a:extLst>
              <a:ext uri="{FF2B5EF4-FFF2-40B4-BE49-F238E27FC236}">
                <a16:creationId xmlns:a16="http://schemas.microsoft.com/office/drawing/2014/main" id="{26C6BF67-7717-4D9D-A065-49F66C5CD1B2}"/>
              </a:ext>
            </a:extLst>
          </p:cNvPr>
          <p:cNvSpPr>
            <a:spLocks noGrp="1"/>
          </p:cNvSpPr>
          <p:nvPr>
            <p:ph type="title"/>
          </p:nvPr>
        </p:nvSpPr>
        <p:spPr>
          <a:xfrm>
            <a:off x="3277046" y="332656"/>
            <a:ext cx="7283450" cy="838200"/>
          </a:xfrm>
        </p:spPr>
        <p:txBody>
          <a:bodyPr/>
          <a:lstStyle/>
          <a:p>
            <a:r>
              <a:rPr lang="nb-NO" altLang="nb-NO" dirty="0">
                <a:ea typeface="ＭＳ Ｐゴシック" panose="020B0600070205080204" pitchFamily="34" charset="-128"/>
              </a:rPr>
              <a:t>Ditt og andres trosspråk</a:t>
            </a:r>
          </a:p>
        </p:txBody>
      </p:sp>
      <p:sp>
        <p:nvSpPr>
          <p:cNvPr id="74755" name="Plassholder for innhold 2">
            <a:extLst>
              <a:ext uri="{FF2B5EF4-FFF2-40B4-BE49-F238E27FC236}">
                <a16:creationId xmlns:a16="http://schemas.microsoft.com/office/drawing/2014/main" id="{8054AF49-D2E9-4556-81BD-A51633385978}"/>
              </a:ext>
            </a:extLst>
          </p:cNvPr>
          <p:cNvSpPr>
            <a:spLocks noGrp="1"/>
          </p:cNvSpPr>
          <p:nvPr>
            <p:ph idx="1"/>
          </p:nvPr>
        </p:nvSpPr>
        <p:spPr>
          <a:xfrm>
            <a:off x="2567608" y="1412776"/>
            <a:ext cx="9072562" cy="5318720"/>
          </a:xfrm>
        </p:spPr>
        <p:txBody>
          <a:bodyPr/>
          <a:lstStyle/>
          <a:p>
            <a:pPr marL="514350" indent="-514350">
              <a:spcBef>
                <a:spcPts val="1200"/>
              </a:spcBef>
              <a:buFontTx/>
              <a:buAutoNum type="arabicPeriod"/>
            </a:pPr>
            <a:r>
              <a:rPr lang="nb-NO" altLang="nb-NO" dirty="0">
                <a:ea typeface="ＭＳ Ｐゴシック" panose="020B0600070205080204" pitchFamily="34" charset="-128"/>
              </a:rPr>
              <a:t>Kristne har forskjellige trosspråk.</a:t>
            </a:r>
          </a:p>
          <a:p>
            <a:pPr marL="514350" indent="-514350">
              <a:spcBef>
                <a:spcPts val="1200"/>
              </a:spcBef>
              <a:buFontTx/>
              <a:buAutoNum type="arabicPeriod"/>
            </a:pPr>
            <a:r>
              <a:rPr lang="nb-NO" altLang="nb-NO" dirty="0">
                <a:ea typeface="ＭＳ Ｐゴシック" panose="020B0600070205080204" pitchFamily="34" charset="-128"/>
              </a:rPr>
              <a:t>De fleste enkeltkristne har et annet trosspråk enn det som preger menigheten de tilhører.</a:t>
            </a:r>
          </a:p>
          <a:p>
            <a:pPr marL="514350" indent="-514350">
              <a:spcBef>
                <a:spcPts val="1200"/>
              </a:spcBef>
              <a:buFontTx/>
              <a:buAutoNum type="arabicPeriod"/>
            </a:pPr>
            <a:r>
              <a:rPr lang="nb-NO" altLang="nb-NO" dirty="0">
                <a:ea typeface="ＭＳ Ｐゴシック" panose="020B0600070205080204" pitchFamily="34" charset="-128"/>
              </a:rPr>
              <a:t>Mitt trosspråk er ikke nøkkelen til at du med et annet trosspråk skal erfare Gud lettere.</a:t>
            </a:r>
          </a:p>
          <a:p>
            <a:pPr marL="514350" indent="-514350">
              <a:spcBef>
                <a:spcPts val="1200"/>
              </a:spcBef>
              <a:buFontTx/>
              <a:buAutoNum type="arabicPeriod"/>
            </a:pPr>
            <a:r>
              <a:rPr lang="nb-NO" altLang="nb-NO" dirty="0">
                <a:ea typeface="ＭＳ Ｐゴシック" panose="020B0600070205080204" pitchFamily="34" charset="-128"/>
              </a:rPr>
              <a:t>De ni trosspråkene fins i alle kirkesamfunn, men andelen av trosspråkene varierer.</a:t>
            </a:r>
          </a:p>
          <a:p>
            <a:pPr marL="514350" indent="-514350">
              <a:spcBef>
                <a:spcPts val="1200"/>
              </a:spcBef>
              <a:buFontTx/>
              <a:buAutoNum type="arabicPeriod"/>
            </a:pPr>
            <a:r>
              <a:rPr lang="nb-NO" altLang="nb-NO" dirty="0">
                <a:ea typeface="ＭＳ Ｐゴシック" panose="020B0600070205080204" pitchFamily="34" charset="-128"/>
              </a:rPr>
              <a:t>Menigheter kan preges av et annet trosspråk enn det trosspråket som preger kirkesamfunnet.</a:t>
            </a:r>
          </a:p>
          <a:p>
            <a:pPr marL="514350" indent="-514350">
              <a:spcBef>
                <a:spcPts val="1200"/>
              </a:spcBef>
              <a:buFontTx/>
              <a:buAutoNum type="arabicPeriod"/>
            </a:pPr>
            <a:r>
              <a:rPr lang="nb-NO" altLang="nb-NO" dirty="0">
                <a:ea typeface="ＭＳ Ｐゴシック" panose="020B0600070205080204" pitchFamily="34" charset="-128"/>
              </a:rPr>
              <a:t>Trosspråkene skal avbilde den treenige Gud.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 calcmode="lin" valueType="num">
                                      <p:cBhvr additive="base">
                                        <p:cTn id="25" dur="500" fill="hold"/>
                                        <p:tgtEl>
                                          <p:spTgt spid="747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47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74755">
                                            <p:txEl>
                                              <p:pRg st="4" end="4"/>
                                            </p:txEl>
                                          </p:spTgt>
                                        </p:tgtEl>
                                        <p:attrNameLst>
                                          <p:attrName>style.visibility</p:attrName>
                                        </p:attrNameLst>
                                      </p:cBhvr>
                                      <p:to>
                                        <p:strVal val="visible"/>
                                      </p:to>
                                    </p:set>
                                    <p:anim calcmode="lin" valueType="num">
                                      <p:cBhvr additive="base">
                                        <p:cTn id="31" dur="500" fill="hold"/>
                                        <p:tgtEl>
                                          <p:spTgt spid="747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47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74755">
                                            <p:txEl>
                                              <p:pRg st="5" end="5"/>
                                            </p:txEl>
                                          </p:spTgt>
                                        </p:tgtEl>
                                        <p:attrNameLst>
                                          <p:attrName>style.visibility</p:attrName>
                                        </p:attrNameLst>
                                      </p:cBhvr>
                                      <p:to>
                                        <p:strVal val="visible"/>
                                      </p:to>
                                    </p:set>
                                    <p:anim calcmode="lin" valueType="num">
                                      <p:cBhvr additive="base">
                                        <p:cTn id="37" dur="500" fill="hold"/>
                                        <p:tgtEl>
                                          <p:spTgt spid="747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47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98DFC35-F926-4B99-92E2-233CEF12EB6D}"/>
              </a:ext>
            </a:extLst>
          </p:cNvPr>
          <p:cNvPicPr>
            <a:picLocks noChangeAspect="1"/>
          </p:cNvPicPr>
          <p:nvPr/>
        </p:nvPicPr>
        <p:blipFill>
          <a:blip r:embed="rId2"/>
          <a:stretch>
            <a:fillRect/>
          </a:stretch>
        </p:blipFill>
        <p:spPr>
          <a:xfrm>
            <a:off x="3959765" y="2996952"/>
            <a:ext cx="4440491" cy="799288"/>
          </a:xfrm>
          <a:prstGeom prst="rect">
            <a:avLst/>
          </a:prstGeom>
        </p:spPr>
      </p:pic>
    </p:spTree>
    <p:extLst>
      <p:ext uri="{BB962C8B-B14F-4D97-AF65-F5344CB8AC3E}">
        <p14:creationId xmlns:p14="http://schemas.microsoft.com/office/powerpoint/2010/main" val="156915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2711624" y="322433"/>
            <a:ext cx="8712968"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kern="0" dirty="0">
                <a:ea typeface="ＭＳ Ｐゴシック" panose="020B0600070205080204" pitchFamily="34" charset="-128"/>
              </a:rPr>
              <a:t>Arbeid med trosspråk i smågruppene</a:t>
            </a:r>
          </a:p>
        </p:txBody>
      </p:sp>
      <p:sp>
        <p:nvSpPr>
          <p:cNvPr id="6" name="TekstSylinder 5">
            <a:extLst>
              <a:ext uri="{FF2B5EF4-FFF2-40B4-BE49-F238E27FC236}">
                <a16:creationId xmlns:a16="http://schemas.microsoft.com/office/drawing/2014/main" id="{73E582A9-A96B-427F-A692-BB46D5F96E2D}"/>
              </a:ext>
            </a:extLst>
          </p:cNvPr>
          <p:cNvSpPr txBox="1"/>
          <p:nvPr/>
        </p:nvSpPr>
        <p:spPr>
          <a:xfrm>
            <a:off x="1631504" y="1916832"/>
            <a:ext cx="6751697" cy="3247043"/>
          </a:xfrm>
          <a:prstGeom prst="rect">
            <a:avLst/>
          </a:prstGeom>
          <a:noFill/>
        </p:spPr>
        <p:txBody>
          <a:bodyPr wrap="square">
            <a:spAutoFit/>
          </a:bodyPr>
          <a:lstStyle/>
          <a:p>
            <a:pPr marL="457200" indent="-457200">
              <a:spcAft>
                <a:spcPts val="1800"/>
              </a:spcAft>
              <a:buFont typeface="Arial" panose="020B0604020202020204" pitchFamily="34" charset="0"/>
              <a:buChar char="•"/>
            </a:pPr>
            <a:r>
              <a:rPr lang="nb-NO" sz="3200" dirty="0">
                <a:latin typeface="+mj-lt"/>
              </a:rPr>
              <a:t>Kan gjøres som del av et kursopplegg</a:t>
            </a:r>
            <a:endParaRPr lang="nb-NO" sz="3200" i="1" dirty="0">
              <a:latin typeface="+mj-lt"/>
            </a:endParaRPr>
          </a:p>
          <a:p>
            <a:pPr marL="457200" indent="-457200">
              <a:spcAft>
                <a:spcPts val="1800"/>
              </a:spcAft>
              <a:buFont typeface="Arial" panose="020B0604020202020204" pitchFamily="34" charset="0"/>
              <a:buChar char="•"/>
            </a:pPr>
            <a:r>
              <a:rPr lang="nb-NO" sz="3200" dirty="0">
                <a:latin typeface="+mj-lt"/>
              </a:rPr>
              <a:t>Kan gjøres ved å kombinere temaet i gudstjenestene og smågruppene</a:t>
            </a:r>
          </a:p>
          <a:p>
            <a:pPr marL="457200" indent="-457200">
              <a:spcAft>
                <a:spcPts val="0"/>
              </a:spcAft>
              <a:buFont typeface="Arial" panose="020B0604020202020204" pitchFamily="34" charset="0"/>
              <a:buChar char="•"/>
            </a:pPr>
            <a:r>
              <a:rPr lang="nb-NO" sz="3200" dirty="0">
                <a:latin typeface="+mj-lt"/>
              </a:rPr>
              <a:t>Kan brukes i gudstjenestegrupper</a:t>
            </a:r>
          </a:p>
          <a:p>
            <a:pPr marL="457200" indent="-457200">
              <a:spcBef>
                <a:spcPts val="1800"/>
              </a:spcBef>
              <a:spcAft>
                <a:spcPts val="0"/>
              </a:spcAft>
              <a:buFont typeface="Arial" panose="020B0604020202020204" pitchFamily="34" charset="0"/>
              <a:buChar char="•"/>
            </a:pPr>
            <a:r>
              <a:rPr lang="nb-NO" sz="3200" dirty="0">
                <a:latin typeface="+mj-lt"/>
              </a:rPr>
              <a:t>…</a:t>
            </a:r>
          </a:p>
        </p:txBody>
      </p:sp>
      <p:pic>
        <p:nvPicPr>
          <p:cNvPr id="4" name="Bilde 3" descr="Et bilde som inneholder tekst, skjermbilde, bilderamme&#10;&#10;Automatisk generert beskrivelse">
            <a:extLst>
              <a:ext uri="{FF2B5EF4-FFF2-40B4-BE49-F238E27FC236}">
                <a16:creationId xmlns:a16="http://schemas.microsoft.com/office/drawing/2014/main" id="{AA088BAE-B2EA-490D-BD49-0CF17B8CC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255" y="1724406"/>
            <a:ext cx="2916324" cy="1944216"/>
          </a:xfrm>
          <a:prstGeom prst="rect">
            <a:avLst/>
          </a:prstGeom>
        </p:spPr>
      </p:pic>
      <p:pic>
        <p:nvPicPr>
          <p:cNvPr id="5" name="Bilde 4">
            <a:extLst>
              <a:ext uri="{FF2B5EF4-FFF2-40B4-BE49-F238E27FC236}">
                <a16:creationId xmlns:a16="http://schemas.microsoft.com/office/drawing/2014/main" id="{67E1A5C7-9D41-42BE-AAF5-89084EF9A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433" y="3965343"/>
            <a:ext cx="2919075" cy="2736304"/>
          </a:xfrm>
          <a:prstGeom prst="rect">
            <a:avLst/>
          </a:prstGeom>
          <a:effectLst>
            <a:outerShdw blurRad="50800" dist="38100" algn="l" rotWithShape="0">
              <a:prstClr val="black">
                <a:alpha val="40000"/>
              </a:prstClr>
            </a:outerShdw>
          </a:effectLst>
          <a:scene3d>
            <a:camera prst="orthographicFront">
              <a:rot lat="1409658" lon="19434877" rev="19635062"/>
            </a:camera>
            <a:lightRig rig="threePt" dir="t"/>
          </a:scene3d>
        </p:spPr>
      </p:pic>
    </p:spTree>
    <p:extLst>
      <p:ext uri="{BB962C8B-B14F-4D97-AF65-F5344CB8AC3E}">
        <p14:creationId xmlns:p14="http://schemas.microsoft.com/office/powerpoint/2010/main" val="390677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3143672" y="260648"/>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kern="0" dirty="0">
                <a:ea typeface="ＭＳ Ｐゴシック" panose="020B0600070205080204" pitchFamily="34" charset="-128"/>
              </a:rPr>
              <a:t>Delta på trosspråkkurs!</a:t>
            </a:r>
          </a:p>
        </p:txBody>
      </p:sp>
      <p:sp>
        <p:nvSpPr>
          <p:cNvPr id="6" name="TekstSylinder 5">
            <a:extLst>
              <a:ext uri="{FF2B5EF4-FFF2-40B4-BE49-F238E27FC236}">
                <a16:creationId xmlns:a16="http://schemas.microsoft.com/office/drawing/2014/main" id="{73E582A9-A96B-427F-A692-BB46D5F96E2D}"/>
              </a:ext>
            </a:extLst>
          </p:cNvPr>
          <p:cNvSpPr txBox="1"/>
          <p:nvPr/>
        </p:nvSpPr>
        <p:spPr>
          <a:xfrm>
            <a:off x="1847528" y="1556792"/>
            <a:ext cx="8479889" cy="4462760"/>
          </a:xfrm>
          <a:prstGeom prst="rect">
            <a:avLst/>
          </a:prstGeom>
          <a:noFill/>
        </p:spPr>
        <p:txBody>
          <a:bodyPr wrap="square">
            <a:spAutoFit/>
          </a:bodyPr>
          <a:lstStyle/>
          <a:p>
            <a:pPr marL="457200" indent="-457200">
              <a:spcAft>
                <a:spcPts val="0"/>
              </a:spcAft>
              <a:buFont typeface="Arial" panose="020B0604020202020204" pitchFamily="34" charset="0"/>
              <a:buChar char="•"/>
            </a:pPr>
            <a:r>
              <a:rPr lang="nb-NO" sz="3200" dirty="0">
                <a:latin typeface="+mj-lt"/>
              </a:rPr>
              <a:t>Nettkurset: </a:t>
            </a:r>
            <a:r>
              <a:rPr lang="nb-NO" sz="3200" i="1" dirty="0">
                <a:latin typeface="+mj-lt"/>
              </a:rPr>
              <a:t>Hva er mitt trosspråk?</a:t>
            </a:r>
          </a:p>
          <a:p>
            <a:pPr>
              <a:spcAft>
                <a:spcPts val="0"/>
              </a:spcAft>
            </a:pPr>
            <a:r>
              <a:rPr lang="nb-NO" sz="3200" dirty="0">
                <a:latin typeface="+mj-lt"/>
              </a:rPr>
              <a:t>	</a:t>
            </a:r>
            <a:r>
              <a:rPr lang="nb-NO" sz="2800" dirty="0">
                <a:latin typeface="+mj-lt"/>
              </a:rPr>
              <a:t>Mandagskvelder fra 8. mars</a:t>
            </a:r>
          </a:p>
          <a:p>
            <a:pPr marL="457200" indent="-457200">
              <a:spcBef>
                <a:spcPts val="1200"/>
              </a:spcBef>
              <a:spcAft>
                <a:spcPts val="0"/>
              </a:spcAft>
              <a:buFont typeface="Arial" panose="020B0604020202020204" pitchFamily="34" charset="0"/>
              <a:buChar char="•"/>
            </a:pPr>
            <a:r>
              <a:rPr lang="nb-NO" sz="3200" dirty="0">
                <a:latin typeface="+mj-lt"/>
              </a:rPr>
              <a:t>Lokalt kurs i Rogaland</a:t>
            </a:r>
          </a:p>
          <a:p>
            <a:pPr>
              <a:spcAft>
                <a:spcPts val="0"/>
              </a:spcAft>
            </a:pPr>
            <a:r>
              <a:rPr lang="nb-NO" sz="3200" dirty="0">
                <a:latin typeface="+mj-lt"/>
              </a:rPr>
              <a:t>	</a:t>
            </a:r>
            <a:r>
              <a:rPr lang="nb-NO" sz="2800" dirty="0">
                <a:latin typeface="+mj-lt"/>
              </a:rPr>
              <a:t>Sandnes 16. – 17. april</a:t>
            </a:r>
          </a:p>
          <a:p>
            <a:pPr marL="457200" indent="-457200">
              <a:spcBef>
                <a:spcPts val="1200"/>
              </a:spcBef>
              <a:spcAft>
                <a:spcPts val="0"/>
              </a:spcAft>
              <a:buFont typeface="Arial" panose="020B0604020202020204" pitchFamily="34" charset="0"/>
              <a:buChar char="•"/>
            </a:pPr>
            <a:r>
              <a:rPr lang="nb-NO" sz="3200" dirty="0">
                <a:latin typeface="+mj-lt"/>
              </a:rPr>
              <a:t>Lokale kurs der du bor</a:t>
            </a:r>
          </a:p>
          <a:p>
            <a:pPr>
              <a:spcAft>
                <a:spcPts val="0"/>
              </a:spcAft>
            </a:pPr>
            <a:r>
              <a:rPr lang="nb-NO" sz="2800" dirty="0">
                <a:latin typeface="+mj-lt"/>
              </a:rPr>
              <a:t>	Legges til rette i samarbeid </a:t>
            </a:r>
          </a:p>
          <a:p>
            <a:pPr>
              <a:spcAft>
                <a:spcPts val="0"/>
              </a:spcAft>
            </a:pPr>
            <a:r>
              <a:rPr lang="nb-NO" sz="2800" dirty="0">
                <a:latin typeface="+mj-lt"/>
              </a:rPr>
              <a:t>	med dere/lokal arrangør</a:t>
            </a:r>
          </a:p>
          <a:p>
            <a:pPr>
              <a:spcBef>
                <a:spcPts val="2400"/>
              </a:spcBef>
              <a:spcAft>
                <a:spcPts val="0"/>
              </a:spcAft>
            </a:pPr>
            <a:r>
              <a:rPr lang="nb-NO" sz="2800" dirty="0">
                <a:latin typeface="+mj-lt"/>
              </a:rPr>
              <a:t>Les mer på </a:t>
            </a:r>
            <a:r>
              <a:rPr lang="nb-NO" sz="2800" u="sng" dirty="0">
                <a:solidFill>
                  <a:schemeClr val="accent6">
                    <a:lumMod val="60000"/>
                    <a:lumOff val="40000"/>
                  </a:schemeClr>
                </a:solidFill>
                <a:latin typeface="+mj-lt"/>
              </a:rPr>
              <a:t>namunorge.no </a:t>
            </a:r>
            <a:endParaRPr lang="nb-NO" sz="2000" u="sng" dirty="0">
              <a:solidFill>
                <a:schemeClr val="accent6">
                  <a:lumMod val="60000"/>
                  <a:lumOff val="40000"/>
                </a:schemeClr>
              </a:solidFill>
              <a:latin typeface="+mj-lt"/>
            </a:endParaRPr>
          </a:p>
        </p:txBody>
      </p:sp>
      <p:pic>
        <p:nvPicPr>
          <p:cNvPr id="4" name="Bilde 3" descr="Et bilde som inneholder tekst, skjermbilde, bilderamme&#10;&#10;Automatisk generert beskrivelse">
            <a:extLst>
              <a:ext uri="{FF2B5EF4-FFF2-40B4-BE49-F238E27FC236}">
                <a16:creationId xmlns:a16="http://schemas.microsoft.com/office/drawing/2014/main" id="{AA088BAE-B2EA-490D-BD49-0CF17B8CC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128" y="3443433"/>
            <a:ext cx="4730878" cy="3153919"/>
          </a:xfrm>
          <a:prstGeom prst="rect">
            <a:avLst/>
          </a:prstGeom>
        </p:spPr>
      </p:pic>
    </p:spTree>
    <p:extLst>
      <p:ext uri="{BB962C8B-B14F-4D97-AF65-F5344CB8AC3E}">
        <p14:creationId xmlns:p14="http://schemas.microsoft.com/office/powerpoint/2010/main" val="778935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3143672" y="260648"/>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kern="0" dirty="0">
                <a:ea typeface="ＭＳ Ｐゴシック" panose="020B0600070205080204" pitchFamily="34" charset="-128"/>
              </a:rPr>
              <a:t>Les og ta testen!</a:t>
            </a:r>
          </a:p>
        </p:txBody>
      </p:sp>
      <p:sp>
        <p:nvSpPr>
          <p:cNvPr id="6" name="TekstSylinder 5">
            <a:extLst>
              <a:ext uri="{FF2B5EF4-FFF2-40B4-BE49-F238E27FC236}">
                <a16:creationId xmlns:a16="http://schemas.microsoft.com/office/drawing/2014/main" id="{73E582A9-A96B-427F-A692-BB46D5F96E2D}"/>
              </a:ext>
            </a:extLst>
          </p:cNvPr>
          <p:cNvSpPr txBox="1"/>
          <p:nvPr/>
        </p:nvSpPr>
        <p:spPr>
          <a:xfrm>
            <a:off x="1356791" y="1841988"/>
            <a:ext cx="10801200" cy="4585871"/>
          </a:xfrm>
          <a:prstGeom prst="rect">
            <a:avLst/>
          </a:prstGeom>
          <a:noFill/>
        </p:spPr>
        <p:txBody>
          <a:bodyPr wrap="square">
            <a:spAutoFit/>
          </a:bodyPr>
          <a:lstStyle/>
          <a:p>
            <a:pPr marL="457200" indent="-457200">
              <a:spcAft>
                <a:spcPts val="0"/>
              </a:spcAft>
              <a:buFont typeface="Arial" panose="020B0604020202020204" pitchFamily="34" charset="0"/>
              <a:buChar char="•"/>
            </a:pPr>
            <a:r>
              <a:rPr lang="nb-NO" sz="3200" dirty="0">
                <a:latin typeface="+mj-lt"/>
              </a:rPr>
              <a:t>Les heftet </a:t>
            </a:r>
            <a:r>
              <a:rPr lang="nb-NO" sz="3200" i="1" dirty="0">
                <a:latin typeface="+mj-lt"/>
              </a:rPr>
              <a:t>Engasjert trosliv</a:t>
            </a:r>
          </a:p>
          <a:p>
            <a:pPr>
              <a:spcAft>
                <a:spcPts val="0"/>
              </a:spcAft>
            </a:pPr>
            <a:r>
              <a:rPr lang="nb-NO" sz="3200" dirty="0">
                <a:latin typeface="+mj-lt"/>
              </a:rPr>
              <a:t>	</a:t>
            </a:r>
            <a:r>
              <a:rPr lang="nb-NO" sz="2800" dirty="0">
                <a:latin typeface="+mj-lt"/>
              </a:rPr>
              <a:t>Bestilles hos NaMu Norge på </a:t>
            </a:r>
            <a:r>
              <a:rPr lang="nb-NO" sz="2800" dirty="0">
                <a:latin typeface="+mj-lt"/>
                <a:hlinkClick r:id="rId2"/>
              </a:rPr>
              <a:t>http://namunorge.no</a:t>
            </a:r>
            <a:endParaRPr lang="nb-NO" sz="2800" dirty="0">
              <a:latin typeface="+mj-lt"/>
            </a:endParaRPr>
          </a:p>
          <a:p>
            <a:pPr marL="457200" indent="-457200">
              <a:spcBef>
                <a:spcPts val="1200"/>
              </a:spcBef>
              <a:spcAft>
                <a:spcPts val="0"/>
              </a:spcAft>
              <a:buFont typeface="Arial" panose="020B0604020202020204" pitchFamily="34" charset="0"/>
              <a:buChar char="•"/>
            </a:pPr>
            <a:r>
              <a:rPr lang="nb-NO" sz="3200" dirty="0">
                <a:latin typeface="+mj-lt"/>
              </a:rPr>
              <a:t>Ta </a:t>
            </a:r>
            <a:r>
              <a:rPr lang="nb-NO" sz="3200" i="1" dirty="0">
                <a:latin typeface="+mj-lt"/>
              </a:rPr>
              <a:t>Trosspråktesten</a:t>
            </a:r>
          </a:p>
          <a:p>
            <a:pPr>
              <a:spcAft>
                <a:spcPts val="0"/>
              </a:spcAft>
            </a:pPr>
            <a:r>
              <a:rPr lang="nb-NO" sz="3200" dirty="0">
                <a:latin typeface="+mj-lt"/>
              </a:rPr>
              <a:t>	</a:t>
            </a:r>
            <a:r>
              <a:rPr lang="nb-NO" sz="2800" dirty="0">
                <a:latin typeface="+mj-lt"/>
              </a:rPr>
              <a:t>Bruk adgangstegn fra heftet og ta testen på </a:t>
            </a:r>
            <a:r>
              <a:rPr lang="nb-NO" sz="2800" dirty="0">
                <a:latin typeface="+mj-lt"/>
                <a:hlinkClick r:id="rId3"/>
              </a:rPr>
              <a:t>http://3colorworld.org</a:t>
            </a:r>
            <a:endParaRPr lang="nb-NO" sz="2800" dirty="0">
              <a:latin typeface="+mj-lt"/>
            </a:endParaRPr>
          </a:p>
          <a:p>
            <a:pPr>
              <a:spcAft>
                <a:spcPts val="0"/>
              </a:spcAft>
            </a:pPr>
            <a:r>
              <a:rPr lang="nb-NO" sz="2800" dirty="0">
                <a:latin typeface="+mj-lt"/>
              </a:rPr>
              <a:t>	Bestill eventuelt bare selve adgangstegnet hos NaMu Norge.</a:t>
            </a:r>
          </a:p>
          <a:p>
            <a:pPr marL="457200" indent="-457200">
              <a:spcBef>
                <a:spcPts val="1200"/>
              </a:spcBef>
              <a:spcAft>
                <a:spcPts val="0"/>
              </a:spcAft>
              <a:buFont typeface="Arial" panose="020B0604020202020204" pitchFamily="34" charset="0"/>
              <a:buChar char="•"/>
            </a:pPr>
            <a:r>
              <a:rPr lang="nb-NO" sz="3200" dirty="0">
                <a:latin typeface="+mj-lt"/>
              </a:rPr>
              <a:t>Gjør det sammen med noen andre!</a:t>
            </a:r>
          </a:p>
          <a:p>
            <a:pPr>
              <a:spcAft>
                <a:spcPts val="0"/>
              </a:spcAft>
            </a:pPr>
            <a:r>
              <a:rPr lang="nb-NO" sz="2800" dirty="0">
                <a:latin typeface="+mj-lt"/>
              </a:rPr>
              <a:t>	Utfordre en venn, ektefelle, smågruppen din el. </a:t>
            </a:r>
          </a:p>
          <a:p>
            <a:pPr>
              <a:spcAft>
                <a:spcPts val="0"/>
              </a:spcAft>
            </a:pPr>
            <a:r>
              <a:rPr lang="nb-NO" sz="2800" dirty="0">
                <a:latin typeface="+mj-lt"/>
              </a:rPr>
              <a:t>	til å være med på den reisen.</a:t>
            </a:r>
          </a:p>
          <a:p>
            <a:pPr>
              <a:spcAft>
                <a:spcPts val="0"/>
              </a:spcAft>
            </a:pPr>
            <a:endParaRPr lang="nb-NO" sz="2800" dirty="0">
              <a:latin typeface="+mj-lt"/>
            </a:endParaRPr>
          </a:p>
        </p:txBody>
      </p:sp>
      <p:pic>
        <p:nvPicPr>
          <p:cNvPr id="7" name="Bilde 6" descr="Et bilde som inneholder tekst, utendørs, skilt&#10;&#10;Automatisk generert beskrivelse">
            <a:extLst>
              <a:ext uri="{FF2B5EF4-FFF2-40B4-BE49-F238E27FC236}">
                <a16:creationId xmlns:a16="http://schemas.microsoft.com/office/drawing/2014/main" id="{3B6F051A-2FBE-41A3-B365-F5C08F834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253" y="4725144"/>
            <a:ext cx="1573615" cy="1584176"/>
          </a:xfrm>
          <a:prstGeom prst="rect">
            <a:avLst/>
          </a:prstGeom>
        </p:spPr>
      </p:pic>
      <p:pic>
        <p:nvPicPr>
          <p:cNvPr id="9" name="Bilde 8">
            <a:extLst>
              <a:ext uri="{FF2B5EF4-FFF2-40B4-BE49-F238E27FC236}">
                <a16:creationId xmlns:a16="http://schemas.microsoft.com/office/drawing/2014/main" id="{B2254C19-F335-40CD-80F3-7D0E051DC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6253" y="363533"/>
            <a:ext cx="1793240" cy="2758832"/>
          </a:xfrm>
          <a:prstGeom prst="rect">
            <a:avLst/>
          </a:prstGeom>
        </p:spPr>
      </p:pic>
    </p:spTree>
    <p:extLst>
      <p:ext uri="{BB962C8B-B14F-4D97-AF65-F5344CB8AC3E}">
        <p14:creationId xmlns:p14="http://schemas.microsoft.com/office/powerpoint/2010/main" val="35814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E9967AC-1BD4-4819-81AF-E3E77D071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1772816"/>
            <a:ext cx="5223362" cy="4896313"/>
          </a:xfrm>
          <a:prstGeom prst="rect">
            <a:avLst/>
          </a:prstGeom>
          <a:effectLst>
            <a:outerShdw blurRad="50800" dist="38100" algn="l" rotWithShape="0">
              <a:prstClr val="black">
                <a:alpha val="40000"/>
              </a:prstClr>
            </a:outerShdw>
          </a:effectLst>
          <a:scene3d>
            <a:camera prst="orthographicFront">
              <a:rot lat="1409658" lon="19434877" rev="19635062"/>
            </a:camera>
            <a:lightRig rig="threePt" dir="t"/>
          </a:scene3d>
        </p:spPr>
      </p:pic>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3215680" y="476672"/>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6000" kern="0" dirty="0" err="1">
                <a:solidFill>
                  <a:srgbClr val="FF0000"/>
                </a:solidFill>
                <a:ea typeface="ＭＳ Ｐゴシック" panose="020B0600070205080204" pitchFamily="34" charset="-128"/>
              </a:rPr>
              <a:t>Februarkompanje</a:t>
            </a:r>
            <a:r>
              <a:rPr lang="nb-NO" altLang="nb-NO" sz="6000" kern="0" dirty="0">
                <a:solidFill>
                  <a:srgbClr val="FF0000"/>
                </a:solidFill>
                <a:ea typeface="ＭＳ Ｐゴシック" panose="020B0600070205080204" pitchFamily="34" charset="-128"/>
              </a:rPr>
              <a:t>!!!</a:t>
            </a:r>
          </a:p>
        </p:txBody>
      </p:sp>
      <p:sp>
        <p:nvSpPr>
          <p:cNvPr id="6" name="TekstSylinder 5">
            <a:extLst>
              <a:ext uri="{FF2B5EF4-FFF2-40B4-BE49-F238E27FC236}">
                <a16:creationId xmlns:a16="http://schemas.microsoft.com/office/drawing/2014/main" id="{73E582A9-A96B-427F-A692-BB46D5F96E2D}"/>
              </a:ext>
            </a:extLst>
          </p:cNvPr>
          <p:cNvSpPr txBox="1"/>
          <p:nvPr/>
        </p:nvSpPr>
        <p:spPr>
          <a:xfrm>
            <a:off x="1847528" y="3143754"/>
            <a:ext cx="4248472" cy="2154436"/>
          </a:xfrm>
          <a:prstGeom prst="rect">
            <a:avLst/>
          </a:prstGeom>
          <a:noFill/>
        </p:spPr>
        <p:txBody>
          <a:bodyPr wrap="square">
            <a:spAutoFit/>
          </a:bodyPr>
          <a:lstStyle/>
          <a:p>
            <a:pPr algn="ctr">
              <a:spcAft>
                <a:spcPts val="2400"/>
              </a:spcAft>
            </a:pPr>
            <a:r>
              <a:rPr lang="nb-NO" sz="3200" b="1" dirty="0">
                <a:solidFill>
                  <a:srgbClr val="FF0000"/>
                </a:solidFill>
                <a:latin typeface="+mj-lt"/>
              </a:rPr>
              <a:t>150,- </a:t>
            </a:r>
            <a:r>
              <a:rPr lang="nb-NO" sz="3200" dirty="0">
                <a:latin typeface="+mj-lt"/>
              </a:rPr>
              <a:t>kroner (ord.198,-)</a:t>
            </a:r>
          </a:p>
          <a:p>
            <a:pPr algn="ctr">
              <a:spcAft>
                <a:spcPts val="0"/>
              </a:spcAft>
            </a:pPr>
            <a:r>
              <a:rPr lang="nb-NO" dirty="0">
                <a:latin typeface="+mj-lt"/>
              </a:rPr>
              <a:t>Økende kvantumsrabatt fra </a:t>
            </a:r>
          </a:p>
          <a:p>
            <a:pPr algn="ctr">
              <a:spcAft>
                <a:spcPts val="1200"/>
              </a:spcAft>
            </a:pPr>
            <a:r>
              <a:rPr lang="nb-NO" dirty="0">
                <a:latin typeface="+mj-lt"/>
              </a:rPr>
              <a:t>5 bøker og oppover</a:t>
            </a:r>
          </a:p>
          <a:p>
            <a:pPr algn="ctr">
              <a:spcAft>
                <a:spcPts val="1200"/>
              </a:spcAft>
            </a:pPr>
            <a:r>
              <a:rPr lang="nb-NO" i="1" u="sng" dirty="0">
                <a:solidFill>
                  <a:schemeClr val="accent6">
                    <a:lumMod val="60000"/>
                    <a:lumOff val="40000"/>
                  </a:schemeClr>
                </a:solidFill>
                <a:latin typeface="+mj-lt"/>
              </a:rPr>
              <a:t>http://namunorge.no </a:t>
            </a:r>
            <a:endParaRPr lang="nb-NO" sz="1800" u="sng" dirty="0">
              <a:solidFill>
                <a:schemeClr val="accent6">
                  <a:lumMod val="60000"/>
                  <a:lumOff val="40000"/>
                </a:schemeClr>
              </a:solidFill>
              <a:latin typeface="+mj-lt"/>
            </a:endParaRPr>
          </a:p>
        </p:txBody>
      </p:sp>
      <p:sp>
        <p:nvSpPr>
          <p:cNvPr id="7" name="Tittel 1">
            <a:extLst>
              <a:ext uri="{FF2B5EF4-FFF2-40B4-BE49-F238E27FC236}">
                <a16:creationId xmlns:a16="http://schemas.microsoft.com/office/drawing/2014/main" id="{6300C00F-59BA-4A01-9EB2-A09685FFFE14}"/>
              </a:ext>
            </a:extLst>
          </p:cNvPr>
          <p:cNvSpPr txBox="1">
            <a:spLocks/>
          </p:cNvSpPr>
          <p:nvPr/>
        </p:nvSpPr>
        <p:spPr bwMode="auto">
          <a:xfrm>
            <a:off x="1431647" y="2420887"/>
            <a:ext cx="5456441" cy="57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3600" i="1" kern="0" dirty="0">
                <a:ea typeface="ＭＳ Ｐゴシック" panose="020B0600070205080204" pitchFamily="34" charset="-128"/>
              </a:rPr>
              <a:t>Prisreduksjon i hele februar</a:t>
            </a:r>
          </a:p>
        </p:txBody>
      </p:sp>
    </p:spTree>
    <p:extLst>
      <p:ext uri="{BB962C8B-B14F-4D97-AF65-F5344CB8AC3E}">
        <p14:creationId xmlns:p14="http://schemas.microsoft.com/office/powerpoint/2010/main" val="3216650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E9967AC-1BD4-4819-81AF-E3E77D071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6" y="3573016"/>
            <a:ext cx="2788407" cy="2613818"/>
          </a:xfrm>
          <a:prstGeom prst="rect">
            <a:avLst/>
          </a:prstGeom>
          <a:effectLst>
            <a:outerShdw blurRad="50800" dist="38100" algn="l" rotWithShape="0">
              <a:prstClr val="black">
                <a:alpha val="40000"/>
              </a:prstClr>
            </a:outerShdw>
          </a:effectLst>
          <a:scene3d>
            <a:camera prst="orthographicFront">
              <a:rot lat="1409658" lon="19434877" rev="19635062"/>
            </a:camera>
            <a:lightRig rig="threePt" dir="t"/>
          </a:scene3d>
        </p:spPr>
      </p:pic>
      <p:sp>
        <p:nvSpPr>
          <p:cNvPr id="4" name="TekstSylinder 3">
            <a:extLst>
              <a:ext uri="{FF2B5EF4-FFF2-40B4-BE49-F238E27FC236}">
                <a16:creationId xmlns:a16="http://schemas.microsoft.com/office/drawing/2014/main" id="{F5D0D06B-12A9-4A8A-A645-6B76B30C8D44}"/>
              </a:ext>
            </a:extLst>
          </p:cNvPr>
          <p:cNvSpPr txBox="1"/>
          <p:nvPr/>
        </p:nvSpPr>
        <p:spPr>
          <a:xfrm>
            <a:off x="2711624" y="2518152"/>
            <a:ext cx="6480720" cy="3647152"/>
          </a:xfrm>
          <a:prstGeom prst="rect">
            <a:avLst/>
          </a:prstGeom>
          <a:noFill/>
        </p:spPr>
        <p:txBody>
          <a:bodyPr wrap="square">
            <a:spAutoFit/>
          </a:bodyPr>
          <a:lstStyle/>
          <a:p>
            <a:pPr algn="ctr">
              <a:spcAft>
                <a:spcPts val="1800"/>
              </a:spcAft>
            </a:pPr>
            <a:r>
              <a:rPr lang="nb-NO" sz="3200" i="1" dirty="0">
                <a:latin typeface="+mj-lt"/>
              </a:rPr>
              <a:t>«Heftet om trosspråk er enkelt og forbilledlig som undervisning og til inspirasjon både for den enkelte og for fellesskapet. Jeg har hatt nytte og glede av denne måten å framstille mangfold og enhet på.» </a:t>
            </a:r>
          </a:p>
          <a:p>
            <a:pPr algn="r"/>
            <a:r>
              <a:rPr lang="nb-NO" dirty="0">
                <a:latin typeface="+mj-lt"/>
              </a:rPr>
              <a:t>Biskop Anne Lise Ådnøy (Stavanger)</a:t>
            </a:r>
          </a:p>
        </p:txBody>
      </p:sp>
      <p:sp>
        <p:nvSpPr>
          <p:cNvPr id="7" name="Tittel 1">
            <a:extLst>
              <a:ext uri="{FF2B5EF4-FFF2-40B4-BE49-F238E27FC236}">
                <a16:creationId xmlns:a16="http://schemas.microsoft.com/office/drawing/2014/main" id="{28208D14-54C2-4683-901E-F11F897013C1}"/>
              </a:ext>
            </a:extLst>
          </p:cNvPr>
          <p:cNvSpPr txBox="1">
            <a:spLocks/>
          </p:cNvSpPr>
          <p:nvPr/>
        </p:nvSpPr>
        <p:spPr bwMode="auto">
          <a:xfrm>
            <a:off x="3359696" y="278163"/>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kern="0" dirty="0">
                <a:ea typeface="ＭＳ Ｐゴシック" panose="020B0600070205080204" pitchFamily="34" charset="-128"/>
              </a:rPr>
              <a:t>Engasjert trosliv</a:t>
            </a:r>
          </a:p>
        </p:txBody>
      </p:sp>
      <p:sp>
        <p:nvSpPr>
          <p:cNvPr id="8" name="Tittel 1">
            <a:extLst>
              <a:ext uri="{FF2B5EF4-FFF2-40B4-BE49-F238E27FC236}">
                <a16:creationId xmlns:a16="http://schemas.microsoft.com/office/drawing/2014/main" id="{2FF72115-FC24-42B9-B463-DE0891BF4B88}"/>
              </a:ext>
            </a:extLst>
          </p:cNvPr>
          <p:cNvSpPr txBox="1">
            <a:spLocks/>
          </p:cNvSpPr>
          <p:nvPr/>
        </p:nvSpPr>
        <p:spPr bwMode="auto">
          <a:xfrm>
            <a:off x="3332330" y="1124743"/>
            <a:ext cx="7283450" cy="57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3200" i="1" kern="0" dirty="0">
                <a:ea typeface="ＭＳ Ｐゴシック" panose="020B0600070205080204" pitchFamily="34" charset="-128"/>
              </a:rPr>
              <a:t>- Mitt, ditt og menighetens trosspråk</a:t>
            </a:r>
          </a:p>
        </p:txBody>
      </p:sp>
      <p:pic>
        <p:nvPicPr>
          <p:cNvPr id="11" name="Bilde 10" descr="Et bilde som inneholder utendørs, tre, person, klær&#10;&#10;Automatisk generert beskrivelse">
            <a:extLst>
              <a:ext uri="{FF2B5EF4-FFF2-40B4-BE49-F238E27FC236}">
                <a16:creationId xmlns:a16="http://schemas.microsoft.com/office/drawing/2014/main" id="{C6AC3F78-157B-4B93-B4CC-0A0160F20C62}"/>
              </a:ext>
            </a:extLst>
          </p:cNvPr>
          <p:cNvPicPr>
            <a:picLocks noChangeAspect="1"/>
          </p:cNvPicPr>
          <p:nvPr/>
        </p:nvPicPr>
        <p:blipFill rotWithShape="1">
          <a:blip r:embed="rId3">
            <a:extLst>
              <a:ext uri="{28A0092B-C50C-407E-A947-70E740481C1C}">
                <a14:useLocalDpi xmlns:a14="http://schemas.microsoft.com/office/drawing/2010/main" val="0"/>
              </a:ext>
            </a:extLst>
          </a:blip>
          <a:srcRect l="6982" t="7530" r="7490" b="550"/>
          <a:stretch/>
        </p:blipFill>
        <p:spPr>
          <a:xfrm>
            <a:off x="479376" y="2276872"/>
            <a:ext cx="1920517" cy="30963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4172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98DFC35-F926-4B99-92E2-233CEF12EB6D}"/>
              </a:ext>
            </a:extLst>
          </p:cNvPr>
          <p:cNvPicPr>
            <a:picLocks noChangeAspect="1"/>
          </p:cNvPicPr>
          <p:nvPr/>
        </p:nvPicPr>
        <p:blipFill>
          <a:blip r:embed="rId2"/>
          <a:stretch>
            <a:fillRect/>
          </a:stretch>
        </p:blipFill>
        <p:spPr>
          <a:xfrm>
            <a:off x="3959765" y="2996952"/>
            <a:ext cx="4440491" cy="799288"/>
          </a:xfrm>
          <a:prstGeom prst="rect">
            <a:avLst/>
          </a:prstGeom>
        </p:spPr>
      </p:pic>
    </p:spTree>
    <p:extLst>
      <p:ext uri="{BB962C8B-B14F-4D97-AF65-F5344CB8AC3E}">
        <p14:creationId xmlns:p14="http://schemas.microsoft.com/office/powerpoint/2010/main" val="1947050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Bilde 5" descr="IMG_4781.jpg">
            <a:extLst>
              <a:ext uri="{FF2B5EF4-FFF2-40B4-BE49-F238E27FC236}">
                <a16:creationId xmlns:a16="http://schemas.microsoft.com/office/drawing/2014/main" id="{B66DBAD1-EACC-4443-9871-AF44A6D683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800" y="260648"/>
            <a:ext cx="4752528" cy="6336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3308C1B-DCD7-4104-949E-99B505AC8DCD}"/>
              </a:ext>
            </a:extLst>
          </p:cNvPr>
          <p:cNvPicPr/>
          <p:nvPr/>
        </p:nvPicPr>
        <p:blipFill rotWithShape="1">
          <a:blip r:embed="rId3" cstate="print">
            <a:extLst>
              <a:ext uri="{28A0092B-C50C-407E-A947-70E740481C1C}">
                <a14:useLocalDpi xmlns:a14="http://schemas.microsoft.com/office/drawing/2010/main" val="0"/>
              </a:ext>
            </a:extLst>
          </a:blip>
          <a:srcRect r="19120"/>
          <a:stretch/>
        </p:blipFill>
        <p:spPr bwMode="auto">
          <a:xfrm>
            <a:off x="2281232" y="3667214"/>
            <a:ext cx="2937510" cy="1954530"/>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3" name="Bilde 2">
            <a:extLst>
              <a:ext uri="{FF2B5EF4-FFF2-40B4-BE49-F238E27FC236}">
                <a16:creationId xmlns:a16="http://schemas.microsoft.com/office/drawing/2014/main" id="{192608BC-FDB3-4BD7-9A17-00D8DD4D417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45947" y="4246334"/>
            <a:ext cx="2901950" cy="1918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e 3" descr="Et bilde som inneholder person, utendørs, folkemengde&#10;&#10;Automatisk generert beskrivelse">
            <a:extLst>
              <a:ext uri="{FF2B5EF4-FFF2-40B4-BE49-F238E27FC236}">
                <a16:creationId xmlns:a16="http://schemas.microsoft.com/office/drawing/2014/main" id="{C829A538-2511-4C7C-83AF-09DC195EC4A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909747" y="3831679"/>
            <a:ext cx="2937510" cy="1947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de 4" descr="Et bilde som inneholder vegg, innendørs, gammel&#10;&#10;Automatisk generert beskrivelse">
            <a:extLst>
              <a:ext uri="{FF2B5EF4-FFF2-40B4-BE49-F238E27FC236}">
                <a16:creationId xmlns:a16="http://schemas.microsoft.com/office/drawing/2014/main" id="{7A30BBE9-D7A3-4560-AE3B-970BA2B91FA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106212" y="2272119"/>
            <a:ext cx="1958340" cy="2937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de 5" descr="Et bilde som inneholder person&#10;&#10;Automatisk generert beskrivelse">
            <a:extLst>
              <a:ext uri="{FF2B5EF4-FFF2-40B4-BE49-F238E27FC236}">
                <a16:creationId xmlns:a16="http://schemas.microsoft.com/office/drawing/2014/main" id="{8DC7DFE1-1968-445E-9891-19C58C4D8DB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6606852" y="1927314"/>
            <a:ext cx="2731135" cy="181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de 6" descr="Et bilde som inneholder kopp, kaffe, innendørs&#10;&#10;Automatisk generert beskrivelse">
            <a:extLst>
              <a:ext uri="{FF2B5EF4-FFF2-40B4-BE49-F238E27FC236}">
                <a16:creationId xmlns:a16="http://schemas.microsoft.com/office/drawing/2014/main" id="{D61151FF-2488-4A72-8DB7-39242731DAC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883337" y="2207984"/>
            <a:ext cx="2937510" cy="195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Plassholder for innhold 2">
            <a:extLst>
              <a:ext uri="{FF2B5EF4-FFF2-40B4-BE49-F238E27FC236}">
                <a16:creationId xmlns:a16="http://schemas.microsoft.com/office/drawing/2014/main" id="{27EBC8E1-9665-4EBA-B110-AD4F82EE2B67}"/>
              </a:ext>
            </a:extLst>
          </p:cNvPr>
          <p:cNvSpPr txBox="1">
            <a:spLocks/>
          </p:cNvSpPr>
          <p:nvPr/>
        </p:nvSpPr>
        <p:spPr>
          <a:xfrm>
            <a:off x="1487488" y="61898"/>
            <a:ext cx="10513168" cy="1640626"/>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2000" b="1" i="1" kern="0" dirty="0">
              <a:ln w="10160">
                <a:solidFill>
                  <a:srgbClr val="2E5292"/>
                </a:solidFill>
                <a:prstDash val="solid"/>
              </a:ln>
              <a:solidFill>
                <a:srgbClr val="2E5292"/>
              </a:solidFill>
              <a:effectLst>
                <a:outerShdw blurRad="63500" dist="25400" dir="5400000" algn="tl" rotWithShape="0">
                  <a:srgbClr val="000000">
                    <a:alpha val="70000"/>
                  </a:srgbClr>
                </a:outerShdw>
              </a:effectLst>
              <a:ea typeface="ＭＳ Ｐゴシック" panose="020B0600070205080204" pitchFamily="34" charset="-128"/>
              <a:cs typeface="+mn-cs"/>
            </a:endParaRPr>
          </a:p>
          <a:p>
            <a:pPr algn="ctr">
              <a:buFontTx/>
              <a:buNone/>
              <a:defRPr/>
            </a:pP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a:t>
            </a:r>
            <a:r>
              <a:rPr lang="nn-NO" altLang="nb-NO" sz="5400" i="1" kern="0" dirty="0" err="1">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Snakker</a:t>
            </a: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Gud til meg?</a:t>
            </a:r>
          </a:p>
        </p:txBody>
      </p:sp>
    </p:spTree>
    <p:extLst>
      <p:ext uri="{BB962C8B-B14F-4D97-AF65-F5344CB8AC3E}">
        <p14:creationId xmlns:p14="http://schemas.microsoft.com/office/powerpoint/2010/main" val="1739783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a:extLst>
              <a:ext uri="{FF2B5EF4-FFF2-40B4-BE49-F238E27FC236}">
                <a16:creationId xmlns:a16="http://schemas.microsoft.com/office/drawing/2014/main" id="{C9313BDA-4268-4B62-A040-E0A49AE7C3D6}"/>
              </a:ext>
            </a:extLst>
          </p:cNvPr>
          <p:cNvSpPr>
            <a:spLocks noGrp="1"/>
          </p:cNvSpPr>
          <p:nvPr>
            <p:ph type="title"/>
          </p:nvPr>
        </p:nvSpPr>
        <p:spPr>
          <a:xfrm>
            <a:off x="2927350" y="274638"/>
            <a:ext cx="8281988" cy="1173162"/>
          </a:xfrm>
        </p:spPr>
        <p:txBody>
          <a:bodyPr/>
          <a:lstStyle/>
          <a:p>
            <a:pPr>
              <a:defRPr/>
            </a:pPr>
            <a:r>
              <a:rPr lang="nb-NO" altLang="nb-NO" dirty="0">
                <a:solidFill>
                  <a:schemeClr val="accent6">
                    <a:lumMod val="75000"/>
                  </a:schemeClr>
                </a:solidFill>
                <a:ea typeface="ＭＳ Ｐゴシック" panose="020B0600070205080204" pitchFamily="34" charset="-128"/>
              </a:rPr>
              <a:t>Ulike og individuelle, men like bra</a:t>
            </a:r>
          </a:p>
        </p:txBody>
      </p:sp>
      <p:pic>
        <p:nvPicPr>
          <p:cNvPr id="16387" name="Plassholder for innhold 3" descr="Frå Melandkyrkja-2011.JPG">
            <a:extLst>
              <a:ext uri="{FF2B5EF4-FFF2-40B4-BE49-F238E27FC236}">
                <a16:creationId xmlns:a16="http://schemas.microsoft.com/office/drawing/2014/main" id="{3869523C-D1A9-4537-B23D-F97382C0552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 r="2"/>
          <a:stretch>
            <a:fillRect/>
          </a:stretch>
        </p:blipFill>
        <p:spPr>
          <a:xfrm>
            <a:off x="2927350" y="1700213"/>
            <a:ext cx="8301038" cy="4608512"/>
          </a:xfrm>
          <a:effectLst>
            <a:outerShdw blurRad="190500" algn="tl" rotWithShape="0">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ssholder for innhold 2">
            <a:extLst>
              <a:ext uri="{FF2B5EF4-FFF2-40B4-BE49-F238E27FC236}">
                <a16:creationId xmlns:a16="http://schemas.microsoft.com/office/drawing/2014/main" id="{C560A831-FC44-47F3-B692-3C9F690ABDDF}"/>
              </a:ext>
            </a:extLst>
          </p:cNvPr>
          <p:cNvSpPr>
            <a:spLocks noGrp="1"/>
          </p:cNvSpPr>
          <p:nvPr>
            <p:ph idx="1"/>
          </p:nvPr>
        </p:nvSpPr>
        <p:spPr>
          <a:xfrm>
            <a:off x="2999656" y="2420888"/>
            <a:ext cx="8121276" cy="2736850"/>
          </a:xfrm>
        </p:spPr>
        <p:txBody>
          <a:bodyPr/>
          <a:lstStyle/>
          <a:p>
            <a:pPr algn="ctr">
              <a:buFontTx/>
              <a:buNone/>
            </a:pPr>
            <a:r>
              <a:rPr lang="nn-NO" altLang="nb-NO" sz="4000" i="1" dirty="0">
                <a:ea typeface="ＭＳ Ｐゴシック" panose="020B0600070205080204" pitchFamily="34" charset="-128"/>
              </a:rPr>
              <a:t>«Kurset </a:t>
            </a:r>
            <a:r>
              <a:rPr lang="nn-NO" altLang="nb-NO" sz="4000" i="1" dirty="0" err="1">
                <a:ea typeface="ＭＳ Ｐゴシック" panose="020B0600070205080204" pitchFamily="34" charset="-128"/>
              </a:rPr>
              <a:t>hjalp</a:t>
            </a:r>
            <a:r>
              <a:rPr lang="nn-NO" altLang="nb-NO" sz="4000" i="1" dirty="0">
                <a:ea typeface="ＭＳ Ｐゴシック" panose="020B0600070205080204" pitchFamily="34" charset="-128"/>
              </a:rPr>
              <a:t> meg til ny </a:t>
            </a:r>
            <a:r>
              <a:rPr lang="nn-NO" altLang="nb-NO" sz="4000" i="1" dirty="0" err="1">
                <a:ea typeface="ＭＳ Ｐゴシック" panose="020B0600070205080204" pitchFamily="34" charset="-128"/>
              </a:rPr>
              <a:t>selvinnsikt</a:t>
            </a:r>
            <a:r>
              <a:rPr lang="nn-NO" altLang="nb-NO" sz="4000" i="1" dirty="0">
                <a:ea typeface="ＭＳ Ｐゴシック" panose="020B0600070205080204" pitchFamily="34" charset="-128"/>
              </a:rPr>
              <a:t>, </a:t>
            </a:r>
            <a:r>
              <a:rPr lang="nn-NO" altLang="nb-NO" sz="4000" i="1" dirty="0" err="1">
                <a:ea typeface="ＭＳ Ｐゴシック" panose="020B0600070205080204" pitchFamily="34" charset="-128"/>
              </a:rPr>
              <a:t>noe</a:t>
            </a:r>
            <a:r>
              <a:rPr lang="nn-NO" altLang="nb-NO" sz="4000" i="1" dirty="0">
                <a:ea typeface="ＭＳ Ｐゴシック" panose="020B0600070205080204" pitchFamily="34" charset="-128"/>
              </a:rPr>
              <a:t> som ga meg stor </a:t>
            </a:r>
            <a:r>
              <a:rPr lang="nn-NO" altLang="nb-NO" sz="4000" i="1" dirty="0" err="1">
                <a:ea typeface="ＭＳ Ｐゴシック" panose="020B0600070205080204" pitchFamily="34" charset="-128"/>
              </a:rPr>
              <a:t>lettelse</a:t>
            </a:r>
            <a:r>
              <a:rPr lang="nn-NO" altLang="nb-NO" sz="4000" i="1" dirty="0">
                <a:ea typeface="ＭＳ Ｐゴシック" panose="020B0600070205080204" pitchFamily="34" charset="-128"/>
              </a:rPr>
              <a:t> og </a:t>
            </a:r>
            <a:r>
              <a:rPr lang="nn-NO" altLang="nb-NO" sz="4000" i="1" dirty="0" err="1">
                <a:ea typeface="ＭＳ Ｐゴシック" panose="020B0600070205080204" pitchFamily="34" charset="-128"/>
              </a:rPr>
              <a:t>forståelse</a:t>
            </a:r>
            <a:r>
              <a:rPr lang="nn-NO" altLang="nb-NO" sz="4000" i="1" dirty="0">
                <a:ea typeface="ＭＳ Ｐゴシック" panose="020B0600070205080204" pitchFamily="34" charset="-128"/>
              </a:rPr>
              <a:t> for </a:t>
            </a:r>
            <a:r>
              <a:rPr lang="nn-NO" altLang="nb-NO" sz="4000" i="1" dirty="0" err="1">
                <a:ea typeface="ＭＳ Ｐゴシック" panose="020B0600070205080204" pitchFamily="34" charset="-128"/>
              </a:rPr>
              <a:t>hvorfor</a:t>
            </a:r>
            <a:r>
              <a:rPr lang="nn-NO" altLang="nb-NO" sz="4000" i="1" dirty="0">
                <a:ea typeface="ＭＳ Ｐゴシック" panose="020B0600070205080204" pitchFamily="34" charset="-128"/>
              </a:rPr>
              <a:t> </a:t>
            </a:r>
            <a:r>
              <a:rPr lang="nn-NO" altLang="nb-NO" sz="4000" i="1" dirty="0" err="1">
                <a:ea typeface="ＭＳ Ｐゴシック" panose="020B0600070205080204" pitchFamily="34" charset="-128"/>
              </a:rPr>
              <a:t>jeg</a:t>
            </a:r>
            <a:r>
              <a:rPr lang="nn-NO" altLang="nb-NO" sz="4000" i="1" dirty="0">
                <a:ea typeface="ＭＳ Ｐゴシック" panose="020B0600070205080204" pitchFamily="34" charset="-128"/>
              </a:rPr>
              <a:t> er ‘</a:t>
            </a:r>
            <a:r>
              <a:rPr lang="nn-NO" altLang="nb-NO" sz="4000" i="1" dirty="0" err="1">
                <a:ea typeface="ＭＳ Ｐゴシック" panose="020B0600070205080204" pitchFamily="34" charset="-128"/>
              </a:rPr>
              <a:t>annerledes</a:t>
            </a:r>
            <a:r>
              <a:rPr lang="nn-NO" altLang="nb-NO" sz="4000" i="1" dirty="0">
                <a:ea typeface="ＭＳ Ｐゴシック" panose="020B0600070205080204" pitchFamily="34" charset="-128"/>
              </a:rPr>
              <a:t>’ på </a:t>
            </a:r>
            <a:r>
              <a:rPr lang="nn-NO" altLang="nb-NO" sz="4000" i="1" dirty="0" err="1">
                <a:ea typeface="ＭＳ Ｐゴシック" panose="020B0600070205080204" pitchFamily="34" charset="-128"/>
              </a:rPr>
              <a:t>noen</a:t>
            </a:r>
            <a:r>
              <a:rPr lang="nn-NO" altLang="nb-NO" sz="4000" i="1" dirty="0">
                <a:ea typeface="ＭＳ Ｐゴシック" panose="020B0600070205080204" pitchFamily="34" charset="-128"/>
              </a:rPr>
              <a:t> punkter og likevel ‘normal’.»</a:t>
            </a:r>
          </a:p>
        </p:txBody>
      </p:sp>
      <p:sp>
        <p:nvSpPr>
          <p:cNvPr id="5" name="Tittel 4">
            <a:extLst>
              <a:ext uri="{FF2B5EF4-FFF2-40B4-BE49-F238E27FC236}">
                <a16:creationId xmlns:a16="http://schemas.microsoft.com/office/drawing/2014/main" id="{7AB83850-6384-4A72-92B1-ACE13FFC7F10}"/>
              </a:ext>
            </a:extLst>
          </p:cNvPr>
          <p:cNvSpPr>
            <a:spLocks noGrp="1"/>
          </p:cNvSpPr>
          <p:nvPr>
            <p:ph type="title"/>
          </p:nvPr>
        </p:nvSpPr>
        <p:spPr>
          <a:xfrm>
            <a:off x="2223196" y="284347"/>
            <a:ext cx="9501717" cy="1143000"/>
          </a:xfrm>
        </p:spPr>
        <p:txBody>
          <a:bodyPr/>
          <a:lstStyle/>
          <a:p>
            <a:pPr>
              <a:defRPr/>
            </a:pPr>
            <a:r>
              <a:rPr lang="nb-NO" dirty="0"/>
              <a:t>Tilbakemelding</a:t>
            </a:r>
          </a:p>
        </p:txBody>
      </p:sp>
      <p:sp>
        <p:nvSpPr>
          <p:cNvPr id="6" name="Tittel 1">
            <a:extLst>
              <a:ext uri="{FF2B5EF4-FFF2-40B4-BE49-F238E27FC236}">
                <a16:creationId xmlns:a16="http://schemas.microsoft.com/office/drawing/2014/main" id="{0D416D69-EFD5-47FA-AC7D-7FF8AAF8E93C}"/>
              </a:ext>
            </a:extLst>
          </p:cNvPr>
          <p:cNvSpPr txBox="1">
            <a:spLocks/>
          </p:cNvSpPr>
          <p:nvPr/>
        </p:nvSpPr>
        <p:spPr bwMode="auto">
          <a:xfrm>
            <a:off x="3332330" y="1124743"/>
            <a:ext cx="7283450" cy="57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3200" i="1" kern="0" dirty="0">
                <a:ea typeface="ＭＳ Ｐゴシック" panose="020B0600070205080204" pitchFamily="34" charset="-128"/>
              </a:rPr>
              <a:t>- prest, 74 år, mann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82" name="Rectangle 6">
            <a:extLst>
              <a:ext uri="{FF2B5EF4-FFF2-40B4-BE49-F238E27FC236}">
                <a16:creationId xmlns:a16="http://schemas.microsoft.com/office/drawing/2014/main" id="{6657D160-B442-405A-96AD-5BF5D8D5DD96}"/>
              </a:ext>
            </a:extLst>
          </p:cNvPr>
          <p:cNvSpPr>
            <a:spLocks noGrp="1" noChangeArrowheads="1"/>
          </p:cNvSpPr>
          <p:nvPr>
            <p:ph type="title"/>
          </p:nvPr>
        </p:nvSpPr>
        <p:spPr>
          <a:xfrm>
            <a:off x="2711450" y="476672"/>
            <a:ext cx="8856663" cy="695325"/>
          </a:xfrm>
        </p:spPr>
        <p:txBody>
          <a:bodyPr anchor="b"/>
          <a:lstStyle/>
          <a:p>
            <a:pPr eaLnBrk="1" hangingPunct="1"/>
            <a:r>
              <a:rPr lang="nb-NO" altLang="nb-NO" dirty="0">
                <a:ea typeface="ＭＳ Ｐゴシック" panose="020B0600070205080204" pitchFamily="34" charset="-128"/>
              </a:rPr>
              <a:t>Snakker Gud til meg?</a:t>
            </a:r>
          </a:p>
        </p:txBody>
      </p:sp>
      <p:pic>
        <p:nvPicPr>
          <p:cNvPr id="280583" name="Picture 7">
            <a:extLst>
              <a:ext uri="{FF2B5EF4-FFF2-40B4-BE49-F238E27FC236}">
                <a16:creationId xmlns:a16="http://schemas.microsoft.com/office/drawing/2014/main" id="{3A093E91-44AB-441E-9091-D2CEBF3D4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8" y="1340768"/>
            <a:ext cx="5329531" cy="5327828"/>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BD55107-DE1E-4C94-8292-ACA85DB3E0AA}"/>
              </a:ext>
            </a:extLst>
          </p:cNvPr>
          <p:cNvSpPr txBox="1">
            <a:spLocks/>
          </p:cNvSpPr>
          <p:nvPr/>
        </p:nvSpPr>
        <p:spPr>
          <a:xfrm>
            <a:off x="1559496" y="1916832"/>
            <a:ext cx="10513168" cy="2358990"/>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2000" b="1" i="1" kern="0" dirty="0">
              <a:ln w="10160">
                <a:solidFill>
                  <a:srgbClr val="2E5292"/>
                </a:solidFill>
                <a:prstDash val="solid"/>
              </a:ln>
              <a:solidFill>
                <a:srgbClr val="2E5292"/>
              </a:solidFill>
              <a:effectLst>
                <a:outerShdw blurRad="63500" dist="25400" dir="5400000" algn="tl" rotWithShape="0">
                  <a:srgbClr val="000000">
                    <a:alpha val="70000"/>
                  </a:srgbClr>
                </a:outerShdw>
              </a:effectLst>
              <a:ea typeface="ＭＳ Ｐゴシック" panose="020B0600070205080204" pitchFamily="34" charset="-128"/>
              <a:cs typeface="+mn-cs"/>
            </a:endParaRPr>
          </a:p>
          <a:p>
            <a:pPr algn="ctr">
              <a:buFontTx/>
              <a:buNone/>
              <a:defRPr/>
            </a:pP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Du har fått et trosspråk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lassholder for innhold 5" descr="Bilde 5.png">
            <a:extLst>
              <a:ext uri="{FF2B5EF4-FFF2-40B4-BE49-F238E27FC236}">
                <a16:creationId xmlns:a16="http://schemas.microsoft.com/office/drawing/2014/main" id="{00612CD1-D548-4519-B1A5-F177631C19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7198" b="-7198"/>
          <a:stretch>
            <a:fillRect/>
          </a:stretch>
        </p:blipFill>
        <p:spPr>
          <a:xfrm>
            <a:off x="2357438" y="357188"/>
            <a:ext cx="2298700" cy="2830512"/>
          </a:xfrm>
        </p:spPr>
      </p:pic>
      <p:sp>
        <p:nvSpPr>
          <p:cNvPr id="8" name="Rectangle 6">
            <a:extLst>
              <a:ext uri="{FF2B5EF4-FFF2-40B4-BE49-F238E27FC236}">
                <a16:creationId xmlns:a16="http://schemas.microsoft.com/office/drawing/2014/main" id="{82A6C597-CEC5-47E6-9294-8036F807BBD0}"/>
              </a:ext>
            </a:extLst>
          </p:cNvPr>
          <p:cNvSpPr>
            <a:spLocks noGrp="1" noChangeArrowheads="1"/>
          </p:cNvSpPr>
          <p:nvPr>
            <p:ph type="title"/>
          </p:nvPr>
        </p:nvSpPr>
        <p:spPr>
          <a:xfrm>
            <a:off x="2711450" y="429419"/>
            <a:ext cx="8856663" cy="695325"/>
          </a:xfrm>
        </p:spPr>
        <p:txBody>
          <a:bodyPr anchor="b"/>
          <a:lstStyle/>
          <a:p>
            <a:pPr eaLnBrk="1" hangingPunct="1"/>
            <a:r>
              <a:rPr lang="nb-NO" altLang="nb-NO" dirty="0">
                <a:ea typeface="ＭＳ Ｐゴシック" panose="020B0600070205080204" pitchFamily="34" charset="-128"/>
              </a:rPr>
              <a:t>Våre ”antenner”</a:t>
            </a:r>
          </a:p>
        </p:txBody>
      </p:sp>
      <p:pic>
        <p:nvPicPr>
          <p:cNvPr id="3" name="Bilde 2" descr="Et bilde som inneholder himmel, utendørs, skyer, dag&#10;&#10;Automatisk generert beskrivelse">
            <a:extLst>
              <a:ext uri="{FF2B5EF4-FFF2-40B4-BE49-F238E27FC236}">
                <a16:creationId xmlns:a16="http://schemas.microsoft.com/office/drawing/2014/main" id="{434B942B-453D-41B0-A51B-B5E290D4F2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20113" y="1668463"/>
            <a:ext cx="3048000" cy="253523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Bilde 4" descr="Et bilde som inneholder objekt, antenne&#10;&#10;Automatisk generert beskrivelse">
            <a:extLst>
              <a:ext uri="{FF2B5EF4-FFF2-40B4-BE49-F238E27FC236}">
                <a16:creationId xmlns:a16="http://schemas.microsoft.com/office/drawing/2014/main" id="{CB64484A-D555-4E2E-97C0-29A31FFF04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90025" y="4470400"/>
            <a:ext cx="24780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6" descr="Et bilde som inneholder himmel, utendørs, antenne, teleskop&#10;&#10;Automatisk generert beskrivelse">
            <a:extLst>
              <a:ext uri="{FF2B5EF4-FFF2-40B4-BE49-F238E27FC236}">
                <a16:creationId xmlns:a16="http://schemas.microsoft.com/office/drawing/2014/main" id="{194E078A-6767-4DEF-A7AC-BEDCC7530F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1563" y="3949700"/>
            <a:ext cx="2073275" cy="268287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Bilde 13">
            <a:extLst>
              <a:ext uri="{FF2B5EF4-FFF2-40B4-BE49-F238E27FC236}">
                <a16:creationId xmlns:a16="http://schemas.microsoft.com/office/drawing/2014/main" id="{789E3997-498D-4043-9320-B2CD58FEB04F}"/>
              </a:ext>
            </a:extLst>
          </p:cNvPr>
          <p:cNvPicPr>
            <a:picLocks noChangeAspect="1"/>
          </p:cNvPicPr>
          <p:nvPr/>
        </p:nvPicPr>
        <p:blipFill>
          <a:blip r:embed="rId7">
            <a:extLst>
              <a:ext uri="{28A0092B-C50C-407E-A947-70E740481C1C}">
                <a14:useLocalDpi xmlns:a14="http://schemas.microsoft.com/office/drawing/2010/main" val="0"/>
              </a:ext>
            </a:extLst>
          </a:blip>
          <a:srcRect l="38692" t="8844" r="39197" b="10445"/>
          <a:stretch>
            <a:fillRect/>
          </a:stretch>
        </p:blipFill>
        <p:spPr bwMode="auto">
          <a:xfrm>
            <a:off x="1703388" y="2760663"/>
            <a:ext cx="9366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Bilde 15" descr="Et bilde som inneholder tekst&#10;&#10;Automatisk generert beskrivelse">
            <a:extLst>
              <a:ext uri="{FF2B5EF4-FFF2-40B4-BE49-F238E27FC236}">
                <a16:creationId xmlns:a16="http://schemas.microsoft.com/office/drawing/2014/main" id="{C94DDE3D-402D-4807-B517-6F8ECA90EA9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56313" y="358933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Bilde 17" descr="Et bilde som inneholder antenne&#10;&#10;Automatisk generert beskrivelse">
            <a:extLst>
              <a:ext uri="{FF2B5EF4-FFF2-40B4-BE49-F238E27FC236}">
                <a16:creationId xmlns:a16="http://schemas.microsoft.com/office/drawing/2014/main" id="{C56C3F3D-4E1C-4174-A35D-B2CDDADBBA5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56200" y="1817688"/>
            <a:ext cx="28638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027" descr="ThreeColor.jpg                                                 0006FFF4harddisk                       C1F63ABD:">
            <a:extLst>
              <a:ext uri="{FF2B5EF4-FFF2-40B4-BE49-F238E27FC236}">
                <a16:creationId xmlns:a16="http://schemas.microsoft.com/office/drawing/2014/main" id="{BC038F8C-DD57-4463-8C35-6A6A0EE2CB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51313" y="1752600"/>
            <a:ext cx="5545137" cy="5105400"/>
          </a:xfrm>
        </p:spPr>
      </p:pic>
      <p:sp>
        <p:nvSpPr>
          <p:cNvPr id="529415" name="Text Box 1031">
            <a:extLst>
              <a:ext uri="{FF2B5EF4-FFF2-40B4-BE49-F238E27FC236}">
                <a16:creationId xmlns:a16="http://schemas.microsoft.com/office/drawing/2014/main" id="{0F36136A-4460-4F11-9317-1CFA43751CB2}"/>
              </a:ext>
            </a:extLst>
          </p:cNvPr>
          <p:cNvSpPr txBox="1">
            <a:spLocks noChangeArrowheads="1"/>
          </p:cNvSpPr>
          <p:nvPr/>
        </p:nvSpPr>
        <p:spPr bwMode="auto">
          <a:xfrm>
            <a:off x="6213475" y="2478088"/>
            <a:ext cx="1463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b-NO" altLang="nb-NO" b="1">
                <a:latin typeface="Calibri" panose="020F0502020204030204" pitchFamily="34" charset="0"/>
              </a:rPr>
              <a:t>Grønne:</a:t>
            </a:r>
          </a:p>
          <a:p>
            <a:pPr algn="ctr" eaLnBrk="1" hangingPunct="1"/>
            <a:r>
              <a:rPr lang="nb-NO" altLang="nb-NO" b="1">
                <a:latin typeface="Calibri" panose="020F0502020204030204" pitchFamily="34" charset="0"/>
              </a:rPr>
              <a:t>VERDEN</a:t>
            </a:r>
          </a:p>
        </p:txBody>
      </p:sp>
      <p:sp>
        <p:nvSpPr>
          <p:cNvPr id="529416" name="Text Box 1032">
            <a:extLst>
              <a:ext uri="{FF2B5EF4-FFF2-40B4-BE49-F238E27FC236}">
                <a16:creationId xmlns:a16="http://schemas.microsoft.com/office/drawing/2014/main" id="{6E513512-B60E-44DF-ADDF-57C6773E9CCE}"/>
              </a:ext>
            </a:extLst>
          </p:cNvPr>
          <p:cNvSpPr txBox="1">
            <a:spLocks noChangeArrowheads="1"/>
          </p:cNvSpPr>
          <p:nvPr/>
        </p:nvSpPr>
        <p:spPr bwMode="auto">
          <a:xfrm>
            <a:off x="7824788" y="4797425"/>
            <a:ext cx="1062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nb-NO" b="1">
                <a:latin typeface="Calibri" panose="020F0502020204030204" pitchFamily="34" charset="0"/>
              </a:rPr>
              <a:t>Røde:</a:t>
            </a:r>
          </a:p>
          <a:p>
            <a:pPr eaLnBrk="1" hangingPunct="1"/>
            <a:r>
              <a:rPr lang="nb-NO" altLang="nb-NO" b="1">
                <a:latin typeface="Calibri" panose="020F0502020204030204" pitchFamily="34" charset="0"/>
              </a:rPr>
              <a:t>ORDET</a:t>
            </a:r>
          </a:p>
        </p:txBody>
      </p:sp>
      <p:sp>
        <p:nvSpPr>
          <p:cNvPr id="529417" name="Text Box 1033">
            <a:extLst>
              <a:ext uri="{FF2B5EF4-FFF2-40B4-BE49-F238E27FC236}">
                <a16:creationId xmlns:a16="http://schemas.microsoft.com/office/drawing/2014/main" id="{D8D4D4B9-4CAD-4AC9-A7C9-ECF94D22391C}"/>
              </a:ext>
            </a:extLst>
          </p:cNvPr>
          <p:cNvSpPr txBox="1">
            <a:spLocks noChangeArrowheads="1"/>
          </p:cNvSpPr>
          <p:nvPr/>
        </p:nvSpPr>
        <p:spPr bwMode="auto">
          <a:xfrm>
            <a:off x="5087938" y="4864100"/>
            <a:ext cx="112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b-NO" altLang="nb-NO" b="1">
                <a:latin typeface="Calibri" panose="020F0502020204030204" pitchFamily="34" charset="0"/>
              </a:rPr>
              <a:t>Blå:</a:t>
            </a:r>
          </a:p>
          <a:p>
            <a:pPr algn="ctr" eaLnBrk="1" hangingPunct="1"/>
            <a:r>
              <a:rPr lang="nb-NO" altLang="nb-NO" b="1">
                <a:latin typeface="Calibri" panose="020F0502020204030204" pitchFamily="34" charset="0"/>
              </a:rPr>
              <a:t>ÅNDEN</a:t>
            </a:r>
          </a:p>
        </p:txBody>
      </p:sp>
      <p:sp>
        <p:nvSpPr>
          <p:cNvPr id="9" name="Rectangle 6">
            <a:extLst>
              <a:ext uri="{FF2B5EF4-FFF2-40B4-BE49-F238E27FC236}">
                <a16:creationId xmlns:a16="http://schemas.microsoft.com/office/drawing/2014/main" id="{EBB55F84-8FB6-48AE-B752-0E0F4BA3132F}"/>
              </a:ext>
            </a:extLst>
          </p:cNvPr>
          <p:cNvSpPr txBox="1">
            <a:spLocks noChangeArrowheads="1"/>
          </p:cNvSpPr>
          <p:nvPr/>
        </p:nvSpPr>
        <p:spPr bwMode="auto">
          <a:xfrm>
            <a:off x="2711624" y="405356"/>
            <a:ext cx="8856663"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eaLnBrk="1" hangingPunct="1"/>
            <a:r>
              <a:rPr lang="nb-NO" altLang="nb-NO" kern="0" dirty="0">
                <a:ea typeface="ＭＳ Ｐゴシック" panose="020B0600070205080204" pitchFamily="34" charset="-128"/>
              </a:rPr>
              <a:t>Våre ”antenner”</a:t>
            </a:r>
          </a:p>
        </p:txBody>
      </p:sp>
      <p:sp>
        <p:nvSpPr>
          <p:cNvPr id="11" name="Tittel 1">
            <a:extLst>
              <a:ext uri="{FF2B5EF4-FFF2-40B4-BE49-F238E27FC236}">
                <a16:creationId xmlns:a16="http://schemas.microsoft.com/office/drawing/2014/main" id="{2E23B81B-5A49-4BA6-9C1A-3FF6E2CF3A52}"/>
              </a:ext>
            </a:extLst>
          </p:cNvPr>
          <p:cNvSpPr txBox="1">
            <a:spLocks/>
          </p:cNvSpPr>
          <p:nvPr/>
        </p:nvSpPr>
        <p:spPr bwMode="auto">
          <a:xfrm>
            <a:off x="3332330" y="980727"/>
            <a:ext cx="7283450" cy="576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3200" i="1" kern="0" dirty="0">
                <a:ea typeface="ＭＳ Ｐゴシック" panose="020B0600070205080204" pitchFamily="34" charset="-128"/>
              </a:rPr>
              <a:t>- 3 grupper trosspråk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415"/>
                                        </p:tgtEl>
                                        <p:attrNameLst>
                                          <p:attrName>style.visibility</p:attrName>
                                        </p:attrNameLst>
                                      </p:cBhvr>
                                      <p:to>
                                        <p:strVal val="visible"/>
                                      </p:to>
                                    </p:set>
                                    <p:animEffect transition="in" filter="fade">
                                      <p:cBhvr>
                                        <p:cTn id="7" dur="500"/>
                                        <p:tgtEl>
                                          <p:spTgt spid="529415"/>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9416"/>
                                        </p:tgtEl>
                                        <p:attrNameLst>
                                          <p:attrName>style.visibility</p:attrName>
                                        </p:attrNameLst>
                                      </p:cBhvr>
                                      <p:to>
                                        <p:strVal val="visible"/>
                                      </p:to>
                                    </p:set>
                                    <p:animEffect transition="in" filter="fade">
                                      <p:cBhvr>
                                        <p:cTn id="12" dur="500"/>
                                        <p:tgtEl>
                                          <p:spTgt spid="529416"/>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9417"/>
                                        </p:tgtEl>
                                        <p:attrNameLst>
                                          <p:attrName>style.visibility</p:attrName>
                                        </p:attrNameLst>
                                      </p:cBhvr>
                                      <p:to>
                                        <p:strVal val="visible"/>
                                      </p:to>
                                    </p:set>
                                    <p:animEffect transition="in" filter="fade">
                                      <p:cBhvr>
                                        <p:cTn id="17" dur="500"/>
                                        <p:tgtEl>
                                          <p:spTgt spid="52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5" grpId="0" autoUpdateAnimBg="0"/>
      <p:bldP spid="529416" grpId="0" autoUpdateAnimBg="0"/>
      <p:bldP spid="529417" grpId="0" autoUpdateAnimBg="0"/>
    </p:bldLst>
  </p:timing>
</p:sld>
</file>

<file path=ppt/theme/theme1.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12591</TotalTime>
  <Words>2319</Words>
  <Application>Microsoft Office PowerPoint</Application>
  <PresentationFormat>Widescreen</PresentationFormat>
  <Paragraphs>153</Paragraphs>
  <Slides>18</Slides>
  <Notes>11</Notes>
  <HiddenSlides>1</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18</vt:i4>
      </vt:variant>
    </vt:vector>
  </HeadingPairs>
  <TitlesOfParts>
    <vt:vector size="22" baseType="lpstr">
      <vt:lpstr>Arial</vt:lpstr>
      <vt:lpstr>Calibri</vt:lpstr>
      <vt:lpstr>Trebuchet MS</vt:lpstr>
      <vt:lpstr>1_Standard utforming</vt:lpstr>
      <vt:lpstr>PowerPoint-presentasjon</vt:lpstr>
      <vt:lpstr>PowerPoint-presentasjon</vt:lpstr>
      <vt:lpstr>PowerPoint-presentasjon</vt:lpstr>
      <vt:lpstr>Ulike og individuelle, men like bra</vt:lpstr>
      <vt:lpstr>Tilbakemelding</vt:lpstr>
      <vt:lpstr>Snakker Gud til meg?</vt:lpstr>
      <vt:lpstr>PowerPoint-presentasjon</vt:lpstr>
      <vt:lpstr>Våre ”antenner”</vt:lpstr>
      <vt:lpstr>PowerPoint-presentasjon</vt:lpstr>
      <vt:lpstr>PowerPoint-presentasjon</vt:lpstr>
      <vt:lpstr>Ditt og andres trosspråk</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Molde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Kjetil Sigerseth</dc:creator>
  <cp:lastModifiedBy>Kjetil Sigerseth</cp:lastModifiedBy>
  <cp:revision>299</cp:revision>
  <cp:lastPrinted>2021-02-02T11:22:00Z</cp:lastPrinted>
  <dcterms:created xsi:type="dcterms:W3CDTF">2017-03-08T07:56:32Z</dcterms:created>
  <dcterms:modified xsi:type="dcterms:W3CDTF">2021-02-05T13:06:50Z</dcterms:modified>
</cp:coreProperties>
</file>